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03" r:id="rId2"/>
    <p:sldId id="308" r:id="rId3"/>
    <p:sldId id="306" r:id="rId4"/>
    <p:sldId id="301" r:id="rId5"/>
    <p:sldId id="302" r:id="rId6"/>
    <p:sldId id="307" r:id="rId7"/>
    <p:sldId id="256" r:id="rId8"/>
    <p:sldId id="268" r:id="rId9"/>
    <p:sldId id="304" r:id="rId10"/>
    <p:sldId id="270" r:id="rId11"/>
    <p:sldId id="264" r:id="rId12"/>
    <p:sldId id="263" r:id="rId13"/>
    <p:sldId id="269" r:id="rId14"/>
    <p:sldId id="271" r:id="rId15"/>
    <p:sldId id="272" r:id="rId16"/>
    <p:sldId id="290" r:id="rId17"/>
    <p:sldId id="267" r:id="rId18"/>
    <p:sldId id="259" r:id="rId19"/>
    <p:sldId id="273" r:id="rId20"/>
    <p:sldId id="266" r:id="rId21"/>
    <p:sldId id="274" r:id="rId22"/>
    <p:sldId id="30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108"/>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84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D6DDAC-ECF3-42B9-BC16-7D06EC576BD3}" type="datetimeFigureOut">
              <a:rPr lang="en-US" smtClean="0"/>
              <a:t>5/9/2016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C8931F-7078-4013-933F-824AB661FCB3}" type="slidenum">
              <a:rPr lang="en-US" smtClean="0"/>
              <a:t>‹#›</a:t>
            </a:fld>
            <a:endParaRPr lang="en-US"/>
          </a:p>
        </p:txBody>
      </p:sp>
    </p:spTree>
    <p:extLst>
      <p:ext uri="{BB962C8B-B14F-4D97-AF65-F5344CB8AC3E}">
        <p14:creationId xmlns:p14="http://schemas.microsoft.com/office/powerpoint/2010/main" val="2327272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C8931F-7078-4013-933F-824AB661FCB3}" type="slidenum">
              <a:rPr lang="en-US" smtClean="0"/>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E960539-C7DD-434B-B39F-3514FBA31381}" type="datetimeFigureOut">
              <a:rPr lang="en-US" smtClean="0"/>
              <a:t>5/9/2016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68B30A6-EE4D-4B7E-9545-C49D6E66857A}"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960539-C7DD-434B-B39F-3514FBA31381}" type="datetimeFigureOut">
              <a:rPr lang="en-US" smtClean="0"/>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B30A6-EE4D-4B7E-9545-C49D6E66857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68B30A6-EE4D-4B7E-9545-C49D6E66857A}"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960539-C7DD-434B-B39F-3514FBA31381}" type="datetimeFigureOut">
              <a:rPr lang="en-US" smtClean="0"/>
              <a:t>5/9/2016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74320" y="274320"/>
            <a:ext cx="8595360" cy="822960"/>
          </a:xfrm>
          <a:prstGeom prst="rect">
            <a:avLst/>
          </a:prstGeom>
          <a:noFill/>
          <a:ln>
            <a:noFill/>
          </a:ln>
        </p:spPr>
        <p:txBody>
          <a:bodyPr lIns="82283" tIns="82283" rIns="82283" bIns="82283" anchor="t" anchorCtr="0"/>
          <a:lstStyle>
            <a:lvl1pPr>
              <a:spcBef>
                <a:spcPts val="0"/>
              </a:spcBef>
              <a:buSzPct val="99224"/>
              <a:defRPr sz="3800"/>
            </a:lvl1pPr>
            <a:lvl2pPr>
              <a:spcBef>
                <a:spcPts val="0"/>
              </a:spcBef>
              <a:buSzPct val="99224"/>
              <a:defRPr sz="3800"/>
            </a:lvl2pPr>
            <a:lvl3pPr>
              <a:spcBef>
                <a:spcPts val="0"/>
              </a:spcBef>
              <a:buSzPct val="99224"/>
              <a:defRPr sz="3800"/>
            </a:lvl3pPr>
            <a:lvl4pPr>
              <a:spcBef>
                <a:spcPts val="0"/>
              </a:spcBef>
              <a:buSzPct val="99224"/>
              <a:defRPr sz="3800"/>
            </a:lvl4pPr>
            <a:lvl5pPr>
              <a:spcBef>
                <a:spcPts val="0"/>
              </a:spcBef>
              <a:buSzPct val="99224"/>
              <a:defRPr sz="3800"/>
            </a:lvl5pPr>
            <a:lvl6pPr>
              <a:spcBef>
                <a:spcPts val="0"/>
              </a:spcBef>
              <a:buSzPct val="99224"/>
              <a:defRPr sz="3800"/>
            </a:lvl6pPr>
            <a:lvl7pPr>
              <a:spcBef>
                <a:spcPts val="0"/>
              </a:spcBef>
              <a:buSzPct val="99224"/>
              <a:defRPr sz="3800"/>
            </a:lvl7pPr>
            <a:lvl8pPr>
              <a:spcBef>
                <a:spcPts val="0"/>
              </a:spcBef>
              <a:buSzPct val="99224"/>
              <a:defRPr sz="3800"/>
            </a:lvl8pPr>
            <a:lvl9pPr>
              <a:spcBef>
                <a:spcPts val="0"/>
              </a:spcBef>
              <a:buSzPct val="99224"/>
              <a:defRPr sz="3800"/>
            </a:lvl9pPr>
          </a:lstStyle>
          <a:p>
            <a:endParaRPr/>
          </a:p>
        </p:txBody>
      </p:sp>
      <p:sp>
        <p:nvSpPr>
          <p:cNvPr id="11" name="Shape 11"/>
          <p:cNvSpPr txBox="1">
            <a:spLocks noGrp="1"/>
          </p:cNvSpPr>
          <p:nvPr>
            <p:ph type="body" idx="1"/>
          </p:nvPr>
        </p:nvSpPr>
        <p:spPr>
          <a:xfrm>
            <a:off x="274320" y="1645922"/>
            <a:ext cx="8595360" cy="4937759"/>
          </a:xfrm>
          <a:prstGeom prst="rect">
            <a:avLst/>
          </a:prstGeom>
          <a:noFill/>
          <a:ln>
            <a:noFill/>
          </a:ln>
        </p:spPr>
        <p:txBody>
          <a:bodyPr lIns="82283" tIns="82283" rIns="82283" bIns="82283" anchor="t" anchorCtr="0"/>
          <a:lstStyle>
            <a:lvl1pPr>
              <a:spcBef>
                <a:spcPts val="0"/>
              </a:spcBef>
              <a:buSzPct val="98765"/>
              <a:defRPr sz="2400"/>
            </a:lvl1pPr>
            <a:lvl2pPr>
              <a:spcBef>
                <a:spcPts val="0"/>
              </a:spcBef>
              <a:buSzPct val="98765"/>
              <a:defRPr sz="2400"/>
            </a:lvl2pPr>
            <a:lvl3pPr>
              <a:spcBef>
                <a:spcPts val="0"/>
              </a:spcBef>
              <a:buSzPct val="98765"/>
              <a:defRPr sz="2400"/>
            </a:lvl3pPr>
            <a:lvl4pPr>
              <a:spcBef>
                <a:spcPts val="0"/>
              </a:spcBef>
              <a:buSzPct val="98765"/>
              <a:defRPr sz="2400"/>
            </a:lvl4pPr>
            <a:lvl5pPr>
              <a:spcBef>
                <a:spcPts val="0"/>
              </a:spcBef>
              <a:buSzPct val="98765"/>
              <a:defRPr sz="2400"/>
            </a:lvl5pPr>
            <a:lvl6pPr>
              <a:spcBef>
                <a:spcPts val="0"/>
              </a:spcBef>
              <a:buSzPct val="98765"/>
              <a:defRPr sz="2400"/>
            </a:lvl6pPr>
            <a:lvl7pPr>
              <a:spcBef>
                <a:spcPts val="0"/>
              </a:spcBef>
              <a:buSzPct val="98765"/>
              <a:defRPr sz="2400"/>
            </a:lvl7pPr>
            <a:lvl8pPr>
              <a:spcBef>
                <a:spcPts val="0"/>
              </a:spcBef>
              <a:buSzPct val="98765"/>
              <a:defRPr sz="2400"/>
            </a:lvl8pPr>
            <a:lvl9pPr>
              <a:spcBef>
                <a:spcPts val="0"/>
              </a:spcBef>
              <a:buSzPct val="98765"/>
              <a:defRPr sz="2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E960539-C7DD-434B-B39F-3514FBA31381}" type="datetimeFigureOut">
              <a:rPr lang="en-US" smtClean="0"/>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68B30A6-EE4D-4B7E-9545-C49D6E66857A}"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E960539-C7DD-434B-B39F-3514FBA31381}" type="datetimeFigureOut">
              <a:rPr lang="en-US" smtClean="0"/>
              <a:t>5/9/2016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68B30A6-EE4D-4B7E-9545-C49D6E66857A}"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E960539-C7DD-434B-B39F-3514FBA31381}" type="datetimeFigureOut">
              <a:rPr lang="en-US" smtClean="0"/>
              <a:t>5/9/2016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B30A6-EE4D-4B7E-9545-C49D6E66857A}"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E960539-C7DD-434B-B39F-3514FBA31381}" type="datetimeFigureOut">
              <a:rPr lang="en-US" smtClean="0"/>
              <a:t>5/9/2016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68B30A6-EE4D-4B7E-9545-C49D6E66857A}"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E960539-C7DD-434B-B39F-3514FBA31381}" type="datetimeFigureOut">
              <a:rPr lang="en-US" smtClean="0"/>
              <a:t>5/9/2016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68B30A6-EE4D-4B7E-9545-C49D6E66857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E960539-C7DD-434B-B39F-3514FBA31381}" type="datetimeFigureOut">
              <a:rPr lang="en-US" smtClean="0"/>
              <a:t>5/9/2016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68B30A6-EE4D-4B7E-9545-C49D6E66857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68B30A6-EE4D-4B7E-9545-C49D6E66857A}"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E960539-C7DD-434B-B39F-3514FBA31381}" type="datetimeFigureOut">
              <a:rPr lang="en-US" smtClean="0"/>
              <a:t>5/9/2016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68B30A6-EE4D-4B7E-9545-C49D6E66857A}"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E960539-C7DD-434B-B39F-3514FBA31381}" type="datetimeFigureOut">
              <a:rPr lang="en-US" smtClean="0"/>
              <a:t>5/9/2016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E960539-C7DD-434B-B39F-3514FBA31381}" type="datetimeFigureOut">
              <a:rPr lang="en-US" smtClean="0"/>
              <a:t>5/9/2016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68B30A6-EE4D-4B7E-9545-C49D6E66857A}"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24200" y="-288925"/>
            <a:ext cx="8594725" cy="822325"/>
          </a:xfrm>
        </p:spPr>
        <p:txBody>
          <a:bodyPr/>
          <a:lstStyle/>
          <a:p>
            <a:r>
              <a:rPr lang="en-US" dirty="0" smtClean="0"/>
              <a:t>Warm Up: 5/9/16</a:t>
            </a:r>
            <a:endParaRPr lang="en-GB" dirty="0"/>
          </a:p>
        </p:txBody>
      </p:sp>
      <p:sp>
        <p:nvSpPr>
          <p:cNvPr id="6" name="Text Placeholder 2"/>
          <p:cNvSpPr>
            <a:spLocks noGrp="1"/>
          </p:cNvSpPr>
          <p:nvPr>
            <p:ph type="body" idx="4294967295"/>
          </p:nvPr>
        </p:nvSpPr>
        <p:spPr>
          <a:xfrm>
            <a:off x="-76200" y="0"/>
            <a:ext cx="8594725" cy="5821363"/>
          </a:xfrm>
        </p:spPr>
        <p:txBody>
          <a:bodyPr>
            <a:normAutofit/>
          </a:bodyPr>
          <a:lstStyle/>
          <a:p>
            <a:pPr marL="0" indent="0">
              <a:buNone/>
            </a:pPr>
            <a:r>
              <a:rPr lang="en-US" sz="2800" dirty="0" smtClean="0"/>
              <a:t>1.  What is the ½ life for carbon 14?  </a:t>
            </a:r>
          </a:p>
          <a:p>
            <a:pPr marL="0" indent="0">
              <a:buNone/>
            </a:pPr>
            <a:r>
              <a:rPr lang="en-US" sz="2800" dirty="0" smtClean="0">
                <a:solidFill>
                  <a:schemeClr val="tx1"/>
                </a:solidFill>
              </a:rPr>
              <a:t>2.  If you have 25% of the carbon remaining, how many years have gone by? </a:t>
            </a:r>
          </a:p>
          <a:p>
            <a:pPr marL="0" indent="0">
              <a:buNone/>
            </a:pPr>
            <a:endParaRPr lang="en-US" sz="2800" dirty="0">
              <a:solidFill>
                <a:schemeClr val="tx1"/>
              </a:solidFill>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156"/>
          <a:stretch/>
        </p:blipFill>
        <p:spPr bwMode="auto">
          <a:xfrm>
            <a:off x="1143000" y="1657686"/>
            <a:ext cx="7086600" cy="5200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984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in Action </a:t>
            </a:r>
            <a:endParaRPr lang="en-US" dirty="0"/>
          </a:p>
        </p:txBody>
      </p:sp>
      <p:sp>
        <p:nvSpPr>
          <p:cNvPr id="3" name="Content Placeholder 2"/>
          <p:cNvSpPr>
            <a:spLocks noGrp="1"/>
          </p:cNvSpPr>
          <p:nvPr>
            <p:ph sz="quarter" idx="1"/>
          </p:nvPr>
        </p:nvSpPr>
        <p:spPr/>
        <p:txBody>
          <a:bodyPr>
            <a:normAutofit/>
          </a:bodyPr>
          <a:lstStyle/>
          <a:p>
            <a:r>
              <a:rPr lang="en-US" sz="2800" dirty="0" smtClean="0"/>
              <a:t>Do the lizards on twigs all share a common ancestor?</a:t>
            </a:r>
          </a:p>
          <a:p>
            <a:pPr marL="548640" lvl="2">
              <a:buClr>
                <a:schemeClr val="accent1"/>
              </a:buClr>
              <a:buSzPct val="85000"/>
              <a:buFont typeface="Wingdings 2"/>
              <a:buChar char=""/>
            </a:pPr>
            <a:r>
              <a:rPr lang="en-US" sz="3200" dirty="0" smtClean="0"/>
              <a:t>Nope!</a:t>
            </a:r>
          </a:p>
          <a:p>
            <a:r>
              <a:rPr lang="en-US" sz="2800" dirty="0" smtClean="0"/>
              <a:t>DNA data shows that lizards on the same island are more closely related then lizards on different islands are more closely related then lizards from different islands in the same habitat type.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228600" y="1524000"/>
            <a:ext cx="8686800" cy="4602480"/>
          </a:xfrm>
        </p:spPr>
        <p:txBody>
          <a:bodyPr/>
          <a:lstStyle/>
          <a:p>
            <a:pPr eaLnBrk="1" hangingPunct="1">
              <a:buFont typeface="Arial" charset="0"/>
              <a:buNone/>
            </a:pPr>
            <a:r>
              <a:rPr lang="en-US" altLang="en-US" b="1" dirty="0" smtClean="0"/>
              <a:t>	</a:t>
            </a:r>
            <a:r>
              <a:rPr lang="en-US" altLang="en-US" b="1" u="sng" dirty="0" smtClean="0">
                <a:solidFill>
                  <a:srgbClr val="FF0000"/>
                </a:solidFill>
              </a:rPr>
              <a:t>Convergent evolution</a:t>
            </a:r>
            <a:r>
              <a:rPr lang="en-US" altLang="en-US" dirty="0" smtClean="0">
                <a:solidFill>
                  <a:srgbClr val="FF0000"/>
                </a:solidFill>
              </a:rPr>
              <a:t> </a:t>
            </a:r>
            <a:r>
              <a:rPr lang="en-US" altLang="en-US" dirty="0" smtClean="0"/>
              <a:t>is the process whereby </a:t>
            </a:r>
            <a:r>
              <a:rPr lang="en-US" altLang="en-US" dirty="0" smtClean="0"/>
              <a:t>unrelated organisms </a:t>
            </a:r>
            <a:r>
              <a:rPr lang="en-US" altLang="en-US" dirty="0" smtClean="0"/>
              <a:t>independently evolve similar </a:t>
            </a:r>
            <a:r>
              <a:rPr lang="en-US" altLang="en-US" dirty="0" smtClean="0"/>
              <a:t>traits.  Natural selection favors certain traits based on the part of the ecosystem they are found in.   </a:t>
            </a:r>
            <a:endParaRPr lang="en-US" altLang="en-US" dirty="0" smtClean="0"/>
          </a:p>
        </p:txBody>
      </p:sp>
      <p:sp>
        <p:nvSpPr>
          <p:cNvPr id="5" name="TextBox 4"/>
          <p:cNvSpPr txBox="1"/>
          <p:nvPr/>
        </p:nvSpPr>
        <p:spPr>
          <a:xfrm>
            <a:off x="381000" y="304800"/>
            <a:ext cx="8382000" cy="523220"/>
          </a:xfrm>
          <a:prstGeom prst="rect">
            <a:avLst/>
          </a:prstGeom>
          <a:noFill/>
        </p:spPr>
        <p:txBody>
          <a:bodyPr wrap="square" rtlCol="0">
            <a:spAutoFit/>
          </a:bodyPr>
          <a:lstStyle/>
          <a:p>
            <a:pPr algn="ctr"/>
            <a:r>
              <a:rPr lang="en-US" sz="2800" dirty="0" smtClean="0"/>
              <a:t>Convergent Evolution </a:t>
            </a:r>
            <a:endParaRPr lang="en-US" sz="2800" dirty="0"/>
          </a:p>
        </p:txBody>
      </p:sp>
      <p:pic>
        <p:nvPicPr>
          <p:cNvPr id="5122" name="Picture 2" descr="http://image.slidesharecdn.com/chapter15notescp-130422090226-phpapp02/95/chapter-15-notes-cp-26-638.jpg?cb=1366639427"/>
          <p:cNvPicPr>
            <a:picLocks noChangeAspect="1" noChangeArrowheads="1"/>
          </p:cNvPicPr>
          <p:nvPr/>
        </p:nvPicPr>
        <p:blipFill>
          <a:blip r:embed="rId2" cstate="print"/>
          <a:srcRect t="43424" b="11482"/>
          <a:stretch>
            <a:fillRect/>
          </a:stretch>
        </p:blipFill>
        <p:spPr bwMode="auto">
          <a:xfrm>
            <a:off x="228600" y="3429000"/>
            <a:ext cx="8610600" cy="2915187"/>
          </a:xfrm>
          <a:prstGeom prst="rect">
            <a:avLst/>
          </a:prstGeom>
          <a:noFill/>
        </p:spPr>
      </p:pic>
    </p:spTree>
    <p:extLst>
      <p:ext uri="{BB962C8B-B14F-4D97-AF65-F5344CB8AC3E}">
        <p14:creationId xmlns:p14="http://schemas.microsoft.com/office/powerpoint/2010/main" val="2903881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304800" y="1447800"/>
            <a:ext cx="8229600" cy="4404360"/>
          </a:xfrm>
        </p:spPr>
        <p:txBody>
          <a:bodyPr/>
          <a:lstStyle/>
          <a:p>
            <a:pPr eaLnBrk="1" hangingPunct="1">
              <a:buFont typeface="Arial" charset="0"/>
              <a:buNone/>
            </a:pPr>
            <a:r>
              <a:rPr lang="en-US" altLang="en-US" b="1" dirty="0" smtClean="0"/>
              <a:t>	</a:t>
            </a:r>
            <a:r>
              <a:rPr lang="en-US" altLang="en-US" b="1" u="sng" dirty="0" smtClean="0">
                <a:solidFill>
                  <a:srgbClr val="FF0000"/>
                </a:solidFill>
              </a:rPr>
              <a:t>Divergent Evolution</a:t>
            </a:r>
            <a:r>
              <a:rPr lang="en-US" altLang="en-US" b="1" dirty="0" smtClean="0">
                <a:solidFill>
                  <a:srgbClr val="FF0000"/>
                </a:solidFill>
              </a:rPr>
              <a:t> </a:t>
            </a:r>
            <a:r>
              <a:rPr lang="en-US" altLang="en-US" dirty="0" smtClean="0"/>
              <a:t>descendants of a single ancestor diversify into species that each fit different parts of the ecosystem.</a:t>
            </a:r>
            <a:endParaRPr lang="en-US" altLang="en-US" dirty="0" smtClean="0"/>
          </a:p>
          <a:p>
            <a:pPr eaLnBrk="1" hangingPunct="1">
              <a:buFont typeface="Arial" charset="0"/>
              <a:buNone/>
            </a:pPr>
            <a:endParaRPr lang="en-US" altLang="en-US" dirty="0" smtClean="0"/>
          </a:p>
          <a:p>
            <a:pPr eaLnBrk="1" hangingPunct="1">
              <a:buFont typeface="Arial" charset="0"/>
              <a:buNone/>
            </a:pPr>
            <a:r>
              <a:rPr lang="en-US" altLang="en-US" dirty="0" smtClean="0"/>
              <a:t>-Common ancestor on each island, lizards then diverged on the island into new species. </a:t>
            </a:r>
          </a:p>
        </p:txBody>
      </p:sp>
      <p:sp>
        <p:nvSpPr>
          <p:cNvPr id="4" name="TextBox 3"/>
          <p:cNvSpPr txBox="1"/>
          <p:nvPr/>
        </p:nvSpPr>
        <p:spPr>
          <a:xfrm>
            <a:off x="1143000" y="304800"/>
            <a:ext cx="6858000" cy="584775"/>
          </a:xfrm>
          <a:prstGeom prst="rect">
            <a:avLst/>
          </a:prstGeom>
          <a:noFill/>
        </p:spPr>
        <p:txBody>
          <a:bodyPr wrap="square" rtlCol="0">
            <a:spAutoFit/>
          </a:bodyPr>
          <a:lstStyle/>
          <a:p>
            <a:pPr algn="ctr"/>
            <a:r>
              <a:rPr lang="en-US" sz="3200" dirty="0" smtClean="0"/>
              <a:t>Divergent Evolution </a:t>
            </a:r>
            <a:endParaRPr lang="en-US" sz="3200" dirty="0"/>
          </a:p>
        </p:txBody>
      </p:sp>
    </p:spTree>
    <p:extLst>
      <p:ext uri="{BB962C8B-B14F-4D97-AF65-F5344CB8AC3E}">
        <p14:creationId xmlns:p14="http://schemas.microsoft.com/office/powerpoint/2010/main" val="6880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mtClean="0"/>
              <a:t>Adaptive Radiation</a:t>
            </a:r>
          </a:p>
        </p:txBody>
      </p:sp>
      <p:sp>
        <p:nvSpPr>
          <p:cNvPr id="11267" name="Content Placeholder 2"/>
          <p:cNvSpPr>
            <a:spLocks noGrp="1"/>
          </p:cNvSpPr>
          <p:nvPr>
            <p:ph idx="1"/>
          </p:nvPr>
        </p:nvSpPr>
        <p:spPr>
          <a:xfrm>
            <a:off x="301752" y="1527048"/>
            <a:ext cx="4194048" cy="4572000"/>
          </a:xfrm>
        </p:spPr>
        <p:txBody>
          <a:bodyPr/>
          <a:lstStyle/>
          <a:p>
            <a:pPr eaLnBrk="1" hangingPunct="1">
              <a:buFont typeface="Arial" charset="0"/>
              <a:buNone/>
            </a:pPr>
            <a:r>
              <a:rPr lang="en-US" altLang="en-US" b="1" dirty="0" smtClean="0"/>
              <a:t>	</a:t>
            </a:r>
            <a:r>
              <a:rPr lang="en-US" altLang="en-US" b="1" u="sng" dirty="0" smtClean="0">
                <a:solidFill>
                  <a:srgbClr val="FF0000"/>
                </a:solidFill>
              </a:rPr>
              <a:t>Adaptive radiation</a:t>
            </a:r>
            <a:r>
              <a:rPr lang="en-US" altLang="en-US" dirty="0" smtClean="0"/>
              <a:t> is a process in which organisms diversify rapidly into a multitude of new forms</a:t>
            </a:r>
          </a:p>
        </p:txBody>
      </p:sp>
      <p:pic>
        <p:nvPicPr>
          <p:cNvPr id="11268" name="Picture 2" descr="http://www.ib.bioninja.com.au/_Media/adaptive_radiation_med.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2667000"/>
            <a:ext cx="3646488" cy="364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s://ustbiologyblog.files.wordpress.com/2014/05/caribanoleslosos.jpg"/>
          <p:cNvPicPr>
            <a:picLocks noChangeAspect="1" noChangeArrowheads="1"/>
          </p:cNvPicPr>
          <p:nvPr/>
        </p:nvPicPr>
        <p:blipFill>
          <a:blip r:embed="rId3" cstate="print"/>
          <a:srcRect/>
          <a:stretch>
            <a:fillRect/>
          </a:stretch>
        </p:blipFill>
        <p:spPr bwMode="auto">
          <a:xfrm>
            <a:off x="4505325" y="1162050"/>
            <a:ext cx="4638675" cy="5695950"/>
          </a:xfrm>
          <a:prstGeom prst="rect">
            <a:avLst/>
          </a:prstGeom>
          <a:noFill/>
        </p:spPr>
      </p:pic>
    </p:spTree>
    <p:extLst>
      <p:ext uri="{BB962C8B-B14F-4D97-AF65-F5344CB8AC3E}">
        <p14:creationId xmlns:p14="http://schemas.microsoft.com/office/powerpoint/2010/main" val="2099592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Anole Lizard Film </a:t>
            </a:r>
            <a:endParaRPr lang="en-US" dirty="0"/>
          </a:p>
        </p:txBody>
      </p:sp>
      <p:sp>
        <p:nvSpPr>
          <p:cNvPr id="3" name="Content Placeholder 2"/>
          <p:cNvSpPr>
            <a:spLocks noGrp="1"/>
          </p:cNvSpPr>
          <p:nvPr>
            <p:ph sz="quarter" idx="1"/>
          </p:nvPr>
        </p:nvSpPr>
        <p:spPr/>
        <p:txBody>
          <a:bodyPr/>
          <a:lstStyle/>
          <a:p>
            <a:r>
              <a:rPr lang="en-US" dirty="0" smtClean="0"/>
              <a:t>http://www.hhmi.org/biointeractive/origin-species-lizards-evolutionary-tree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for Evolution</a:t>
            </a:r>
            <a:endParaRPr lang="en-US" dirty="0"/>
          </a:p>
        </p:txBody>
      </p:sp>
      <p:sp>
        <p:nvSpPr>
          <p:cNvPr id="3" name="Content Placeholder 2"/>
          <p:cNvSpPr>
            <a:spLocks noGrp="1"/>
          </p:cNvSpPr>
          <p:nvPr>
            <p:ph sz="quarter" idx="1"/>
          </p:nvPr>
        </p:nvSpPr>
        <p:spPr/>
        <p:txBody>
          <a:bodyPr>
            <a:normAutofit/>
          </a:bodyPr>
          <a:lstStyle/>
          <a:p>
            <a:r>
              <a:rPr lang="en-US" sz="4000" dirty="0" smtClean="0"/>
              <a:t>Fossils </a:t>
            </a:r>
          </a:p>
          <a:p>
            <a:r>
              <a:rPr lang="en-US" sz="4000" dirty="0" smtClean="0"/>
              <a:t>Comparative Anatomy </a:t>
            </a:r>
          </a:p>
          <a:p>
            <a:r>
              <a:rPr lang="en-US" sz="4000" dirty="0" smtClean="0"/>
              <a:t>Molecular Evidence </a:t>
            </a:r>
            <a:endParaRPr lang="en-US" sz="4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for Evolution</a:t>
            </a:r>
            <a:endParaRPr lang="en-US" dirty="0"/>
          </a:p>
        </p:txBody>
      </p:sp>
      <p:sp>
        <p:nvSpPr>
          <p:cNvPr id="3" name="Content Placeholder 2"/>
          <p:cNvSpPr>
            <a:spLocks noGrp="1"/>
          </p:cNvSpPr>
          <p:nvPr>
            <p:ph sz="quarter" idx="1"/>
          </p:nvPr>
        </p:nvSpPr>
        <p:spPr/>
        <p:txBody>
          <a:bodyPr>
            <a:normAutofit/>
          </a:bodyPr>
          <a:lstStyle/>
          <a:p>
            <a:r>
              <a:rPr lang="en-US" sz="4000" dirty="0" smtClean="0"/>
              <a:t>Fossils </a:t>
            </a:r>
          </a:p>
          <a:p>
            <a:r>
              <a:rPr lang="en-US" sz="4000" b="1" dirty="0" smtClean="0"/>
              <a:t>Comparative Anatomy </a:t>
            </a:r>
          </a:p>
          <a:p>
            <a:r>
              <a:rPr lang="en-US" sz="4000" dirty="0" smtClean="0"/>
              <a:t>Molecular Evidence </a:t>
            </a:r>
            <a:endParaRPr lang="en-US" sz="4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8229600" cy="1143000"/>
          </a:xfrm>
        </p:spPr>
        <p:txBody>
          <a:bodyPr/>
          <a:lstStyle/>
          <a:p>
            <a:pPr eaLnBrk="1" hangingPunct="1"/>
            <a:r>
              <a:rPr lang="en-US" altLang="en-US" smtClean="0"/>
              <a:t>Comparative Anatomy: </a:t>
            </a:r>
          </a:p>
        </p:txBody>
      </p:sp>
      <p:sp>
        <p:nvSpPr>
          <p:cNvPr id="8195" name="Content Placeholder 2"/>
          <p:cNvSpPr>
            <a:spLocks noGrp="1"/>
          </p:cNvSpPr>
          <p:nvPr>
            <p:ph idx="1"/>
          </p:nvPr>
        </p:nvSpPr>
        <p:spPr>
          <a:xfrm>
            <a:off x="228600" y="1371600"/>
            <a:ext cx="4953000" cy="4526280"/>
          </a:xfrm>
        </p:spPr>
        <p:txBody>
          <a:bodyPr/>
          <a:lstStyle/>
          <a:p>
            <a:pPr marL="0" indent="0" eaLnBrk="1" hangingPunct="1">
              <a:buFont typeface="Arial" charset="0"/>
              <a:buNone/>
            </a:pPr>
            <a:r>
              <a:rPr lang="en-US" altLang="en-US" b="1" u="sng" dirty="0" smtClean="0">
                <a:solidFill>
                  <a:srgbClr val="FF0000"/>
                </a:solidFill>
              </a:rPr>
              <a:t>Vestigial Structures: </a:t>
            </a:r>
            <a:r>
              <a:rPr lang="en-US" altLang="en-US" dirty="0" smtClean="0"/>
              <a:t>remnants of features that served a function in the organism ancestors </a:t>
            </a:r>
          </a:p>
        </p:txBody>
      </p:sp>
      <p:pic>
        <p:nvPicPr>
          <p:cNvPr id="8196" name="Picture 2" descr="http://www.tokresource.org/tok_classes/biobiobio/biomenu/evolution/whale-vestigial-struct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1376" y="1325880"/>
            <a:ext cx="4492625" cy="466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5"/>
          <p:cNvSpPr txBox="1">
            <a:spLocks noChangeArrowheads="1"/>
          </p:cNvSpPr>
          <p:nvPr/>
        </p:nvSpPr>
        <p:spPr bwMode="auto">
          <a:xfrm>
            <a:off x="381000" y="3246120"/>
            <a:ext cx="4343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u="sng">
                <a:latin typeface="Calibri" pitchFamily="34" charset="0"/>
              </a:rPr>
              <a:t>In Humans: </a:t>
            </a:r>
          </a:p>
          <a:p>
            <a:pPr eaLnBrk="1" hangingPunct="1"/>
            <a:r>
              <a:rPr lang="en-US" altLang="en-US" sz="2400">
                <a:latin typeface="Calibri" pitchFamily="34" charset="0"/>
              </a:rPr>
              <a:t>-Tailbone</a:t>
            </a:r>
          </a:p>
          <a:p>
            <a:pPr eaLnBrk="1" hangingPunct="1"/>
            <a:r>
              <a:rPr lang="en-US" altLang="en-US" sz="2400">
                <a:latin typeface="Calibri" pitchFamily="34" charset="0"/>
              </a:rPr>
              <a:t>-Appendix </a:t>
            </a:r>
          </a:p>
          <a:p>
            <a:pPr eaLnBrk="1" hangingPunct="1"/>
            <a:endParaRPr lang="en-US" altLang="en-US" sz="2400">
              <a:latin typeface="Calibri" pitchFamily="34" charset="0"/>
            </a:endParaRPr>
          </a:p>
          <a:p>
            <a:pPr algn="ctr" eaLnBrk="1" hangingPunct="1"/>
            <a:r>
              <a:rPr lang="en-US" altLang="en-US" sz="2400" u="sng">
                <a:latin typeface="Calibri" pitchFamily="34" charset="0"/>
              </a:rPr>
              <a:t>In other Animals: </a:t>
            </a:r>
          </a:p>
          <a:p>
            <a:pPr eaLnBrk="1" hangingPunct="1"/>
            <a:r>
              <a:rPr lang="en-US" altLang="en-US" sz="2400">
                <a:latin typeface="Calibri" pitchFamily="34" charset="0"/>
              </a:rPr>
              <a:t>-eye sockets in eyeless fish</a:t>
            </a:r>
          </a:p>
          <a:p>
            <a:pPr eaLnBrk="1" hangingPunct="1"/>
            <a:r>
              <a:rPr lang="en-US" altLang="en-US" sz="2400">
                <a:latin typeface="Calibri" pitchFamily="34" charset="0"/>
              </a:rPr>
              <a:t>-small wings on flightless birds</a:t>
            </a:r>
          </a:p>
          <a:p>
            <a:pPr eaLnBrk="1" hangingPunct="1"/>
            <a:r>
              <a:rPr lang="en-US" altLang="en-US" sz="2400">
                <a:latin typeface="Calibri" pitchFamily="34" charset="0"/>
              </a:rPr>
              <a:t>-remnant limb bones in snakes</a:t>
            </a:r>
          </a:p>
        </p:txBody>
      </p:sp>
    </p:spTree>
    <p:extLst>
      <p:ext uri="{BB962C8B-B14F-4D97-AF65-F5344CB8AC3E}">
        <p14:creationId xmlns:p14="http://schemas.microsoft.com/office/powerpoint/2010/main" val="2186707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Comparative Anatomy: </a:t>
            </a:r>
            <a:endParaRPr lang="en-US" dirty="0"/>
          </a:p>
        </p:txBody>
      </p:sp>
      <p:sp>
        <p:nvSpPr>
          <p:cNvPr id="3" name="Content Placeholder 2"/>
          <p:cNvSpPr>
            <a:spLocks noGrp="1"/>
          </p:cNvSpPr>
          <p:nvPr>
            <p:ph idx="1"/>
          </p:nvPr>
        </p:nvSpPr>
        <p:spPr>
          <a:xfrm>
            <a:off x="228600" y="1524000"/>
            <a:ext cx="3962400" cy="4144963"/>
          </a:xfrm>
        </p:spPr>
        <p:txBody>
          <a:bodyPr>
            <a:normAutofit/>
          </a:bodyPr>
          <a:lstStyle/>
          <a:p>
            <a:pPr marL="0" indent="0">
              <a:buNone/>
            </a:pPr>
            <a:r>
              <a:rPr lang="en-US" b="1" u="sng" dirty="0" smtClean="0">
                <a:solidFill>
                  <a:srgbClr val="FF0000"/>
                </a:solidFill>
              </a:rPr>
              <a:t>Homologous Structures: </a:t>
            </a:r>
            <a:r>
              <a:rPr lang="en-US" dirty="0" smtClean="0"/>
              <a:t>variations on a structural theme that was present in their common ancestor. </a:t>
            </a:r>
          </a:p>
          <a:p>
            <a:endParaRPr lang="en-US" dirty="0" smtClean="0"/>
          </a:p>
          <a:p>
            <a:pPr>
              <a:buNone/>
            </a:pPr>
            <a:endParaRPr lang="en-US" dirty="0"/>
          </a:p>
        </p:txBody>
      </p:sp>
      <p:pic>
        <p:nvPicPr>
          <p:cNvPr id="18436" name="Picture 4" descr="http://www.angelfire.com/ab7/evolution12/homologous.jpg"/>
          <p:cNvPicPr>
            <a:picLocks noChangeAspect="1" noChangeArrowheads="1"/>
          </p:cNvPicPr>
          <p:nvPr/>
        </p:nvPicPr>
        <p:blipFill>
          <a:blip r:embed="rId2" cstate="print"/>
          <a:srcRect/>
          <a:stretch>
            <a:fillRect/>
          </a:stretch>
        </p:blipFill>
        <p:spPr bwMode="auto">
          <a:xfrm>
            <a:off x="3962401" y="1417320"/>
            <a:ext cx="4721087" cy="4572000"/>
          </a:xfrm>
          <a:prstGeom prst="rect">
            <a:avLst/>
          </a:prstGeom>
          <a:noFill/>
        </p:spPr>
      </p:pic>
    </p:spTree>
    <p:extLst>
      <p:ext uri="{BB962C8B-B14F-4D97-AF65-F5344CB8AC3E}">
        <p14:creationId xmlns:p14="http://schemas.microsoft.com/office/powerpoint/2010/main" val="3347679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Comparative Anatomy: </a:t>
            </a:r>
            <a:endParaRPr lang="en-US" dirty="0"/>
          </a:p>
        </p:txBody>
      </p:sp>
      <p:sp>
        <p:nvSpPr>
          <p:cNvPr id="3" name="Content Placeholder 2"/>
          <p:cNvSpPr>
            <a:spLocks noGrp="1"/>
          </p:cNvSpPr>
          <p:nvPr>
            <p:ph idx="1"/>
          </p:nvPr>
        </p:nvSpPr>
        <p:spPr>
          <a:xfrm>
            <a:off x="228600" y="1524000"/>
            <a:ext cx="3962400" cy="4144963"/>
          </a:xfrm>
        </p:spPr>
        <p:txBody>
          <a:bodyPr>
            <a:normAutofit/>
          </a:bodyPr>
          <a:lstStyle/>
          <a:p>
            <a:pPr marL="0" indent="0">
              <a:buNone/>
            </a:pPr>
            <a:r>
              <a:rPr lang="en-US" b="1" u="sng" dirty="0" smtClean="0">
                <a:solidFill>
                  <a:srgbClr val="FF0000"/>
                </a:solidFill>
              </a:rPr>
              <a:t>Homologous Structures: </a:t>
            </a:r>
            <a:r>
              <a:rPr lang="en-US" dirty="0" smtClean="0"/>
              <a:t>variations on a structural theme that was present in their common ancestor. </a:t>
            </a:r>
          </a:p>
          <a:p>
            <a:endParaRPr lang="en-US" dirty="0" smtClean="0"/>
          </a:p>
          <a:p>
            <a:pPr>
              <a:buNone/>
            </a:pPr>
            <a:r>
              <a:rPr lang="en-US" dirty="0" smtClean="0"/>
              <a:t>Convergent or divergent evolution? </a:t>
            </a:r>
            <a:endParaRPr lang="en-US" dirty="0"/>
          </a:p>
        </p:txBody>
      </p:sp>
      <p:pic>
        <p:nvPicPr>
          <p:cNvPr id="18436" name="Picture 4" descr="http://www.angelfire.com/ab7/evolution12/homologous.jpg"/>
          <p:cNvPicPr>
            <a:picLocks noChangeAspect="1" noChangeArrowheads="1"/>
          </p:cNvPicPr>
          <p:nvPr/>
        </p:nvPicPr>
        <p:blipFill>
          <a:blip r:embed="rId2" cstate="print"/>
          <a:srcRect/>
          <a:stretch>
            <a:fillRect/>
          </a:stretch>
        </p:blipFill>
        <p:spPr bwMode="auto">
          <a:xfrm>
            <a:off x="3962401" y="1417320"/>
            <a:ext cx="4721087" cy="4572000"/>
          </a:xfrm>
          <a:prstGeom prst="rect">
            <a:avLst/>
          </a:prstGeom>
          <a:noFill/>
        </p:spPr>
      </p:pic>
    </p:spTree>
    <p:extLst>
      <p:ext uri="{BB962C8B-B14F-4D97-AF65-F5344CB8AC3E}">
        <p14:creationId xmlns:p14="http://schemas.microsoft.com/office/powerpoint/2010/main" val="3347679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401067"/>
            <a:ext cx="7051221" cy="3964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2657" y="304800"/>
            <a:ext cx="8991599" cy="1524000"/>
          </a:xfrm>
        </p:spPr>
        <p:txBody>
          <a:bodyPr>
            <a:normAutofit/>
          </a:bodyPr>
          <a:lstStyle/>
          <a:p>
            <a:r>
              <a:rPr lang="en-US" dirty="0" smtClean="0"/>
              <a:t>This is happening today!  What is it?   When will it happen again?</a:t>
            </a:r>
            <a:endParaRPr lang="en-GB" dirty="0"/>
          </a:p>
        </p:txBody>
      </p:sp>
    </p:spTree>
    <p:extLst>
      <p:ext uri="{BB962C8B-B14F-4D97-AF65-F5344CB8AC3E}">
        <p14:creationId xmlns:p14="http://schemas.microsoft.com/office/powerpoint/2010/main" val="2392604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Anatomy: </a:t>
            </a:r>
            <a:endParaRPr lang="en-US" dirty="0"/>
          </a:p>
        </p:txBody>
      </p:sp>
      <p:sp>
        <p:nvSpPr>
          <p:cNvPr id="3" name="Content Placeholder 2"/>
          <p:cNvSpPr>
            <a:spLocks noGrp="1"/>
          </p:cNvSpPr>
          <p:nvPr>
            <p:ph sz="quarter" idx="1"/>
          </p:nvPr>
        </p:nvSpPr>
        <p:spPr/>
        <p:txBody>
          <a:bodyPr/>
          <a:lstStyle/>
          <a:p>
            <a:r>
              <a:rPr lang="en-US" u="sng" dirty="0" smtClean="0">
                <a:solidFill>
                  <a:srgbClr val="FF0000"/>
                </a:solidFill>
              </a:rPr>
              <a:t>Analogous Structure: </a:t>
            </a:r>
          </a:p>
          <a:p>
            <a:pPr lvl="1"/>
            <a:r>
              <a:rPr lang="en-US" sz="2800" dirty="0" smtClean="0">
                <a:solidFill>
                  <a:schemeClr val="tx1"/>
                </a:solidFill>
              </a:rPr>
              <a:t>Closely related functions but do not derive from the same ancestral structure</a:t>
            </a:r>
            <a:endParaRPr lang="en-US" sz="2800" dirty="0">
              <a:solidFill>
                <a:schemeClr val="tx1"/>
              </a:solidFill>
            </a:endParaRPr>
          </a:p>
        </p:txBody>
      </p:sp>
      <p:pic>
        <p:nvPicPr>
          <p:cNvPr id="4" name="Picture 4" descr="Figure 17.11"/>
          <p:cNvPicPr>
            <a:picLocks noChangeAspect="1" noChangeArrowheads="1"/>
          </p:cNvPicPr>
          <p:nvPr/>
        </p:nvPicPr>
        <p:blipFill>
          <a:blip r:embed="rId2" cstate="print">
            <a:extLst>
              <a:ext uri="{28A0092B-C50C-407E-A947-70E740481C1C}">
                <a14:useLocalDpi xmlns:a14="http://schemas.microsoft.com/office/drawing/2010/main" val="0"/>
              </a:ext>
            </a:extLst>
          </a:blip>
          <a:srcRect t="50888"/>
          <a:stretch>
            <a:fillRect/>
          </a:stretch>
        </p:blipFill>
        <p:spPr bwMode="auto">
          <a:xfrm>
            <a:off x="2743200" y="3657600"/>
            <a:ext cx="6038850" cy="267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Anatomy: </a:t>
            </a:r>
            <a:endParaRPr lang="en-US" dirty="0"/>
          </a:p>
        </p:txBody>
      </p:sp>
      <p:sp>
        <p:nvSpPr>
          <p:cNvPr id="3" name="Content Placeholder 2"/>
          <p:cNvSpPr>
            <a:spLocks noGrp="1"/>
          </p:cNvSpPr>
          <p:nvPr>
            <p:ph sz="quarter" idx="1"/>
          </p:nvPr>
        </p:nvSpPr>
        <p:spPr/>
        <p:txBody>
          <a:bodyPr/>
          <a:lstStyle/>
          <a:p>
            <a:r>
              <a:rPr lang="en-US" u="sng" dirty="0" smtClean="0">
                <a:solidFill>
                  <a:srgbClr val="FF0000"/>
                </a:solidFill>
              </a:rPr>
              <a:t>Analogous Structure: </a:t>
            </a:r>
          </a:p>
          <a:p>
            <a:pPr lvl="1"/>
            <a:r>
              <a:rPr lang="en-US" sz="2800" dirty="0" smtClean="0">
                <a:solidFill>
                  <a:schemeClr val="tx1"/>
                </a:solidFill>
              </a:rPr>
              <a:t>Closely related functions but do not derive from the same ancestral structure</a:t>
            </a:r>
          </a:p>
          <a:p>
            <a:pPr lvl="1"/>
            <a:r>
              <a:rPr lang="en-US" sz="2800" dirty="0" smtClean="0">
                <a:solidFill>
                  <a:schemeClr val="tx1"/>
                </a:solidFill>
              </a:rPr>
              <a:t>Convergent or divergent evolution? </a:t>
            </a:r>
            <a:endParaRPr lang="en-US" sz="2800" dirty="0">
              <a:solidFill>
                <a:schemeClr val="tx1"/>
              </a:solidFill>
            </a:endParaRPr>
          </a:p>
        </p:txBody>
      </p:sp>
      <p:pic>
        <p:nvPicPr>
          <p:cNvPr id="4" name="Picture 4" descr="Figure 17.11"/>
          <p:cNvPicPr>
            <a:picLocks noChangeAspect="1" noChangeArrowheads="1"/>
          </p:cNvPicPr>
          <p:nvPr/>
        </p:nvPicPr>
        <p:blipFill>
          <a:blip r:embed="rId2" cstate="print">
            <a:extLst>
              <a:ext uri="{28A0092B-C50C-407E-A947-70E740481C1C}">
                <a14:useLocalDpi xmlns:a14="http://schemas.microsoft.com/office/drawing/2010/main" val="0"/>
              </a:ext>
            </a:extLst>
          </a:blip>
          <a:srcRect t="50888"/>
          <a:stretch>
            <a:fillRect/>
          </a:stretch>
        </p:blipFill>
        <p:spPr bwMode="auto">
          <a:xfrm>
            <a:off x="2743200" y="3657600"/>
            <a:ext cx="6038850" cy="267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Coloring Sheet to Start Review and Study Guide </a:t>
            </a:r>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2689461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Reminders</a:t>
            </a:r>
            <a:endParaRPr lang="en-GB" dirty="0"/>
          </a:p>
        </p:txBody>
      </p:sp>
      <p:sp>
        <p:nvSpPr>
          <p:cNvPr id="5" name="Content Placeholder 4"/>
          <p:cNvSpPr>
            <a:spLocks noGrp="1"/>
          </p:cNvSpPr>
          <p:nvPr>
            <p:ph sz="quarter" idx="1"/>
          </p:nvPr>
        </p:nvSpPr>
        <p:spPr/>
        <p:txBody>
          <a:bodyPr/>
          <a:lstStyle/>
          <a:p>
            <a:r>
              <a:rPr lang="en-US" dirty="0" smtClean="0"/>
              <a:t>Reading Quiz tomorrow (cricket article I handed out)</a:t>
            </a:r>
          </a:p>
          <a:p>
            <a:endParaRPr lang="en-US" dirty="0" smtClean="0"/>
          </a:p>
          <a:p>
            <a:r>
              <a:rPr lang="en-US" dirty="0" smtClean="0"/>
              <a:t>Test is on Thursday </a:t>
            </a:r>
          </a:p>
          <a:p>
            <a:pPr marL="0" indent="0">
              <a:buNone/>
            </a:pPr>
            <a:endParaRPr lang="en-US" dirty="0" smtClean="0"/>
          </a:p>
          <a:p>
            <a:r>
              <a:rPr lang="en-US" dirty="0" smtClean="0"/>
              <a:t>Study guide passed out tomorrow in class </a:t>
            </a:r>
            <a:endParaRPr lang="en-GB" dirty="0"/>
          </a:p>
        </p:txBody>
      </p:sp>
    </p:spTree>
    <p:extLst>
      <p:ext uri="{BB962C8B-B14F-4D97-AF65-F5344CB8AC3E}">
        <p14:creationId xmlns:p14="http://schemas.microsoft.com/office/powerpoint/2010/main" val="791232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Whale Hunt </a:t>
            </a:r>
            <a:endParaRPr lang="en-US" dirty="0"/>
          </a:p>
        </p:txBody>
      </p:sp>
      <p:sp>
        <p:nvSpPr>
          <p:cNvPr id="3" name="Text Placeholder 2"/>
          <p:cNvSpPr>
            <a:spLocks noGrp="1"/>
          </p:cNvSpPr>
          <p:nvPr>
            <p:ph type="body" idx="1"/>
          </p:nvPr>
        </p:nvSpPr>
        <p:spPr>
          <a:xfrm>
            <a:off x="152400" y="1447800"/>
            <a:ext cx="8839200" cy="4937759"/>
          </a:xfrm>
        </p:spPr>
        <p:txBody>
          <a:bodyPr>
            <a:normAutofit/>
          </a:bodyPr>
          <a:lstStyle/>
          <a:p>
            <a:pPr marL="0" indent="0">
              <a:buNone/>
            </a:pPr>
            <a:r>
              <a:rPr lang="en-US" dirty="0" smtClean="0"/>
              <a:t>Scientists </a:t>
            </a:r>
            <a:r>
              <a:rPr lang="en-US" dirty="0"/>
              <a:t>theorize that today’s modern whales once had land-dwelling ancestors. Whales are mammals that have lungs to breathe air and mammary glands to feed their young. In addition, many whale species still have remnants of tiny hind-legs inside of their bodies, underneath their blubber. These are known as vestigial structures. Fossil evidence of their ancestors has been accumulated through many years of discovery. In this activity, you’ll learn about those discoveries and piece together the information to demonstrate the transition of whale anatomy through time. </a:t>
            </a:r>
            <a:endParaRPr lang="en-GB" dirty="0"/>
          </a:p>
          <a:p>
            <a:endParaRPr lang="en-US" dirty="0" smtClean="0"/>
          </a:p>
          <a:p>
            <a:pPr marL="0" indent="0">
              <a:buNone/>
            </a:pPr>
            <a:r>
              <a:rPr lang="en-US" dirty="0" smtClean="0"/>
              <a:t>Hint: The order is the order that it was found in, not through time!  </a:t>
            </a:r>
          </a:p>
          <a:p>
            <a:endParaRPr lang="en-US" dirty="0"/>
          </a:p>
          <a:p>
            <a:pPr marL="0" indent="0">
              <a:buNone/>
            </a:pPr>
            <a:endParaRPr lang="en-US" dirty="0" smtClean="0"/>
          </a:p>
        </p:txBody>
      </p:sp>
    </p:spTree>
    <p:extLst>
      <p:ext uri="{BB962C8B-B14F-4D97-AF65-F5344CB8AC3E}">
        <p14:creationId xmlns:p14="http://schemas.microsoft.com/office/powerpoint/2010/main" val="367531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dirty="0" smtClean="0"/>
              <a:t>Great Transformations: </a:t>
            </a:r>
            <a:r>
              <a:rPr lang="en-US" altLang="en-US" dirty="0" smtClean="0"/>
              <a:t>4:12 till </a:t>
            </a:r>
            <a:r>
              <a:rPr lang="en-US" altLang="en-US" dirty="0" smtClean="0"/>
              <a:t>min 17</a:t>
            </a:r>
          </a:p>
        </p:txBody>
      </p:sp>
      <p:sp>
        <p:nvSpPr>
          <p:cNvPr id="14339" name="Content Placeholder 2"/>
          <p:cNvSpPr>
            <a:spLocks noGrp="1"/>
          </p:cNvSpPr>
          <p:nvPr>
            <p:ph idx="1"/>
          </p:nvPr>
        </p:nvSpPr>
        <p:spPr>
          <a:xfrm>
            <a:off x="-76200" y="2514600"/>
            <a:ext cx="9144000" cy="5029200"/>
          </a:xfrm>
        </p:spPr>
        <p:txBody>
          <a:bodyPr/>
          <a:lstStyle/>
          <a:p>
            <a:pPr algn="ctr" eaLnBrk="1" hangingPunct="1">
              <a:buFont typeface="Arial" charset="0"/>
              <a:buNone/>
            </a:pPr>
            <a:r>
              <a:rPr lang="en-US" altLang="en-US" dirty="0" smtClean="0"/>
              <a:t>	</a:t>
            </a:r>
            <a:r>
              <a:rPr lang="en-US" altLang="en-US" dirty="0" smtClean="0"/>
              <a:t>As the documentary progresses, write down each piece of information that scientists have for whale evolution. </a:t>
            </a:r>
            <a:endParaRPr lang="en-US" altLang="en-US" dirty="0" smtClean="0"/>
          </a:p>
          <a:p>
            <a:pPr eaLnBrk="1" hangingPunct="1"/>
            <a:endParaRPr lang="en-US" altLang="en-US" dirty="0" smtClean="0"/>
          </a:p>
        </p:txBody>
      </p:sp>
      <p:sp>
        <p:nvSpPr>
          <p:cNvPr id="14340" name="Rectangle 3"/>
          <p:cNvSpPr>
            <a:spLocks noChangeArrowheads="1"/>
          </p:cNvSpPr>
          <p:nvPr/>
        </p:nvSpPr>
        <p:spPr bwMode="auto">
          <a:xfrm>
            <a:off x="533400" y="1691641"/>
            <a:ext cx="807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a:solidFill>
                  <a:prstClr val="black"/>
                </a:solidFill>
                <a:latin typeface="Calibri" pitchFamily="34" charset="0"/>
              </a:rPr>
              <a:t>http://www.youtube.com/watch?v=HhhgPCPD4zc</a:t>
            </a:r>
          </a:p>
        </p:txBody>
      </p:sp>
    </p:spTree>
    <p:extLst>
      <p:ext uri="{BB962C8B-B14F-4D97-AF65-F5344CB8AC3E}">
        <p14:creationId xmlns:p14="http://schemas.microsoft.com/office/powerpoint/2010/main" val="2247807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Quiz </a:t>
            </a:r>
            <a:endParaRPr lang="en-GB" dirty="0"/>
          </a:p>
        </p:txBody>
      </p:sp>
      <p:sp>
        <p:nvSpPr>
          <p:cNvPr id="3" name="Content Placeholder 2"/>
          <p:cNvSpPr>
            <a:spLocks noGrp="1"/>
          </p:cNvSpPr>
          <p:nvPr>
            <p:ph sz="quarter" idx="1"/>
          </p:nvPr>
        </p:nvSpPr>
        <p:spPr/>
        <p:txBody>
          <a:bodyPr/>
          <a:lstStyle/>
          <a:p>
            <a:endParaRPr lang="en-GB" dirty="0"/>
          </a:p>
        </p:txBody>
      </p:sp>
    </p:spTree>
    <p:extLst>
      <p:ext uri="{BB962C8B-B14F-4D97-AF65-F5344CB8AC3E}">
        <p14:creationId xmlns:p14="http://schemas.microsoft.com/office/powerpoint/2010/main" val="1044790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5/10/16 Warm Up: </a:t>
            </a:r>
            <a:endParaRPr lang="en-US" dirty="0"/>
          </a:p>
        </p:txBody>
      </p:sp>
      <p:sp>
        <p:nvSpPr>
          <p:cNvPr id="6" name="Content Placeholder 5"/>
          <p:cNvSpPr>
            <a:spLocks noGrp="1"/>
          </p:cNvSpPr>
          <p:nvPr>
            <p:ph sz="quarter" idx="1"/>
          </p:nvPr>
        </p:nvSpPr>
        <p:spPr>
          <a:xfrm>
            <a:off x="0" y="1371600"/>
            <a:ext cx="8991600" cy="5257800"/>
          </a:xfrm>
        </p:spPr>
        <p:txBody>
          <a:bodyPr/>
          <a:lstStyle/>
          <a:p>
            <a:r>
              <a:rPr lang="en-US" dirty="0" smtClean="0"/>
              <a:t>What characteristic separates hamsters and chimpanzees?   </a:t>
            </a:r>
          </a:p>
          <a:p>
            <a:r>
              <a:rPr lang="en-US" dirty="0" smtClean="0"/>
              <a:t>What characteristic do salamanders, lizards, hamsters and chimpanzees share? </a:t>
            </a:r>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200400"/>
            <a:ext cx="571500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in Action </a:t>
            </a:r>
            <a:endParaRPr lang="en-US" dirty="0"/>
          </a:p>
        </p:txBody>
      </p:sp>
      <p:sp>
        <p:nvSpPr>
          <p:cNvPr id="3" name="Content Placeholder 2"/>
          <p:cNvSpPr>
            <a:spLocks noGrp="1"/>
          </p:cNvSpPr>
          <p:nvPr>
            <p:ph sz="quarter" idx="1"/>
          </p:nvPr>
        </p:nvSpPr>
        <p:spPr>
          <a:xfrm>
            <a:off x="301752" y="1527048"/>
            <a:ext cx="4270248" cy="4572000"/>
          </a:xfrm>
        </p:spPr>
        <p:txBody>
          <a:bodyPr>
            <a:normAutofit lnSpcReduction="10000"/>
          </a:bodyPr>
          <a:lstStyle/>
          <a:p>
            <a:r>
              <a:rPr lang="en-US" sz="2800" dirty="0" smtClean="0"/>
              <a:t>Anole Lizards in the Caribbean</a:t>
            </a:r>
          </a:p>
          <a:p>
            <a:pPr lvl="1"/>
            <a:r>
              <a:rPr lang="en-US" sz="2400" dirty="0" smtClean="0">
                <a:solidFill>
                  <a:schemeClr val="tx1"/>
                </a:solidFill>
              </a:rPr>
              <a:t>On different islands there are different anoles living in different environments: </a:t>
            </a:r>
          </a:p>
          <a:p>
            <a:pPr lvl="2"/>
            <a:r>
              <a:rPr lang="en-US" dirty="0" smtClean="0"/>
              <a:t>Grassland vs. Twigs vs. Canopy </a:t>
            </a:r>
            <a:r>
              <a:rPr lang="en-US" sz="2800" dirty="0" smtClean="0"/>
              <a:t> </a:t>
            </a:r>
          </a:p>
          <a:p>
            <a:r>
              <a:rPr lang="en-US" sz="2800" dirty="0" smtClean="0"/>
              <a:t>Do the lizards on twigs all share a common ancestor? </a:t>
            </a:r>
          </a:p>
        </p:txBody>
      </p:sp>
      <p:pic>
        <p:nvPicPr>
          <p:cNvPr id="2052" name="Picture 4" descr="https://ustbiologyblog.files.wordpress.com/2014/05/caribanoleslosos.jpg"/>
          <p:cNvPicPr>
            <a:picLocks noChangeAspect="1" noChangeArrowheads="1"/>
          </p:cNvPicPr>
          <p:nvPr/>
        </p:nvPicPr>
        <p:blipFill>
          <a:blip r:embed="rId3" cstate="print"/>
          <a:srcRect/>
          <a:stretch>
            <a:fillRect/>
          </a:stretch>
        </p:blipFill>
        <p:spPr bwMode="auto">
          <a:xfrm>
            <a:off x="4505325" y="1162050"/>
            <a:ext cx="4638675" cy="56959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descr="http://www.anoleannals.org/wp-content/uploads/2012/05/caribbean-skink-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90" y="1371600"/>
            <a:ext cx="8928019" cy="5400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4245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668</TotalTime>
  <Words>473</Words>
  <Application>Microsoft Office PowerPoint</Application>
  <PresentationFormat>On-screen Show (4:3)</PresentationFormat>
  <Paragraphs>73</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Civic</vt:lpstr>
      <vt:lpstr>Warm Up: 5/9/16</vt:lpstr>
      <vt:lpstr>This is happening today!  What is it?   When will it happen again?</vt:lpstr>
      <vt:lpstr>Reminders</vt:lpstr>
      <vt:lpstr>Whale Hunt </vt:lpstr>
      <vt:lpstr>Great Transformations: 4:12 till min 17</vt:lpstr>
      <vt:lpstr>Reading Quiz </vt:lpstr>
      <vt:lpstr>5/10/16 Warm Up: </vt:lpstr>
      <vt:lpstr>Evolution in Action </vt:lpstr>
      <vt:lpstr>PowerPoint Presentation</vt:lpstr>
      <vt:lpstr>Evolution in Action </vt:lpstr>
      <vt:lpstr>PowerPoint Presentation</vt:lpstr>
      <vt:lpstr>PowerPoint Presentation</vt:lpstr>
      <vt:lpstr>Adaptive Radiation</vt:lpstr>
      <vt:lpstr>Anole Lizard Film </vt:lpstr>
      <vt:lpstr>Evidence for Evolution</vt:lpstr>
      <vt:lpstr>Evidence for Evolution</vt:lpstr>
      <vt:lpstr>Comparative Anatomy: </vt:lpstr>
      <vt:lpstr>Comparative Anatomy: </vt:lpstr>
      <vt:lpstr>Comparative Anatomy: </vt:lpstr>
      <vt:lpstr>Comparative Anatomy: </vt:lpstr>
      <vt:lpstr>Comparative Anatomy: </vt:lpstr>
      <vt:lpstr>Coloring Sheet to Start Review and Study Guide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dc:creator>
  <cp:lastModifiedBy>Tech Admin</cp:lastModifiedBy>
  <cp:revision>26</cp:revision>
  <dcterms:created xsi:type="dcterms:W3CDTF">2015-04-25T22:38:18Z</dcterms:created>
  <dcterms:modified xsi:type="dcterms:W3CDTF">2016-05-09T21:57:44Z</dcterms:modified>
</cp:coreProperties>
</file>