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notesMasterIdLst>
    <p:notesMasterId r:id="rId2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3AE3F-F1E4-4C8B-90B3-12D69D6FC78E}" type="datetimeFigureOut">
              <a:rPr lang="en-GB" smtClean="0"/>
              <a:t>09/05/2016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CE290-A774-4665-94CF-2FEB29FC2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262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8BE8-941B-4F7C-8487-90B0D1185D5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8BF7-5AE8-4D0E-900D-945E1C123C6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017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8BE8-941B-4F7C-8487-90B0D1185D5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8BF7-5AE8-4D0E-900D-945E1C123C6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249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8BE8-941B-4F7C-8487-90B0D1185D5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8BF7-5AE8-4D0E-900D-945E1C123C6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146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8BE8-941B-4F7C-8487-90B0D1185D5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8BF7-5AE8-4D0E-900D-945E1C123C6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217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8BE8-941B-4F7C-8487-90B0D1185D5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8BF7-5AE8-4D0E-900D-945E1C123C6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828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8BE8-941B-4F7C-8487-90B0D1185D5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8BF7-5AE8-4D0E-900D-945E1C123C6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133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8BE8-941B-4F7C-8487-90B0D1185D5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8BF7-5AE8-4D0E-900D-945E1C123C6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809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274320" y="274320"/>
            <a:ext cx="8595360" cy="82296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SzPct val="99224"/>
              <a:defRPr sz="3800"/>
            </a:lvl1pPr>
            <a:lvl2pPr>
              <a:spcBef>
                <a:spcPts val="0"/>
              </a:spcBef>
              <a:buSzPct val="99224"/>
              <a:defRPr sz="3800"/>
            </a:lvl2pPr>
            <a:lvl3pPr>
              <a:spcBef>
                <a:spcPts val="0"/>
              </a:spcBef>
              <a:buSzPct val="99224"/>
              <a:defRPr sz="3800"/>
            </a:lvl3pPr>
            <a:lvl4pPr>
              <a:spcBef>
                <a:spcPts val="0"/>
              </a:spcBef>
              <a:buSzPct val="99224"/>
              <a:defRPr sz="3800"/>
            </a:lvl4pPr>
            <a:lvl5pPr>
              <a:spcBef>
                <a:spcPts val="0"/>
              </a:spcBef>
              <a:buSzPct val="99224"/>
              <a:defRPr sz="3800"/>
            </a:lvl5pPr>
            <a:lvl6pPr>
              <a:spcBef>
                <a:spcPts val="0"/>
              </a:spcBef>
              <a:buSzPct val="99224"/>
              <a:defRPr sz="3800"/>
            </a:lvl6pPr>
            <a:lvl7pPr>
              <a:spcBef>
                <a:spcPts val="0"/>
              </a:spcBef>
              <a:buSzPct val="99224"/>
              <a:defRPr sz="3800"/>
            </a:lvl7pPr>
            <a:lvl8pPr>
              <a:spcBef>
                <a:spcPts val="0"/>
              </a:spcBef>
              <a:buSzPct val="99224"/>
              <a:defRPr sz="3800"/>
            </a:lvl8pPr>
            <a:lvl9pPr>
              <a:spcBef>
                <a:spcPts val="0"/>
              </a:spcBef>
              <a:buSzPct val="99224"/>
              <a:defRPr sz="3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274320" y="1645922"/>
            <a:ext cx="8595360" cy="493775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SzPct val="98765"/>
              <a:defRPr sz="2400"/>
            </a:lvl1pPr>
            <a:lvl2pPr>
              <a:spcBef>
                <a:spcPts val="0"/>
              </a:spcBef>
              <a:buSzPct val="98765"/>
              <a:defRPr sz="2400"/>
            </a:lvl2pPr>
            <a:lvl3pPr>
              <a:spcBef>
                <a:spcPts val="0"/>
              </a:spcBef>
              <a:buSzPct val="98765"/>
              <a:defRPr sz="2400"/>
            </a:lvl3pPr>
            <a:lvl4pPr>
              <a:spcBef>
                <a:spcPts val="0"/>
              </a:spcBef>
              <a:buSzPct val="98765"/>
              <a:defRPr sz="2400"/>
            </a:lvl4pPr>
            <a:lvl5pPr>
              <a:spcBef>
                <a:spcPts val="0"/>
              </a:spcBef>
              <a:buSzPct val="98765"/>
              <a:defRPr sz="2400"/>
            </a:lvl5pPr>
            <a:lvl6pPr>
              <a:spcBef>
                <a:spcPts val="0"/>
              </a:spcBef>
              <a:buSzPct val="98765"/>
              <a:defRPr sz="2400"/>
            </a:lvl6pPr>
            <a:lvl7pPr>
              <a:spcBef>
                <a:spcPts val="0"/>
              </a:spcBef>
              <a:buSzPct val="98765"/>
              <a:defRPr sz="2400"/>
            </a:lvl7pPr>
            <a:lvl8pPr>
              <a:spcBef>
                <a:spcPts val="0"/>
              </a:spcBef>
              <a:buSzPct val="98765"/>
              <a:defRPr sz="2400"/>
            </a:lvl8pPr>
            <a:lvl9pPr>
              <a:spcBef>
                <a:spcPts val="0"/>
              </a:spcBef>
              <a:buSzPct val="98765"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316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822960" y="2743202"/>
            <a:ext cx="7498080" cy="109727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algn="ctr">
              <a:spcBef>
                <a:spcPts val="0"/>
              </a:spcBef>
              <a:buSzPct val="100000"/>
              <a:defRPr sz="4300"/>
            </a:lvl1pPr>
            <a:lvl2pPr algn="ctr">
              <a:spcBef>
                <a:spcPts val="0"/>
              </a:spcBef>
              <a:buSzPct val="100000"/>
              <a:defRPr sz="4300"/>
            </a:lvl2pPr>
            <a:lvl3pPr algn="ctr">
              <a:spcBef>
                <a:spcPts val="0"/>
              </a:spcBef>
              <a:buSzPct val="100000"/>
              <a:defRPr sz="4300"/>
            </a:lvl3pPr>
            <a:lvl4pPr algn="ctr">
              <a:spcBef>
                <a:spcPts val="0"/>
              </a:spcBef>
              <a:buSzPct val="100000"/>
              <a:defRPr sz="4300"/>
            </a:lvl4pPr>
            <a:lvl5pPr algn="ctr">
              <a:spcBef>
                <a:spcPts val="0"/>
              </a:spcBef>
              <a:buSzPct val="100000"/>
              <a:defRPr sz="4300"/>
            </a:lvl5pPr>
            <a:lvl6pPr algn="ctr">
              <a:spcBef>
                <a:spcPts val="0"/>
              </a:spcBef>
              <a:buSzPct val="100000"/>
              <a:defRPr sz="4300"/>
            </a:lvl6pPr>
            <a:lvl7pPr algn="ctr">
              <a:spcBef>
                <a:spcPts val="0"/>
              </a:spcBef>
              <a:buSzPct val="100000"/>
              <a:defRPr sz="4300"/>
            </a:lvl7pPr>
            <a:lvl8pPr algn="ctr">
              <a:spcBef>
                <a:spcPts val="0"/>
              </a:spcBef>
              <a:buSzPct val="100000"/>
              <a:defRPr sz="4300"/>
            </a:lvl8pPr>
            <a:lvl9pPr algn="ctr">
              <a:spcBef>
                <a:spcPts val="0"/>
              </a:spcBef>
              <a:buSzPct val="100000"/>
              <a:defRPr sz="43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645922" y="4114800"/>
            <a:ext cx="5852159" cy="82296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algn="ctr">
              <a:spcBef>
                <a:spcPts val="0"/>
              </a:spcBef>
              <a:buSzPct val="100000"/>
              <a:defRPr sz="2900"/>
            </a:lvl1pPr>
            <a:lvl2pPr algn="ctr">
              <a:spcBef>
                <a:spcPts val="0"/>
              </a:spcBef>
              <a:buSzPct val="100000"/>
              <a:defRPr sz="2900"/>
            </a:lvl2pPr>
            <a:lvl3pPr algn="ctr">
              <a:spcBef>
                <a:spcPts val="0"/>
              </a:spcBef>
              <a:buSzPct val="100000"/>
              <a:defRPr sz="2900"/>
            </a:lvl3pPr>
            <a:lvl4pPr algn="ctr">
              <a:spcBef>
                <a:spcPts val="0"/>
              </a:spcBef>
              <a:buSzPct val="100000"/>
              <a:defRPr sz="2900"/>
            </a:lvl4pPr>
            <a:lvl5pPr algn="ctr">
              <a:spcBef>
                <a:spcPts val="0"/>
              </a:spcBef>
              <a:buSzPct val="100000"/>
              <a:defRPr sz="2900"/>
            </a:lvl5pPr>
            <a:lvl6pPr algn="ctr">
              <a:spcBef>
                <a:spcPts val="0"/>
              </a:spcBef>
              <a:buSzPct val="100000"/>
              <a:defRPr sz="2900"/>
            </a:lvl6pPr>
            <a:lvl7pPr algn="ctr">
              <a:spcBef>
                <a:spcPts val="0"/>
              </a:spcBef>
              <a:buSzPct val="100000"/>
              <a:defRPr sz="2900"/>
            </a:lvl7pPr>
            <a:lvl8pPr algn="ctr">
              <a:spcBef>
                <a:spcPts val="0"/>
              </a:spcBef>
              <a:buSzPct val="100000"/>
              <a:defRPr sz="2900"/>
            </a:lvl8pPr>
            <a:lvl9pPr algn="ctr">
              <a:spcBef>
                <a:spcPts val="0"/>
              </a:spcBef>
              <a:buSzPct val="100000"/>
              <a:defRPr sz="29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5151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274320" y="274320"/>
            <a:ext cx="8595360" cy="82296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SzPct val="99224"/>
              <a:defRPr sz="3800"/>
            </a:lvl1pPr>
            <a:lvl2pPr>
              <a:spcBef>
                <a:spcPts val="0"/>
              </a:spcBef>
              <a:buSzPct val="99224"/>
              <a:defRPr sz="3800"/>
            </a:lvl2pPr>
            <a:lvl3pPr>
              <a:spcBef>
                <a:spcPts val="0"/>
              </a:spcBef>
              <a:buSzPct val="99224"/>
              <a:defRPr sz="3800"/>
            </a:lvl3pPr>
            <a:lvl4pPr>
              <a:spcBef>
                <a:spcPts val="0"/>
              </a:spcBef>
              <a:buSzPct val="99224"/>
              <a:defRPr sz="3800"/>
            </a:lvl4pPr>
            <a:lvl5pPr>
              <a:spcBef>
                <a:spcPts val="0"/>
              </a:spcBef>
              <a:buSzPct val="99224"/>
              <a:defRPr sz="3800"/>
            </a:lvl5pPr>
            <a:lvl6pPr>
              <a:spcBef>
                <a:spcPts val="0"/>
              </a:spcBef>
              <a:buSzPct val="99224"/>
              <a:defRPr sz="3800"/>
            </a:lvl6pPr>
            <a:lvl7pPr>
              <a:spcBef>
                <a:spcPts val="0"/>
              </a:spcBef>
              <a:buSzPct val="99224"/>
              <a:defRPr sz="3800"/>
            </a:lvl7pPr>
            <a:lvl8pPr>
              <a:spcBef>
                <a:spcPts val="0"/>
              </a:spcBef>
              <a:buSzPct val="99224"/>
              <a:defRPr sz="3800"/>
            </a:lvl8pPr>
            <a:lvl9pPr>
              <a:spcBef>
                <a:spcPts val="0"/>
              </a:spcBef>
              <a:buSzPct val="99224"/>
              <a:defRPr sz="3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274320" y="1645922"/>
            <a:ext cx="8595360" cy="493775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SzPct val="98765"/>
              <a:defRPr sz="2400"/>
            </a:lvl1pPr>
            <a:lvl2pPr>
              <a:spcBef>
                <a:spcPts val="0"/>
              </a:spcBef>
              <a:buSzPct val="98765"/>
              <a:defRPr sz="2400"/>
            </a:lvl2pPr>
            <a:lvl3pPr>
              <a:spcBef>
                <a:spcPts val="0"/>
              </a:spcBef>
              <a:buSzPct val="98765"/>
              <a:defRPr sz="2400"/>
            </a:lvl3pPr>
            <a:lvl4pPr>
              <a:spcBef>
                <a:spcPts val="0"/>
              </a:spcBef>
              <a:buSzPct val="98765"/>
              <a:defRPr sz="2400"/>
            </a:lvl4pPr>
            <a:lvl5pPr>
              <a:spcBef>
                <a:spcPts val="0"/>
              </a:spcBef>
              <a:buSzPct val="98765"/>
              <a:defRPr sz="2400"/>
            </a:lvl5pPr>
            <a:lvl6pPr>
              <a:spcBef>
                <a:spcPts val="0"/>
              </a:spcBef>
              <a:buSzPct val="98765"/>
              <a:defRPr sz="2400"/>
            </a:lvl6pPr>
            <a:lvl7pPr>
              <a:spcBef>
                <a:spcPts val="0"/>
              </a:spcBef>
              <a:buSzPct val="98765"/>
              <a:defRPr sz="2400"/>
            </a:lvl7pPr>
            <a:lvl8pPr>
              <a:spcBef>
                <a:spcPts val="0"/>
              </a:spcBef>
              <a:buSzPct val="98765"/>
              <a:defRPr sz="2400"/>
            </a:lvl8pPr>
            <a:lvl9pPr>
              <a:spcBef>
                <a:spcPts val="0"/>
              </a:spcBef>
              <a:buSzPct val="98765"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87076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274320" y="274320"/>
            <a:ext cx="8595360" cy="82296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SzPct val="99224"/>
              <a:defRPr sz="3800"/>
            </a:lvl1pPr>
            <a:lvl2pPr>
              <a:spcBef>
                <a:spcPts val="0"/>
              </a:spcBef>
              <a:buSzPct val="99224"/>
              <a:defRPr sz="3800"/>
            </a:lvl2pPr>
            <a:lvl3pPr>
              <a:spcBef>
                <a:spcPts val="0"/>
              </a:spcBef>
              <a:buSzPct val="99224"/>
              <a:defRPr sz="3800"/>
            </a:lvl3pPr>
            <a:lvl4pPr>
              <a:spcBef>
                <a:spcPts val="0"/>
              </a:spcBef>
              <a:buSzPct val="99224"/>
              <a:defRPr sz="3800"/>
            </a:lvl4pPr>
            <a:lvl5pPr>
              <a:spcBef>
                <a:spcPts val="0"/>
              </a:spcBef>
              <a:buSzPct val="99224"/>
              <a:defRPr sz="3800"/>
            </a:lvl5pPr>
            <a:lvl6pPr>
              <a:spcBef>
                <a:spcPts val="0"/>
              </a:spcBef>
              <a:buSzPct val="99224"/>
              <a:defRPr sz="3800"/>
            </a:lvl6pPr>
            <a:lvl7pPr>
              <a:spcBef>
                <a:spcPts val="0"/>
              </a:spcBef>
              <a:buSzPct val="99224"/>
              <a:defRPr sz="3800"/>
            </a:lvl7pPr>
            <a:lvl8pPr>
              <a:spcBef>
                <a:spcPts val="0"/>
              </a:spcBef>
              <a:buSzPct val="99224"/>
              <a:defRPr sz="3800"/>
            </a:lvl8pPr>
            <a:lvl9pPr>
              <a:spcBef>
                <a:spcPts val="0"/>
              </a:spcBef>
              <a:buSzPct val="99224"/>
              <a:defRPr sz="3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274322" y="1645922"/>
            <a:ext cx="4023359" cy="493775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SzPct val="98765"/>
              <a:defRPr sz="2400"/>
            </a:lvl1pPr>
            <a:lvl2pPr>
              <a:spcBef>
                <a:spcPts val="0"/>
              </a:spcBef>
              <a:buSzPct val="98765"/>
              <a:defRPr sz="2400"/>
            </a:lvl2pPr>
            <a:lvl3pPr>
              <a:spcBef>
                <a:spcPts val="0"/>
              </a:spcBef>
              <a:buSzPct val="98765"/>
              <a:defRPr sz="2400"/>
            </a:lvl3pPr>
            <a:lvl4pPr>
              <a:spcBef>
                <a:spcPts val="0"/>
              </a:spcBef>
              <a:buSzPct val="98765"/>
              <a:defRPr sz="2400"/>
            </a:lvl4pPr>
            <a:lvl5pPr>
              <a:spcBef>
                <a:spcPts val="0"/>
              </a:spcBef>
              <a:buSzPct val="98765"/>
              <a:defRPr sz="2400"/>
            </a:lvl5pPr>
            <a:lvl6pPr>
              <a:spcBef>
                <a:spcPts val="0"/>
              </a:spcBef>
              <a:buSzPct val="98765"/>
              <a:defRPr sz="2400"/>
            </a:lvl6pPr>
            <a:lvl7pPr>
              <a:spcBef>
                <a:spcPts val="0"/>
              </a:spcBef>
              <a:buSzPct val="98765"/>
              <a:defRPr sz="2400"/>
            </a:lvl7pPr>
            <a:lvl8pPr>
              <a:spcBef>
                <a:spcPts val="0"/>
              </a:spcBef>
              <a:buSzPct val="98765"/>
              <a:defRPr sz="2400"/>
            </a:lvl8pPr>
            <a:lvl9pPr>
              <a:spcBef>
                <a:spcPts val="0"/>
              </a:spcBef>
              <a:buSzPct val="98765"/>
              <a:defRPr sz="24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4846322" y="1645922"/>
            <a:ext cx="4023359" cy="493775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SzPct val="98765"/>
              <a:defRPr sz="2400"/>
            </a:lvl1pPr>
            <a:lvl2pPr>
              <a:spcBef>
                <a:spcPts val="0"/>
              </a:spcBef>
              <a:buSzPct val="98765"/>
              <a:defRPr sz="2400"/>
            </a:lvl2pPr>
            <a:lvl3pPr>
              <a:spcBef>
                <a:spcPts val="0"/>
              </a:spcBef>
              <a:buSzPct val="98765"/>
              <a:defRPr sz="2400"/>
            </a:lvl3pPr>
            <a:lvl4pPr>
              <a:spcBef>
                <a:spcPts val="0"/>
              </a:spcBef>
              <a:buSzPct val="98765"/>
              <a:defRPr sz="2400"/>
            </a:lvl4pPr>
            <a:lvl5pPr>
              <a:spcBef>
                <a:spcPts val="0"/>
              </a:spcBef>
              <a:buSzPct val="98765"/>
              <a:defRPr sz="2400"/>
            </a:lvl5pPr>
            <a:lvl6pPr>
              <a:spcBef>
                <a:spcPts val="0"/>
              </a:spcBef>
              <a:buSzPct val="98765"/>
              <a:defRPr sz="2400"/>
            </a:lvl6pPr>
            <a:lvl7pPr>
              <a:spcBef>
                <a:spcPts val="0"/>
              </a:spcBef>
              <a:buSzPct val="98765"/>
              <a:defRPr sz="2400"/>
            </a:lvl7pPr>
            <a:lvl8pPr>
              <a:spcBef>
                <a:spcPts val="0"/>
              </a:spcBef>
              <a:buSzPct val="98765"/>
              <a:defRPr sz="2400"/>
            </a:lvl8pPr>
            <a:lvl9pPr>
              <a:spcBef>
                <a:spcPts val="0"/>
              </a:spcBef>
              <a:buSzPct val="98765"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23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274320" y="6035042"/>
            <a:ext cx="8595360" cy="54863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algn="ctr">
              <a:spcBef>
                <a:spcPts val="0"/>
              </a:spcBef>
              <a:buSzPct val="100000"/>
              <a:defRPr sz="2900"/>
            </a:lvl1pPr>
            <a:lvl2pPr algn="ctr">
              <a:spcBef>
                <a:spcPts val="0"/>
              </a:spcBef>
              <a:buSzPct val="100000"/>
              <a:defRPr sz="2900"/>
            </a:lvl2pPr>
            <a:lvl3pPr algn="ctr">
              <a:spcBef>
                <a:spcPts val="0"/>
              </a:spcBef>
              <a:buSzPct val="100000"/>
              <a:defRPr sz="2900"/>
            </a:lvl3pPr>
            <a:lvl4pPr algn="ctr">
              <a:spcBef>
                <a:spcPts val="0"/>
              </a:spcBef>
              <a:buSzPct val="100000"/>
              <a:defRPr sz="2900"/>
            </a:lvl4pPr>
            <a:lvl5pPr algn="ctr">
              <a:spcBef>
                <a:spcPts val="0"/>
              </a:spcBef>
              <a:buSzPct val="100000"/>
              <a:defRPr sz="2900"/>
            </a:lvl5pPr>
            <a:lvl6pPr algn="ctr">
              <a:spcBef>
                <a:spcPts val="0"/>
              </a:spcBef>
              <a:buSzPct val="100000"/>
              <a:defRPr sz="2900"/>
            </a:lvl6pPr>
            <a:lvl7pPr algn="ctr">
              <a:spcBef>
                <a:spcPts val="0"/>
              </a:spcBef>
              <a:buSzPct val="100000"/>
              <a:defRPr sz="2900"/>
            </a:lvl7pPr>
            <a:lvl8pPr algn="ctr">
              <a:spcBef>
                <a:spcPts val="0"/>
              </a:spcBef>
              <a:buSzPct val="100000"/>
              <a:defRPr sz="2900"/>
            </a:lvl8pPr>
            <a:lvl9pPr algn="ctr">
              <a:spcBef>
                <a:spcPts val="0"/>
              </a:spcBef>
              <a:buSzPct val="100000"/>
              <a:defRPr sz="29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2856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8BE8-941B-4F7C-8487-90B0D1185D5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8BF7-5AE8-4D0E-900D-945E1C123C6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96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8BE8-941B-4F7C-8487-90B0D1185D5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8BF7-5AE8-4D0E-900D-945E1C123C6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86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8BE8-941B-4F7C-8487-90B0D1185D5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8BF7-5AE8-4D0E-900D-945E1C123C6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90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8BE8-941B-4F7C-8487-90B0D1185D5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38BF7-5AE8-4D0E-900D-945E1C123C6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0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711836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58BE8-941B-4F7C-8487-90B0D1185D5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38BF7-5AE8-4D0E-900D-945E1C123C6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39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0886"/>
            <a:ext cx="7498080" cy="1097279"/>
          </a:xfrm>
        </p:spPr>
        <p:txBody>
          <a:bodyPr/>
          <a:lstStyle/>
          <a:p>
            <a:r>
              <a:rPr lang="en-US" dirty="0" smtClean="0"/>
              <a:t>5/4/16    Warm Up: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1214" y="762000"/>
            <a:ext cx="9144000" cy="606478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/>
              <a:t>What is geologic time?</a:t>
            </a:r>
          </a:p>
          <a:p>
            <a:pPr marL="514350" indent="-514350">
              <a:buAutoNum type="arabicPeriod"/>
            </a:pP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What is the importance of fossils in evolution?</a:t>
            </a:r>
          </a:p>
          <a:p>
            <a:pPr marL="514350" indent="-514350">
              <a:buAutoNum type="arabicPeriod"/>
            </a:pP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Did </a:t>
            </a:r>
            <a:r>
              <a:rPr lang="en-US" b="1" dirty="0"/>
              <a:t>tyrannosaurus rex </a:t>
            </a:r>
            <a:r>
              <a:rPr lang="en-US" b="1" dirty="0" smtClean="0"/>
              <a:t>live </a:t>
            </a:r>
            <a:r>
              <a:rPr lang="en-US" b="1" dirty="0"/>
              <a:t>closer in time to a stegosaurus </a:t>
            </a:r>
            <a:r>
              <a:rPr lang="en-US" b="1" dirty="0" smtClean="0"/>
              <a:t>or </a:t>
            </a:r>
            <a:r>
              <a:rPr lang="en-US" b="1" dirty="0"/>
              <a:t>to a Katy Perry concert?</a:t>
            </a:r>
            <a:endParaRPr lang="en-US" dirty="0"/>
          </a:p>
          <a:p>
            <a:pPr marL="514350" indent="-514350">
              <a:buAutoNum type="arabicPeriod"/>
            </a:pPr>
            <a:endParaRPr lang="en-GB" dirty="0"/>
          </a:p>
        </p:txBody>
      </p:sp>
      <p:pic>
        <p:nvPicPr>
          <p:cNvPr id="1028" name="Picture 4" descr="http://www.jurassicworld.com/media/dinosaurs/tyrannosaurus-rex/tyrannosaurus-rex-info-graph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685440"/>
            <a:ext cx="6477000" cy="314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Image result for stegosaur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819" y="5256113"/>
            <a:ext cx="29527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889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hape 347"/>
          <p:cNvGrpSpPr/>
          <p:nvPr/>
        </p:nvGrpSpPr>
        <p:grpSpPr>
          <a:xfrm>
            <a:off x="1295400" y="1295400"/>
            <a:ext cx="7391400" cy="5225524"/>
            <a:chOff x="76049" y="683434"/>
            <a:chExt cx="6257006" cy="2821766"/>
          </a:xfrm>
        </p:grpSpPr>
        <p:cxnSp>
          <p:nvCxnSpPr>
            <p:cNvPr id="348" name="Shape 348"/>
            <p:cNvCxnSpPr/>
            <p:nvPr/>
          </p:nvCxnSpPr>
          <p:spPr>
            <a:xfrm>
              <a:off x="533400" y="990600"/>
              <a:ext cx="2514600" cy="22860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350" name="Shape 350"/>
            <p:cNvCxnSpPr/>
            <p:nvPr/>
          </p:nvCxnSpPr>
          <p:spPr>
            <a:xfrm rot="10800000" flipH="1">
              <a:off x="2819400" y="990600"/>
              <a:ext cx="2895300" cy="25146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351" name="Shape 351"/>
            <p:cNvSpPr txBox="1"/>
            <p:nvPr/>
          </p:nvSpPr>
          <p:spPr>
            <a:xfrm>
              <a:off x="76049" y="686255"/>
              <a:ext cx="909899" cy="3800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 defTabSz="914391"/>
              <a:r>
                <a:rPr lang="en-US" sz="2000" kern="0" dirty="0" err="1">
                  <a:solidFill>
                    <a:srgbClr val="000000"/>
                  </a:solidFill>
                  <a:cs typeface="Arial"/>
                  <a:sym typeface="Arial"/>
                </a:rPr>
                <a:t>Stelini</a:t>
              </a:r>
              <a:endParaRPr lang="en-US" sz="20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52" name="Shape 352"/>
            <p:cNvSpPr txBox="1"/>
            <p:nvPr/>
          </p:nvSpPr>
          <p:spPr>
            <a:xfrm>
              <a:off x="5222483" y="803787"/>
              <a:ext cx="1110572" cy="3047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 defTabSz="914391"/>
              <a:r>
                <a:rPr lang="en-US" sz="2000" kern="0" dirty="0" err="1">
                  <a:solidFill>
                    <a:srgbClr val="000000"/>
                  </a:solidFill>
                  <a:cs typeface="Arial"/>
                  <a:sym typeface="Arial"/>
                </a:rPr>
                <a:t>Atlantica</a:t>
              </a:r>
              <a:endParaRPr lang="en-US" sz="20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cxnSp>
          <p:nvCxnSpPr>
            <p:cNvPr id="353" name="Shape 353"/>
            <p:cNvCxnSpPr/>
            <p:nvPr/>
          </p:nvCxnSpPr>
          <p:spPr>
            <a:xfrm rot="10800000" flipH="1">
              <a:off x="2590800" y="990600"/>
              <a:ext cx="2057400" cy="18288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354" name="Shape 354"/>
            <p:cNvSpPr txBox="1"/>
            <p:nvPr/>
          </p:nvSpPr>
          <p:spPr>
            <a:xfrm>
              <a:off x="4267200" y="762000"/>
              <a:ext cx="838199" cy="228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 defTabSz="914391"/>
              <a:r>
                <a:rPr lang="en-US" sz="2000" kern="0" dirty="0" err="1">
                  <a:solidFill>
                    <a:srgbClr val="000000"/>
                  </a:solidFill>
                  <a:cs typeface="Arial"/>
                  <a:sym typeface="Arial"/>
                </a:rPr>
                <a:t>Tenera</a:t>
              </a:r>
              <a:endParaRPr lang="en-US" sz="20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cxnSp>
          <p:nvCxnSpPr>
            <p:cNvPr id="355" name="Shape 355"/>
            <p:cNvCxnSpPr/>
            <p:nvPr/>
          </p:nvCxnSpPr>
          <p:spPr>
            <a:xfrm rot="10800000">
              <a:off x="1752600" y="990600"/>
              <a:ext cx="1371600" cy="13716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356" name="Shape 356"/>
            <p:cNvSpPr txBox="1"/>
            <p:nvPr/>
          </p:nvSpPr>
          <p:spPr>
            <a:xfrm>
              <a:off x="1145660" y="683434"/>
              <a:ext cx="1371599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 defTabSz="914391"/>
              <a:r>
                <a:rPr lang="en-US" sz="2000" kern="0" dirty="0" err="1">
                  <a:solidFill>
                    <a:srgbClr val="000000"/>
                  </a:solidFill>
                  <a:cs typeface="Arial"/>
                  <a:sym typeface="Arial"/>
                </a:rPr>
                <a:t>Gome</a:t>
              </a:r>
              <a:endParaRPr lang="en-US" sz="20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cxnSp>
          <p:nvCxnSpPr>
            <p:cNvPr id="357" name="Shape 357"/>
            <p:cNvCxnSpPr/>
            <p:nvPr/>
          </p:nvCxnSpPr>
          <p:spPr>
            <a:xfrm rot="10800000" flipH="1">
              <a:off x="2133600" y="1066800"/>
              <a:ext cx="457200" cy="3048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358" name="Shape 358"/>
            <p:cNvCxnSpPr/>
            <p:nvPr/>
          </p:nvCxnSpPr>
          <p:spPr>
            <a:xfrm rot="10800000">
              <a:off x="3276528" y="1066781"/>
              <a:ext cx="607200" cy="6087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359" name="Shape 359"/>
            <p:cNvSpPr txBox="1"/>
            <p:nvPr/>
          </p:nvSpPr>
          <p:spPr>
            <a:xfrm>
              <a:off x="3122943" y="839234"/>
              <a:ext cx="758914" cy="228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 defTabSz="914391"/>
              <a:r>
                <a:rPr lang="en-US" sz="2000" kern="0" dirty="0">
                  <a:solidFill>
                    <a:srgbClr val="000000"/>
                  </a:solidFill>
                  <a:cs typeface="Arial"/>
                  <a:sym typeface="Arial"/>
                </a:rPr>
                <a:t>Palm</a:t>
              </a:r>
            </a:p>
          </p:txBody>
        </p:sp>
        <p:sp>
          <p:nvSpPr>
            <p:cNvPr id="360" name="Shape 360"/>
            <p:cNvSpPr txBox="1"/>
            <p:nvPr/>
          </p:nvSpPr>
          <p:spPr>
            <a:xfrm>
              <a:off x="2204722" y="841895"/>
              <a:ext cx="843603" cy="228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 defTabSz="914391"/>
              <a:r>
                <a:rPr lang="en-US" sz="2000" kern="0" dirty="0" err="1">
                  <a:solidFill>
                    <a:srgbClr val="000000"/>
                  </a:solidFill>
                  <a:cs typeface="Arial"/>
                  <a:sym typeface="Arial"/>
                </a:rPr>
                <a:t>Hierra</a:t>
              </a:r>
              <a:endParaRPr lang="en-US" sz="20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61" name="Shape 361"/>
            <p:cNvSpPr txBox="1"/>
            <p:nvPr/>
          </p:nvSpPr>
          <p:spPr>
            <a:xfrm>
              <a:off x="2849773" y="2905413"/>
              <a:ext cx="457200" cy="3047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 defTabSz="914391"/>
              <a:r>
                <a:rPr lang="en-US" sz="2000" kern="0" dirty="0">
                  <a:solidFill>
                    <a:srgbClr val="000000"/>
                  </a:solidFill>
                  <a:cs typeface="Arial"/>
                  <a:sym typeface="Arial"/>
                </a:rPr>
                <a:t>36</a:t>
              </a:r>
            </a:p>
          </p:txBody>
        </p:sp>
        <p:sp>
          <p:nvSpPr>
            <p:cNvPr id="362" name="Shape 362"/>
            <p:cNvSpPr txBox="1"/>
            <p:nvPr/>
          </p:nvSpPr>
          <p:spPr>
            <a:xfrm>
              <a:off x="2204721" y="2493935"/>
              <a:ext cx="607199" cy="228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 defTabSz="914391"/>
              <a:r>
                <a:rPr lang="en-US" sz="2000" kern="0" dirty="0">
                  <a:solidFill>
                    <a:srgbClr val="000000"/>
                  </a:solidFill>
                  <a:cs typeface="Arial"/>
                  <a:sym typeface="Arial"/>
                </a:rPr>
                <a:t>23</a:t>
              </a:r>
            </a:p>
          </p:txBody>
        </p:sp>
        <p:sp>
          <p:nvSpPr>
            <p:cNvPr id="363" name="Shape 363"/>
            <p:cNvSpPr txBox="1"/>
            <p:nvPr/>
          </p:nvSpPr>
          <p:spPr>
            <a:xfrm>
              <a:off x="2894047" y="2059395"/>
              <a:ext cx="461099" cy="228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 defTabSz="914391"/>
              <a:r>
                <a:rPr lang="en-US" sz="2000" kern="0" dirty="0">
                  <a:solidFill>
                    <a:srgbClr val="000000"/>
                  </a:solidFill>
                  <a:cs typeface="Arial"/>
                  <a:sym typeface="Arial"/>
                </a:rPr>
                <a:t>19</a:t>
              </a:r>
            </a:p>
          </p:txBody>
        </p:sp>
        <p:sp>
          <p:nvSpPr>
            <p:cNvPr id="364" name="Shape 364"/>
            <p:cNvSpPr txBox="1"/>
            <p:nvPr/>
          </p:nvSpPr>
          <p:spPr>
            <a:xfrm>
              <a:off x="3583025" y="1375073"/>
              <a:ext cx="531000" cy="309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 defTabSz="914391"/>
              <a:r>
                <a:rPr lang="en-US" sz="2000" kern="0" dirty="0">
                  <a:solidFill>
                    <a:srgbClr val="000000"/>
                  </a:solidFill>
                  <a:cs typeface="Arial"/>
                  <a:sym typeface="Arial"/>
                </a:rPr>
                <a:t>8</a:t>
              </a:r>
            </a:p>
          </p:txBody>
        </p:sp>
        <p:sp>
          <p:nvSpPr>
            <p:cNvPr id="365" name="Shape 365"/>
            <p:cNvSpPr txBox="1"/>
            <p:nvPr/>
          </p:nvSpPr>
          <p:spPr>
            <a:xfrm>
              <a:off x="1978834" y="1065987"/>
              <a:ext cx="304799" cy="3047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 defTabSz="914391"/>
              <a:r>
                <a:rPr lang="en-US" sz="2000" kern="0" dirty="0">
                  <a:solidFill>
                    <a:srgbClr val="000000"/>
                  </a:solidFill>
                  <a:cs typeface="Arial"/>
                  <a:sym typeface="Arial"/>
                </a:rPr>
                <a:t>4</a:t>
              </a:r>
            </a:p>
          </p:txBody>
        </p:sp>
      </p:grpSp>
      <p:sp>
        <p:nvSpPr>
          <p:cNvPr id="366" name="Shape 366"/>
          <p:cNvSpPr txBox="1"/>
          <p:nvPr/>
        </p:nvSpPr>
        <p:spPr>
          <a:xfrm>
            <a:off x="284110" y="81992"/>
            <a:ext cx="8712923" cy="1021455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pPr defTabSz="914391"/>
            <a:r>
              <a:rPr lang="en-US" sz="3400" kern="0" dirty="0">
                <a:solidFill>
                  <a:srgbClr val="000000"/>
                </a:solidFill>
                <a:cs typeface="Arial"/>
                <a:sym typeface="Arial"/>
              </a:rPr>
              <a:t>Genetic Phylogenetic Tree </a:t>
            </a:r>
          </a:p>
        </p:txBody>
      </p:sp>
    </p:spTree>
    <p:extLst>
      <p:ext uri="{BB962C8B-B14F-4D97-AF65-F5344CB8AC3E}">
        <p14:creationId xmlns:p14="http://schemas.microsoft.com/office/powerpoint/2010/main" val="116662536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Horse Fossils in Packet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 part is relative dating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7714" y="3124200"/>
            <a:ext cx="8595360" cy="1905000"/>
          </a:xfrm>
          <a:prstGeom prst="rect">
            <a:avLst/>
          </a:prstGeom>
          <a:noFill/>
          <a:ln>
            <a:noFill/>
          </a:ln>
        </p:spPr>
        <p:txBody>
          <a:bodyPr vert="horz" lIns="82283" tIns="82283" rIns="82283" bIns="82283" rtlCol="0" anchor="t" anchorCtr="0">
            <a:normAutofit fontScale="92500"/>
          </a:bodyPr>
          <a:lstStyle>
            <a:lvl1pPr algn="ctr" defTabSz="914400" rtl="0" eaLnBrk="1" latinLnBrk="0" hangingPunct="1">
              <a:spcBef>
                <a:spcPts val="0"/>
              </a:spcBef>
              <a:buSzPct val="99224"/>
              <a:buNone/>
              <a:defRPr sz="3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spcBef>
                <a:spcPts val="0"/>
              </a:spcBef>
              <a:buSzPct val="99224"/>
              <a:defRPr sz="3800"/>
            </a:lvl2pPr>
            <a:lvl3pPr>
              <a:spcBef>
                <a:spcPts val="0"/>
              </a:spcBef>
              <a:buSzPct val="99224"/>
              <a:defRPr sz="3800"/>
            </a:lvl3pPr>
            <a:lvl4pPr>
              <a:spcBef>
                <a:spcPts val="0"/>
              </a:spcBef>
              <a:buSzPct val="99224"/>
              <a:defRPr sz="3800"/>
            </a:lvl4pPr>
            <a:lvl5pPr>
              <a:spcBef>
                <a:spcPts val="0"/>
              </a:spcBef>
              <a:buSzPct val="99224"/>
              <a:defRPr sz="3800"/>
            </a:lvl5pPr>
            <a:lvl6pPr>
              <a:spcBef>
                <a:spcPts val="0"/>
              </a:spcBef>
              <a:buSzPct val="99224"/>
              <a:defRPr sz="3800"/>
            </a:lvl6pPr>
            <a:lvl7pPr>
              <a:spcBef>
                <a:spcPts val="0"/>
              </a:spcBef>
              <a:buSzPct val="99224"/>
              <a:defRPr sz="3800"/>
            </a:lvl7pPr>
            <a:lvl8pPr>
              <a:spcBef>
                <a:spcPts val="0"/>
              </a:spcBef>
              <a:buSzPct val="99224"/>
              <a:defRPr sz="3800"/>
            </a:lvl8pPr>
            <a:lvl9pPr>
              <a:spcBef>
                <a:spcPts val="0"/>
              </a:spcBef>
              <a:buSzPct val="99224"/>
              <a:defRPr sz="3800"/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Phylogenetic Tree Handout, staple to Packet</a:t>
            </a:r>
          </a:p>
          <a:p>
            <a:r>
              <a:rPr lang="en-US" b="1" u="sng" dirty="0" smtClean="0">
                <a:solidFill>
                  <a:prstClr val="black"/>
                </a:solidFill>
              </a:rPr>
              <a:t>Do not do #4 </a:t>
            </a:r>
            <a:r>
              <a:rPr lang="en-US" dirty="0" smtClean="0">
                <a:solidFill>
                  <a:prstClr val="black"/>
                </a:solidFill>
              </a:rPr>
              <a:t>“what traits do the above four organisms share? 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23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274320"/>
            <a:ext cx="8595360" cy="2011680"/>
          </a:xfrm>
        </p:spPr>
        <p:txBody>
          <a:bodyPr>
            <a:normAutofit/>
          </a:bodyPr>
          <a:lstStyle/>
          <a:p>
            <a:r>
              <a:rPr lang="en-US" dirty="0" smtClean="0"/>
              <a:t>Notes: </a:t>
            </a:r>
            <a:br>
              <a:rPr lang="en-US" dirty="0" smtClean="0"/>
            </a:br>
            <a:r>
              <a:rPr lang="en-US" dirty="0" smtClean="0"/>
              <a:t>Dating Methods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52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274322" y="274322"/>
            <a:ext cx="8663939" cy="8915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dirty="0" smtClean="0"/>
              <a:t>Notes: </a:t>
            </a:r>
            <a:r>
              <a:rPr lang="en-US" dirty="0"/>
              <a:t>Dating Methods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191249" y="1645920"/>
            <a:ext cx="8747190" cy="5006340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3600" dirty="0"/>
              <a:t>1. Relative Dating: Estimated age</a:t>
            </a:r>
          </a:p>
          <a:p>
            <a:pPr marL="0" indent="0">
              <a:buClr>
                <a:srgbClr val="000000"/>
              </a:buClr>
              <a:buSzPct val="40740"/>
              <a:buNone/>
            </a:pPr>
            <a:r>
              <a:rPr lang="en-US" sz="2800" dirty="0" smtClean="0"/>
              <a:t>Using </a:t>
            </a:r>
            <a:r>
              <a:rPr lang="en-US" sz="2800" dirty="0"/>
              <a:t>the order of the layers to </a:t>
            </a:r>
            <a:r>
              <a:rPr lang="en-US" sz="2800" b="1" dirty="0"/>
              <a:t>estimate</a:t>
            </a:r>
            <a:r>
              <a:rPr lang="en-US" sz="2800" dirty="0"/>
              <a:t> the age of any fossils in the rock.</a:t>
            </a:r>
          </a:p>
          <a:p>
            <a:endParaRPr sz="3600" dirty="0"/>
          </a:p>
          <a:p>
            <a:r>
              <a:rPr lang="en-US" sz="3600" dirty="0"/>
              <a:t> 2. Radioactive (Absolute) Dating: Exact age</a:t>
            </a:r>
          </a:p>
          <a:p>
            <a:pPr marL="0" indent="0">
              <a:buNone/>
            </a:pPr>
            <a:r>
              <a:rPr lang="en-US" dirty="0"/>
              <a:t>Using the steady decay of elements to get the </a:t>
            </a:r>
            <a:r>
              <a:rPr lang="en-US" b="1" dirty="0"/>
              <a:t>exact age</a:t>
            </a:r>
            <a:r>
              <a:rPr lang="en-US" dirty="0"/>
              <a:t> of fossils or rock.</a:t>
            </a:r>
          </a:p>
        </p:txBody>
      </p:sp>
    </p:spTree>
    <p:extLst>
      <p:ext uri="{BB962C8B-B14F-4D97-AF65-F5344CB8AC3E}">
        <p14:creationId xmlns:p14="http://schemas.microsoft.com/office/powerpoint/2010/main" val="276225971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274322" y="274322"/>
            <a:ext cx="8663939" cy="8915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/>
              <a:t>How does Radioactive Dating work?</a:t>
            </a:r>
          </a:p>
        </p:txBody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165737" y="1188720"/>
            <a:ext cx="7310699" cy="5563372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 marL="0" indent="0">
              <a:buNone/>
            </a:pPr>
            <a:r>
              <a:rPr lang="en-US" dirty="0"/>
              <a:t>1. Rocks contain unstable elements that release parts of their nucleus at a steady rate (like an hourglass loses sand at a steady rate).</a:t>
            </a:r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</p:txBody>
      </p:sp>
      <p:pic>
        <p:nvPicPr>
          <p:cNvPr id="262" name="Shape 2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98081" y="1180845"/>
            <a:ext cx="1617614" cy="2832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Shape 2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12769" y="2377440"/>
            <a:ext cx="4378634" cy="1897650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Shape 264"/>
          <p:cNvSpPr txBox="1"/>
          <p:nvPr/>
        </p:nvSpPr>
        <p:spPr>
          <a:xfrm>
            <a:off x="245701" y="4571978"/>
            <a:ext cx="8647334" cy="1936395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 kern="0">
                <a:solidFill>
                  <a:srgbClr val="000000"/>
                </a:solidFill>
                <a:cs typeface="Arial"/>
                <a:sym typeface="Arial"/>
              </a:rPr>
              <a:t>2. When elements lose part of their nucleus, they turn into different elements. (Example: Uranium turns to Lead)</a:t>
            </a:r>
          </a:p>
          <a:p>
            <a:endParaRPr sz="2400" kern="0">
              <a:solidFill>
                <a:srgbClr val="000000"/>
              </a:solidFill>
              <a:cs typeface="Arial"/>
              <a:sym typeface="Arial"/>
            </a:endParaRPr>
          </a:p>
          <a:p>
            <a:r>
              <a:rPr lang="en-US" sz="2400" kern="0">
                <a:solidFill>
                  <a:srgbClr val="000000"/>
                </a:solidFill>
                <a:cs typeface="Arial"/>
                <a:sym typeface="Arial"/>
              </a:rPr>
              <a:t>3. Scientists measure the amount of the parent element left in a rock to determine the age.</a:t>
            </a:r>
          </a:p>
        </p:txBody>
      </p:sp>
    </p:spTree>
    <p:extLst>
      <p:ext uri="{BB962C8B-B14F-4D97-AF65-F5344CB8AC3E}">
        <p14:creationId xmlns:p14="http://schemas.microsoft.com/office/powerpoint/2010/main" val="354388701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274322" y="274322"/>
            <a:ext cx="8663939" cy="8915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/>
              <a:t>Half-life</a:t>
            </a:r>
          </a:p>
        </p:txBody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274322" y="1645920"/>
            <a:ext cx="8663939" cy="5006340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u="sng"/>
              <a:t>Half-life</a:t>
            </a:r>
            <a:r>
              <a:rPr lang="en-US"/>
              <a:t>: the amount of time it takes for half of the element to decay into a different element.</a:t>
            </a:r>
          </a:p>
          <a:p>
            <a:endParaRPr/>
          </a:p>
        </p:txBody>
      </p:sp>
      <p:pic>
        <p:nvPicPr>
          <p:cNvPr id="271" name="Shape 2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1" y="2560298"/>
            <a:ext cx="4988317" cy="3433545"/>
          </a:xfrm>
          <a:prstGeom prst="rect">
            <a:avLst/>
          </a:prstGeom>
          <a:noFill/>
          <a:ln>
            <a:noFill/>
          </a:ln>
        </p:spPr>
      </p:pic>
      <p:sp>
        <p:nvSpPr>
          <p:cNvPr id="272" name="Shape 272"/>
          <p:cNvSpPr txBox="1"/>
          <p:nvPr/>
        </p:nvSpPr>
        <p:spPr>
          <a:xfrm>
            <a:off x="5943600" y="2468882"/>
            <a:ext cx="3126240" cy="1885229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 kern="0">
                <a:solidFill>
                  <a:srgbClr val="000000"/>
                </a:solidFill>
                <a:cs typeface="Arial"/>
                <a:sym typeface="Arial"/>
              </a:rPr>
              <a:t>Example: It takes 704 million years for HALF of Uranium to decay into Lead!!!!</a:t>
            </a:r>
          </a:p>
        </p:txBody>
      </p:sp>
      <p:sp>
        <p:nvSpPr>
          <p:cNvPr id="273" name="Shape 273"/>
          <p:cNvSpPr txBox="1"/>
          <p:nvPr/>
        </p:nvSpPr>
        <p:spPr>
          <a:xfrm>
            <a:off x="5943600" y="4389121"/>
            <a:ext cx="2920162" cy="2035215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 b="1" kern="0">
                <a:solidFill>
                  <a:srgbClr val="CC0000"/>
                </a:solidFill>
                <a:cs typeface="Arial"/>
                <a:sym typeface="Arial"/>
              </a:rPr>
              <a:t>If a rock contains 50% uranium and 50% lead, how old is the rock? </a:t>
            </a:r>
          </a:p>
        </p:txBody>
      </p:sp>
    </p:spTree>
    <p:extLst>
      <p:ext uri="{BB962C8B-B14F-4D97-AF65-F5344CB8AC3E}">
        <p14:creationId xmlns:p14="http://schemas.microsoft.com/office/powerpoint/2010/main" val="364862458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title"/>
          </p:nvPr>
        </p:nvSpPr>
        <p:spPr>
          <a:xfrm>
            <a:off x="262442" y="262688"/>
            <a:ext cx="8660069" cy="884340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/>
              <a:t>Practice with radioactive Cesium </a:t>
            </a:r>
          </a:p>
        </p:txBody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182881" y="2011681"/>
            <a:ext cx="3591945" cy="5130404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/>
              <a:t>1. How many half-lives are represented in the graph?</a:t>
            </a:r>
          </a:p>
          <a:p>
            <a:endParaRPr/>
          </a:p>
          <a:p>
            <a:r>
              <a:rPr lang="en-US"/>
              <a:t>2. What is the half-life of this element?</a:t>
            </a:r>
          </a:p>
          <a:p>
            <a:endParaRPr/>
          </a:p>
          <a:p>
            <a:r>
              <a:rPr lang="en-US"/>
              <a:t>3. A rock has 10% Cesium-137. How old is the rock?</a:t>
            </a:r>
          </a:p>
        </p:txBody>
      </p:sp>
      <p:pic>
        <p:nvPicPr>
          <p:cNvPr id="280" name="Shape 2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49041" y="1005841"/>
            <a:ext cx="5346674" cy="58428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402773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Dating Advice from Science!!!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not eat the M&amp;M’s they have been handled by </a:t>
            </a: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</a:rPr>
              <a:t>LOTS – O – Students! (gross) </a:t>
            </a: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Make sure that if you have no M&amp;Ms with the “m” pointing up, record the same number twice in the box!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1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Quiz Next Tuesday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Hand Out, already posted on website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351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Cladograms</a:t>
            </a:r>
            <a:r>
              <a:rPr lang="en-US" dirty="0"/>
              <a:t>/ Phylogenetic </a:t>
            </a:r>
            <a:r>
              <a:rPr lang="en-US" dirty="0" smtClean="0"/>
              <a:t>Trees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48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Cladograms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 descr="http://srsscience.weebly.com/uploads/9/3/5/2/9352389/7631295_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25880"/>
            <a:ext cx="7432408" cy="52216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74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274323" y="274323"/>
            <a:ext cx="8663939" cy="8915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274323" y="1645920"/>
            <a:ext cx="8663939" cy="5006340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dirty="0"/>
              <a:t> </a:t>
            </a:r>
          </a:p>
        </p:txBody>
      </p:sp>
      <p:pic>
        <p:nvPicPr>
          <p:cNvPr id="217" name="Shape 217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89215" y="89215"/>
            <a:ext cx="8877644" cy="63108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657600" y="685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91"/>
            <a:r>
              <a:rPr lang="en-US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10400" y="1981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91"/>
            <a:r>
              <a:rPr lang="en-US" dirty="0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53400" y="68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91"/>
            <a:r>
              <a:rPr lang="en-US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7400" y="68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91"/>
            <a:r>
              <a:rPr lang="en-US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9" name="Rectangle 8"/>
          <p:cNvSpPr/>
          <p:nvPr/>
        </p:nvSpPr>
        <p:spPr>
          <a:xfrm>
            <a:off x="3064054" y="15240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91"/>
            <a:r>
              <a:rPr lang="en-US" dirty="0">
                <a:solidFill>
                  <a:srgbClr val="000000"/>
                </a:solidFill>
              </a:rPr>
              <a:t>15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4600" y="22098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91"/>
            <a:r>
              <a:rPr lang="en-US" dirty="0">
                <a:solidFill>
                  <a:srgbClr val="000000"/>
                </a:solidFill>
              </a:rPr>
              <a:t>25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24400" y="48006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91"/>
            <a:r>
              <a:rPr lang="en-US" dirty="0">
                <a:solidFill>
                  <a:srgbClr val="000000"/>
                </a:solidFill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261005762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274323" y="274323"/>
            <a:ext cx="8663939" cy="8915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dirty="0"/>
              <a:t>DNA Comparisons</a:t>
            </a:r>
          </a:p>
        </p:txBody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274323" y="1645920"/>
            <a:ext cx="8663939" cy="5006340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dirty="0"/>
              <a:t> </a:t>
            </a:r>
          </a:p>
        </p:txBody>
      </p:sp>
      <p:pic>
        <p:nvPicPr>
          <p:cNvPr id="297" name="Shape 297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6745567" y="52152"/>
            <a:ext cx="2398433" cy="2759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Shape 298"/>
          <p:cNvPicPr preferRelativeResize="0"/>
          <p:nvPr/>
        </p:nvPicPr>
        <p:blipFill>
          <a:blip r:embed="rId4" cstate="print">
            <a:alphaModFix/>
          </a:blip>
          <a:stretch>
            <a:fillRect/>
          </a:stretch>
        </p:blipFill>
        <p:spPr>
          <a:xfrm>
            <a:off x="916000" y="2744933"/>
            <a:ext cx="7425563" cy="42461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963426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3" name="Shape 303"/>
          <p:cNvGraphicFramePr/>
          <p:nvPr/>
        </p:nvGraphicFramePr>
        <p:xfrm>
          <a:off x="246858" y="212762"/>
          <a:ext cx="8789581" cy="506412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4754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01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131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321282">
                <a:tc gridSpan="2">
                  <a:txBody>
                    <a:bodyPr/>
                    <a:lstStyle/>
                    <a:p>
                      <a:pPr marL="9779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200" b="1" dirty="0"/>
                        <a:t>Species name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779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200" b="1" dirty="0"/>
                        <a:t>DNA differences between the two species compared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5710">
                <a:tc>
                  <a:txBody>
                    <a:bodyPr/>
                    <a:lstStyle/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200" dirty="0"/>
                        <a:t>C.d.</a:t>
                      </a:r>
                    </a:p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200" dirty="0"/>
                        <a:t> 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200" dirty="0"/>
                        <a:t>U</a:t>
                      </a:r>
                    </a:p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200" dirty="0"/>
                        <a:t> 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79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200" dirty="0"/>
                        <a:t>8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5710">
                <a:tc>
                  <a:txBody>
                    <a:bodyPr/>
                    <a:lstStyle/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200" dirty="0"/>
                        <a:t>C.t.</a:t>
                      </a:r>
                    </a:p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200" dirty="0"/>
                        <a:t> 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200" dirty="0"/>
                        <a:t>P 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79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200" dirty="0"/>
                        <a:t>46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5710">
                <a:tc>
                  <a:txBody>
                    <a:bodyPr/>
                    <a:lstStyle/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200" dirty="0"/>
                        <a:t>P</a:t>
                      </a:r>
                    </a:p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200" dirty="0"/>
                        <a:t> 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200" dirty="0"/>
                        <a:t>D</a:t>
                      </a:r>
                    </a:p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200" dirty="0"/>
                        <a:t> 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79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200" dirty="0"/>
                        <a:t>32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35710">
                <a:tc>
                  <a:txBody>
                    <a:bodyPr/>
                    <a:lstStyle/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200" dirty="0"/>
                        <a:t>P</a:t>
                      </a:r>
                    </a:p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200" dirty="0"/>
                        <a:t> 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200" dirty="0"/>
                        <a:t>C.d.</a:t>
                      </a:r>
                    </a:p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200" dirty="0"/>
                        <a:t> 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79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200" dirty="0"/>
                        <a:t>21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149453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xfrm>
            <a:off x="274323" y="274323"/>
            <a:ext cx="8663939" cy="8915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dirty="0"/>
              <a:t>Example of Arizona Desert Lizards</a:t>
            </a:r>
          </a:p>
        </p:txBody>
      </p:sp>
      <p:pic>
        <p:nvPicPr>
          <p:cNvPr id="309" name="Shape 309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914402" y="1371600"/>
            <a:ext cx="7463407" cy="5489528"/>
          </a:xfrm>
          <a:prstGeom prst="rect">
            <a:avLst/>
          </a:prstGeom>
          <a:noFill/>
          <a:ln>
            <a:noFill/>
          </a:ln>
        </p:spPr>
      </p:pic>
      <p:sp>
        <p:nvSpPr>
          <p:cNvPr id="310" name="Shape 310"/>
          <p:cNvSpPr txBox="1"/>
          <p:nvPr/>
        </p:nvSpPr>
        <p:spPr>
          <a:xfrm>
            <a:off x="4632322" y="6210902"/>
            <a:ext cx="659587" cy="645277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pPr defTabSz="914391"/>
            <a:r>
              <a:rPr lang="en-US" sz="2400" kern="0" dirty="0">
                <a:solidFill>
                  <a:srgbClr val="000000"/>
                </a:solidFill>
                <a:cs typeface="Arial"/>
                <a:sym typeface="Arial"/>
              </a:rPr>
              <a:t>46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5394962" y="5577842"/>
            <a:ext cx="659587" cy="645277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pPr defTabSz="914391"/>
            <a:r>
              <a:rPr lang="en-US" sz="2400" kern="0" dirty="0">
                <a:solidFill>
                  <a:srgbClr val="000000"/>
                </a:solidFill>
                <a:cs typeface="Arial"/>
                <a:sym typeface="Arial"/>
              </a:rPr>
              <a:t>32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6217922" y="5029202"/>
            <a:ext cx="659587" cy="645277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pPr defTabSz="914391"/>
            <a:r>
              <a:rPr lang="en-US" sz="2400" kern="0" dirty="0">
                <a:solidFill>
                  <a:srgbClr val="000000"/>
                </a:solidFill>
                <a:cs typeface="Arial"/>
                <a:sym typeface="Arial"/>
              </a:rPr>
              <a:t>21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5486402" y="4663442"/>
            <a:ext cx="659587" cy="645277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pPr defTabSz="914391"/>
            <a:r>
              <a:rPr lang="en-US" sz="2400" kern="0" dirty="0">
                <a:solidFill>
                  <a:srgbClr val="000000"/>
                </a:solidFill>
                <a:cs typeface="Arial"/>
                <a:sym typeface="Arial"/>
              </a:rPr>
              <a:t> 8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1779573" y="1371603"/>
            <a:ext cx="742229" cy="40067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>
            <a:noAutofit/>
          </a:bodyPr>
          <a:lstStyle/>
          <a:p>
            <a:pPr defTabSz="914391"/>
            <a:r>
              <a:rPr lang="en-US" sz="2200" b="1" kern="0" dirty="0">
                <a:solidFill>
                  <a:srgbClr val="000000"/>
                </a:solidFill>
                <a:cs typeface="Arial"/>
                <a:sym typeface="Arial"/>
              </a:rPr>
              <a:t>Ct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3267540" y="1772282"/>
            <a:ext cx="742229" cy="40067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>
            <a:noAutofit/>
          </a:bodyPr>
          <a:lstStyle/>
          <a:p>
            <a:pPr defTabSz="914391"/>
            <a:r>
              <a:rPr lang="en-US" sz="2200" b="1" kern="0" dirty="0">
                <a:solidFill>
                  <a:srgbClr val="000000"/>
                </a:solidFill>
                <a:cs typeface="Arial"/>
                <a:sym typeface="Arial"/>
              </a:rPr>
              <a:t>D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4744173" y="1165863"/>
            <a:ext cx="742229" cy="40067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>
            <a:noAutofit/>
          </a:bodyPr>
          <a:lstStyle/>
          <a:p>
            <a:pPr defTabSz="914391"/>
            <a:r>
              <a:rPr lang="en-US" sz="2200" b="1" kern="0" dirty="0">
                <a:solidFill>
                  <a:srgbClr val="000000"/>
                </a:solidFill>
                <a:cs typeface="Arial"/>
                <a:sym typeface="Arial"/>
              </a:rPr>
              <a:t>Cd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6176601" y="1566543"/>
            <a:ext cx="742229" cy="40067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>
            <a:noAutofit/>
          </a:bodyPr>
          <a:lstStyle/>
          <a:p>
            <a:pPr defTabSz="914391"/>
            <a:r>
              <a:rPr lang="en-US" sz="2200" b="1" kern="0" dirty="0">
                <a:solidFill>
                  <a:srgbClr val="000000"/>
                </a:solidFill>
                <a:cs typeface="Arial"/>
                <a:sym typeface="Arial"/>
              </a:rPr>
              <a:t>U</a:t>
            </a:r>
          </a:p>
        </p:txBody>
      </p:sp>
      <p:sp>
        <p:nvSpPr>
          <p:cNvPr id="318" name="Shape 318"/>
          <p:cNvSpPr txBox="1"/>
          <p:nvPr/>
        </p:nvSpPr>
        <p:spPr>
          <a:xfrm>
            <a:off x="7286155" y="1772282"/>
            <a:ext cx="742229" cy="40067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>
            <a:noAutofit/>
          </a:bodyPr>
          <a:lstStyle/>
          <a:p>
            <a:pPr defTabSz="914391"/>
            <a:r>
              <a:rPr lang="en-US" sz="2200" b="1" kern="0" dirty="0">
                <a:solidFill>
                  <a:srgbClr val="000000"/>
                </a:solidFill>
                <a:cs typeface="Arial"/>
                <a:sym typeface="Arial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80372501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3" name="Shape 323"/>
          <p:cNvGraphicFramePr/>
          <p:nvPr>
            <p:extLst>
              <p:ext uri="{D42A27DB-BD31-4B8C-83A1-F6EECF244321}">
                <p14:modId xmlns:p14="http://schemas.microsoft.com/office/powerpoint/2010/main" val="4186518407"/>
              </p:ext>
            </p:extLst>
          </p:nvPr>
        </p:nvGraphicFramePr>
        <p:xfrm>
          <a:off x="246858" y="212760"/>
          <a:ext cx="8789581" cy="638540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4754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01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131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321282">
                <a:tc gridSpan="2">
                  <a:txBody>
                    <a:bodyPr/>
                    <a:lstStyle/>
                    <a:p>
                      <a:pPr marL="9779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200" b="1" dirty="0"/>
                        <a:t>Species name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779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200" b="1" dirty="0"/>
                        <a:t>DNA differences between the two species compared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5710">
                <a:tc>
                  <a:txBody>
                    <a:bodyPr/>
                    <a:lstStyle/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 dirty="0" err="1"/>
                        <a:t>Heirra</a:t>
                      </a:r>
                      <a:r>
                        <a:rPr lang="en-US" sz="2000" dirty="0"/>
                        <a:t> (H)</a:t>
                      </a:r>
                    </a:p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 dirty="0"/>
                        <a:t> 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/>
                        <a:t>Gome (G)</a:t>
                      </a:r>
                    </a:p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/>
                        <a:t> 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79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 dirty="0"/>
                        <a:t>4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5710">
                <a:tc>
                  <a:txBody>
                    <a:bodyPr/>
                    <a:lstStyle/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/>
                        <a:t>Gome (G)</a:t>
                      </a:r>
                    </a:p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/>
                        <a:t> 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/>
                        <a:t>Tenera (T)</a:t>
                      </a:r>
                    </a:p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/>
                        <a:t> 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79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/>
                        <a:t>19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5710">
                <a:tc>
                  <a:txBody>
                    <a:bodyPr/>
                    <a:lstStyle/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/>
                        <a:t>Palm (P)</a:t>
                      </a:r>
                    </a:p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/>
                        <a:t> 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/>
                        <a:t>Tenera (T)</a:t>
                      </a:r>
                    </a:p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/>
                        <a:t> 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79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/>
                        <a:t>8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35710">
                <a:tc>
                  <a:txBody>
                    <a:bodyPr/>
                    <a:lstStyle/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 dirty="0" err="1"/>
                        <a:t>Stelini</a:t>
                      </a:r>
                      <a:r>
                        <a:rPr lang="en-US" sz="2000" dirty="0"/>
                        <a:t> (S)</a:t>
                      </a:r>
                    </a:p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 dirty="0"/>
                        <a:t> 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/>
                        <a:t>Tenera (T)</a:t>
                      </a:r>
                    </a:p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/>
                        <a:t> 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79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/>
                        <a:t>23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21282">
                <a:tc>
                  <a:txBody>
                    <a:bodyPr/>
                    <a:lstStyle/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/>
                        <a:t>Atlantica (A)</a:t>
                      </a:r>
                    </a:p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/>
                        <a:t> 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/>
                        <a:t>Stelini (S)</a:t>
                      </a:r>
                    </a:p>
                    <a:p>
                      <a:pPr marL="97790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/>
                        <a:t> 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79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000" dirty="0"/>
                        <a:t>36</a:t>
                      </a:r>
                    </a:p>
                  </a:txBody>
                  <a:tcPr marL="61718" marR="61718" marT="82283" marB="82283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98728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443</Words>
  <Application>Microsoft Office PowerPoint</Application>
  <PresentationFormat>On-screen Show (4:3)</PresentationFormat>
  <Paragraphs>126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Custom Theme</vt:lpstr>
      <vt:lpstr>1_Office Theme</vt:lpstr>
      <vt:lpstr>5/4/16    Warm Up: </vt:lpstr>
      <vt:lpstr>Reading Quiz Next Tuesday</vt:lpstr>
      <vt:lpstr>Cladograms/ Phylogenetic Trees</vt:lpstr>
      <vt:lpstr>Cladograms </vt:lpstr>
      <vt:lpstr> </vt:lpstr>
      <vt:lpstr>DNA Comparisons</vt:lpstr>
      <vt:lpstr>PowerPoint Presentation</vt:lpstr>
      <vt:lpstr>Example of Arizona Desert Lizards</vt:lpstr>
      <vt:lpstr>PowerPoint Presentation</vt:lpstr>
      <vt:lpstr>PowerPoint Presentation</vt:lpstr>
      <vt:lpstr>Horse Fossils in Packet </vt:lpstr>
      <vt:lpstr>Notes:  Dating Methods</vt:lpstr>
      <vt:lpstr>Notes: Dating Methods</vt:lpstr>
      <vt:lpstr>How does Radioactive Dating work?</vt:lpstr>
      <vt:lpstr>Half-life</vt:lpstr>
      <vt:lpstr>Practice with radioactive Cesium </vt:lpstr>
      <vt:lpstr>Dating Advice from Science!!!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5/4/16    Warm Up: </dc:title>
  <dc:creator>Tech Admin</dc:creator>
  <cp:lastModifiedBy>Tech Admin</cp:lastModifiedBy>
  <cp:revision>1</cp:revision>
  <dcterms:created xsi:type="dcterms:W3CDTF">2016-05-09T23:14:58Z</dcterms:created>
  <dcterms:modified xsi:type="dcterms:W3CDTF">2016-05-09T23:15:26Z</dcterms:modified>
</cp:coreProperties>
</file>