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44"/>
  </p:notesMasterIdLst>
  <p:sldIdLst>
    <p:sldId id="286" r:id="rId3"/>
    <p:sldId id="271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56" r:id="rId26"/>
    <p:sldId id="289" r:id="rId27"/>
    <p:sldId id="297" r:id="rId28"/>
    <p:sldId id="29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90" r:id="rId37"/>
    <p:sldId id="299" r:id="rId38"/>
    <p:sldId id="291" r:id="rId39"/>
    <p:sldId id="292" r:id="rId40"/>
    <p:sldId id="293" r:id="rId41"/>
    <p:sldId id="295" r:id="rId42"/>
    <p:sldId id="296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6BE71F-6F08-4B0A-A340-F341E401D867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AC6F83-1C23-4824-9857-FEBBBBEFF7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4771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Shape 5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16" name="Shape 51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Shape 57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9" name="Shape 57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Shape 58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86" name="Shape 58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Shape 59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93" name="Shape 5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1" name="Shape 6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2" name="Shape 6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8" name="Shape 6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09" name="Shape 60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2" name="Shape 21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1"/>
            <a:ext cx="4572225" cy="3428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19" name="Shape 2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1"/>
            <a:ext cx="4572225" cy="3428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4" name="Shape 22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Shape 229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1"/>
            <a:ext cx="4572225" cy="34289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30" name="Shape 23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Shape 5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1" name="Shape 52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Shape 3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76" name="Shape 3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Shape 38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84" name="Shape 38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0" name="Shape 220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1" name="Shape 301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06" name="Shape 306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Shape 32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1" name="Shape 321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Shape 32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69" name="Shape 369"/>
          <p:cNvSpPr txBox="1">
            <a:spLocks noGrp="1"/>
          </p:cNvSpPr>
          <p:nvPr>
            <p:ph type="body" idx="1"/>
          </p:nvPr>
        </p:nvSpPr>
        <p:spPr>
          <a:xfrm>
            <a:off x="685800" y="4343401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49" name="Shape 24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67" name="Shape 26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Shape 52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29" name="Shape 52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76" name="Shape 27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83" name="Shape 28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" name="Shape 5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36" name="Shape 53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Shape 5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3" name="Shape 54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0" name="Shape 55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1" name="Shape 55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Shape 55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58" name="Shape 5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4" name="Shape 56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65" name="Shape 5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Shape 57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72" name="Shape 57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82283" tIns="82283" rIns="82283" bIns="82283" anchor="t" anchorCtr="0">
            <a:noAutofit/>
          </a:bodyPr>
          <a:lstStyle/>
          <a:p>
            <a:endParaRPr sz="1300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5067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0630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34738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9224"/>
              <a:defRPr sz="3800"/>
            </a:lvl1pPr>
            <a:lvl2pPr>
              <a:spcBef>
                <a:spcPts val="0"/>
              </a:spcBef>
              <a:buSzPct val="99224"/>
              <a:defRPr sz="3800"/>
            </a:lvl2pPr>
            <a:lvl3pPr>
              <a:spcBef>
                <a:spcPts val="0"/>
              </a:spcBef>
              <a:buSzPct val="99224"/>
              <a:defRPr sz="3800"/>
            </a:lvl3pPr>
            <a:lvl4pPr>
              <a:spcBef>
                <a:spcPts val="0"/>
              </a:spcBef>
              <a:buSzPct val="99224"/>
              <a:defRPr sz="3800"/>
            </a:lvl4pPr>
            <a:lvl5pPr>
              <a:spcBef>
                <a:spcPts val="0"/>
              </a:spcBef>
              <a:buSzPct val="99224"/>
              <a:defRPr sz="3800"/>
            </a:lvl5pPr>
            <a:lvl6pPr>
              <a:spcBef>
                <a:spcPts val="0"/>
              </a:spcBef>
              <a:buSzPct val="99224"/>
              <a:defRPr sz="3800"/>
            </a:lvl6pPr>
            <a:lvl7pPr>
              <a:spcBef>
                <a:spcPts val="0"/>
              </a:spcBef>
              <a:buSzPct val="99224"/>
              <a:defRPr sz="3800"/>
            </a:lvl7pPr>
            <a:lvl8pPr>
              <a:spcBef>
                <a:spcPts val="0"/>
              </a:spcBef>
              <a:buSzPct val="99224"/>
              <a:defRPr sz="3800"/>
            </a:lvl8pPr>
            <a:lvl9pPr>
              <a:spcBef>
                <a:spcPts val="0"/>
              </a:spcBef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2"/>
            <a:ext cx="859536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4402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72130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 txBox="1">
            <a:spLocks noGrp="1"/>
          </p:cNvSpPr>
          <p:nvPr>
            <p:ph type="ctrTitle"/>
          </p:nvPr>
        </p:nvSpPr>
        <p:spPr>
          <a:xfrm>
            <a:off x="822960" y="2743202"/>
            <a:ext cx="7498080" cy="109727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SzPct val="100000"/>
              <a:defRPr sz="4300"/>
            </a:lvl1pPr>
            <a:lvl2pPr algn="ctr">
              <a:spcBef>
                <a:spcPts val="0"/>
              </a:spcBef>
              <a:buSzPct val="100000"/>
              <a:defRPr sz="4300"/>
            </a:lvl2pPr>
            <a:lvl3pPr algn="ctr">
              <a:spcBef>
                <a:spcPts val="0"/>
              </a:spcBef>
              <a:buSzPct val="100000"/>
              <a:defRPr sz="4300"/>
            </a:lvl3pPr>
            <a:lvl4pPr algn="ctr">
              <a:spcBef>
                <a:spcPts val="0"/>
              </a:spcBef>
              <a:buSzPct val="100000"/>
              <a:defRPr sz="4300"/>
            </a:lvl4pPr>
            <a:lvl5pPr algn="ctr">
              <a:spcBef>
                <a:spcPts val="0"/>
              </a:spcBef>
              <a:buSzPct val="100000"/>
              <a:defRPr sz="4300"/>
            </a:lvl5pPr>
            <a:lvl6pPr algn="ctr">
              <a:spcBef>
                <a:spcPts val="0"/>
              </a:spcBef>
              <a:buSzPct val="100000"/>
              <a:defRPr sz="4300"/>
            </a:lvl6pPr>
            <a:lvl7pPr algn="ctr">
              <a:spcBef>
                <a:spcPts val="0"/>
              </a:spcBef>
              <a:buSzPct val="100000"/>
              <a:defRPr sz="4300"/>
            </a:lvl7pPr>
            <a:lvl8pPr algn="ctr">
              <a:spcBef>
                <a:spcPts val="0"/>
              </a:spcBef>
              <a:buSzPct val="100000"/>
              <a:defRPr sz="4300"/>
            </a:lvl8pPr>
            <a:lvl9pPr algn="ctr">
              <a:spcBef>
                <a:spcPts val="0"/>
              </a:spcBef>
              <a:buSzPct val="100000"/>
              <a:defRPr sz="4300"/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ubTitle" idx="1"/>
          </p:nvPr>
        </p:nvSpPr>
        <p:spPr>
          <a:xfrm>
            <a:off x="1645922" y="4114800"/>
            <a:ext cx="5852159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SzPct val="100000"/>
              <a:defRPr sz="2900"/>
            </a:lvl1pPr>
            <a:lvl2pPr algn="ctr">
              <a:spcBef>
                <a:spcPts val="0"/>
              </a:spcBef>
              <a:buSzPct val="100000"/>
              <a:defRPr sz="2900"/>
            </a:lvl2pPr>
            <a:lvl3pPr algn="ctr">
              <a:spcBef>
                <a:spcPts val="0"/>
              </a:spcBef>
              <a:buSzPct val="100000"/>
              <a:defRPr sz="2900"/>
            </a:lvl3pPr>
            <a:lvl4pPr algn="ctr">
              <a:spcBef>
                <a:spcPts val="0"/>
              </a:spcBef>
              <a:buSzPct val="100000"/>
              <a:defRPr sz="2900"/>
            </a:lvl4pPr>
            <a:lvl5pPr algn="ctr">
              <a:spcBef>
                <a:spcPts val="0"/>
              </a:spcBef>
              <a:buSzPct val="100000"/>
              <a:defRPr sz="2900"/>
            </a:lvl5pPr>
            <a:lvl6pPr algn="ctr">
              <a:spcBef>
                <a:spcPts val="0"/>
              </a:spcBef>
              <a:buSzPct val="100000"/>
              <a:defRPr sz="2900"/>
            </a:lvl6pPr>
            <a:lvl7pPr algn="ctr">
              <a:spcBef>
                <a:spcPts val="0"/>
              </a:spcBef>
              <a:buSzPct val="100000"/>
              <a:defRPr sz="2900"/>
            </a:lvl7pPr>
            <a:lvl8pPr algn="ctr">
              <a:spcBef>
                <a:spcPts val="0"/>
              </a:spcBef>
              <a:buSzPct val="100000"/>
              <a:defRPr sz="2900"/>
            </a:lvl8pPr>
            <a:lvl9pPr algn="ctr">
              <a:spcBef>
                <a:spcPts val="0"/>
              </a:spcBef>
              <a:buSzPct val="100000"/>
              <a:defRPr sz="2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31659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9224"/>
              <a:defRPr sz="3800"/>
            </a:lvl1pPr>
            <a:lvl2pPr>
              <a:spcBef>
                <a:spcPts val="0"/>
              </a:spcBef>
              <a:buSzPct val="99224"/>
              <a:defRPr sz="3800"/>
            </a:lvl2pPr>
            <a:lvl3pPr>
              <a:spcBef>
                <a:spcPts val="0"/>
              </a:spcBef>
              <a:buSzPct val="99224"/>
              <a:defRPr sz="3800"/>
            </a:lvl3pPr>
            <a:lvl4pPr>
              <a:spcBef>
                <a:spcPts val="0"/>
              </a:spcBef>
              <a:buSzPct val="99224"/>
              <a:defRPr sz="3800"/>
            </a:lvl4pPr>
            <a:lvl5pPr>
              <a:spcBef>
                <a:spcPts val="0"/>
              </a:spcBef>
              <a:buSzPct val="99224"/>
              <a:defRPr sz="3800"/>
            </a:lvl5pPr>
            <a:lvl6pPr>
              <a:spcBef>
                <a:spcPts val="0"/>
              </a:spcBef>
              <a:buSzPct val="99224"/>
              <a:defRPr sz="3800"/>
            </a:lvl6pPr>
            <a:lvl7pPr>
              <a:spcBef>
                <a:spcPts val="0"/>
              </a:spcBef>
              <a:buSzPct val="99224"/>
              <a:defRPr sz="3800"/>
            </a:lvl7pPr>
            <a:lvl8pPr>
              <a:spcBef>
                <a:spcPts val="0"/>
              </a:spcBef>
              <a:buSzPct val="99224"/>
              <a:defRPr sz="3800"/>
            </a:lvl8pPr>
            <a:lvl9pPr>
              <a:spcBef>
                <a:spcPts val="0"/>
              </a:spcBef>
              <a:buSzPct val="99224"/>
              <a:defRPr sz="3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274320" y="1645922"/>
            <a:ext cx="8595360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1233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274320" y="274320"/>
            <a:ext cx="8595360" cy="822960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9224"/>
              <a:defRPr sz="3800"/>
            </a:lvl1pPr>
            <a:lvl2pPr>
              <a:spcBef>
                <a:spcPts val="0"/>
              </a:spcBef>
              <a:buSzPct val="99224"/>
              <a:defRPr sz="3800"/>
            </a:lvl2pPr>
            <a:lvl3pPr>
              <a:spcBef>
                <a:spcPts val="0"/>
              </a:spcBef>
              <a:buSzPct val="99224"/>
              <a:defRPr sz="3800"/>
            </a:lvl3pPr>
            <a:lvl4pPr>
              <a:spcBef>
                <a:spcPts val="0"/>
              </a:spcBef>
              <a:buSzPct val="99224"/>
              <a:defRPr sz="3800"/>
            </a:lvl4pPr>
            <a:lvl5pPr>
              <a:spcBef>
                <a:spcPts val="0"/>
              </a:spcBef>
              <a:buSzPct val="99224"/>
              <a:defRPr sz="3800"/>
            </a:lvl5pPr>
            <a:lvl6pPr>
              <a:spcBef>
                <a:spcPts val="0"/>
              </a:spcBef>
              <a:buSzPct val="99224"/>
              <a:defRPr sz="3800"/>
            </a:lvl6pPr>
            <a:lvl7pPr>
              <a:spcBef>
                <a:spcPts val="0"/>
              </a:spcBef>
              <a:buSzPct val="99224"/>
              <a:defRPr sz="3800"/>
            </a:lvl7pPr>
            <a:lvl8pPr>
              <a:spcBef>
                <a:spcPts val="0"/>
              </a:spcBef>
              <a:buSzPct val="99224"/>
              <a:defRPr sz="3800"/>
            </a:lvl8pPr>
            <a:lvl9pPr>
              <a:spcBef>
                <a:spcPts val="0"/>
              </a:spcBef>
              <a:buSzPct val="99224"/>
              <a:defRPr sz="3800"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274322" y="1645922"/>
            <a:ext cx="4023359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body" idx="2"/>
          </p:nvPr>
        </p:nvSpPr>
        <p:spPr>
          <a:xfrm>
            <a:off x="4846322" y="1645922"/>
            <a:ext cx="4023359" cy="493775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>
              <a:spcBef>
                <a:spcPts val="0"/>
              </a:spcBef>
              <a:buSzPct val="98765"/>
              <a:defRPr sz="2400"/>
            </a:lvl1pPr>
            <a:lvl2pPr>
              <a:spcBef>
                <a:spcPts val="0"/>
              </a:spcBef>
              <a:buSzPct val="98765"/>
              <a:defRPr sz="2400"/>
            </a:lvl2pPr>
            <a:lvl3pPr>
              <a:spcBef>
                <a:spcPts val="0"/>
              </a:spcBef>
              <a:buSzPct val="98765"/>
              <a:defRPr sz="2400"/>
            </a:lvl3pPr>
            <a:lvl4pPr>
              <a:spcBef>
                <a:spcPts val="0"/>
              </a:spcBef>
              <a:buSzPct val="98765"/>
              <a:defRPr sz="2400"/>
            </a:lvl4pPr>
            <a:lvl5pPr>
              <a:spcBef>
                <a:spcPts val="0"/>
              </a:spcBef>
              <a:buSzPct val="98765"/>
              <a:defRPr sz="2400"/>
            </a:lvl5pPr>
            <a:lvl6pPr>
              <a:spcBef>
                <a:spcPts val="0"/>
              </a:spcBef>
              <a:buSzPct val="98765"/>
              <a:defRPr sz="2400"/>
            </a:lvl6pPr>
            <a:lvl7pPr>
              <a:spcBef>
                <a:spcPts val="0"/>
              </a:spcBef>
              <a:buSzPct val="98765"/>
              <a:defRPr sz="2400"/>
            </a:lvl7pPr>
            <a:lvl8pPr>
              <a:spcBef>
                <a:spcPts val="0"/>
              </a:spcBef>
              <a:buSzPct val="98765"/>
              <a:defRPr sz="2400"/>
            </a:lvl8pPr>
            <a:lvl9pPr>
              <a:spcBef>
                <a:spcPts val="0"/>
              </a:spcBef>
              <a:buSzPct val="98765"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031790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body" idx="1"/>
          </p:nvPr>
        </p:nvSpPr>
        <p:spPr>
          <a:xfrm>
            <a:off x="274320" y="6035042"/>
            <a:ext cx="8595360" cy="54863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/>
          <a:lstStyle>
            <a:lvl1pPr algn="ctr">
              <a:spcBef>
                <a:spcPts val="0"/>
              </a:spcBef>
              <a:buSzPct val="100000"/>
              <a:defRPr sz="2900"/>
            </a:lvl1pPr>
            <a:lvl2pPr algn="ctr">
              <a:spcBef>
                <a:spcPts val="0"/>
              </a:spcBef>
              <a:buSzPct val="100000"/>
              <a:defRPr sz="2900"/>
            </a:lvl2pPr>
            <a:lvl3pPr algn="ctr">
              <a:spcBef>
                <a:spcPts val="0"/>
              </a:spcBef>
              <a:buSzPct val="100000"/>
              <a:defRPr sz="2900"/>
            </a:lvl3pPr>
            <a:lvl4pPr algn="ctr">
              <a:spcBef>
                <a:spcPts val="0"/>
              </a:spcBef>
              <a:buSzPct val="100000"/>
              <a:defRPr sz="2900"/>
            </a:lvl4pPr>
            <a:lvl5pPr algn="ctr">
              <a:spcBef>
                <a:spcPts val="0"/>
              </a:spcBef>
              <a:buSzPct val="100000"/>
              <a:defRPr sz="2900"/>
            </a:lvl5pPr>
            <a:lvl6pPr algn="ctr">
              <a:spcBef>
                <a:spcPts val="0"/>
              </a:spcBef>
              <a:buSzPct val="100000"/>
              <a:defRPr sz="2900"/>
            </a:lvl6pPr>
            <a:lvl7pPr algn="ctr">
              <a:spcBef>
                <a:spcPts val="0"/>
              </a:spcBef>
              <a:buSzPct val="100000"/>
              <a:defRPr sz="2900"/>
            </a:lvl7pPr>
            <a:lvl8pPr algn="ctr">
              <a:spcBef>
                <a:spcPts val="0"/>
              </a:spcBef>
              <a:buSzPct val="100000"/>
              <a:defRPr sz="2900"/>
            </a:lvl8pPr>
            <a:lvl9pPr algn="ctr">
              <a:spcBef>
                <a:spcPts val="0"/>
              </a:spcBef>
              <a:buSzPct val="100000"/>
              <a:defRPr sz="29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213253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0618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505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1127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42949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574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52809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93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460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58BE8-941B-4F7C-8487-90B0D1185D58}" type="datetimeFigureOut">
              <a:rPr lang="en-GB" smtClean="0"/>
              <a:t>09/05/2016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638BF7-5AE8-4D0E-900D-945E1C123C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63746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 cstate="print">
            <a:alphaModFix/>
          </a:blip>
          <a:srcRect/>
          <a:stretch>
            <a:fillRect/>
          </a:stretch>
        </a:blip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84282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3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5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Quiz! </a:t>
            </a:r>
            <a:br>
              <a:rPr lang="en-US" dirty="0" smtClean="0"/>
            </a:br>
            <a:r>
              <a:rPr lang="en-US" dirty="0" smtClean="0"/>
              <a:t>Get your Reading Outline Out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30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0" name="Shape 560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Carboniferous </a:t>
            </a:r>
            <a:r>
              <a:rPr lang="en-US" dirty="0" smtClean="0"/>
              <a:t>Life: Forest life! </a:t>
            </a:r>
            <a:endParaRPr lang="en-US" dirty="0"/>
          </a:p>
        </p:txBody>
      </p:sp>
      <p:sp>
        <p:nvSpPr>
          <p:cNvPr id="561" name="Shape 561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62" name="Shape 56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68370" y="1097010"/>
            <a:ext cx="8208788" cy="5467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84291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" name="Shape 567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Permian </a:t>
            </a:r>
            <a:r>
              <a:rPr lang="en-US" dirty="0" smtClean="0"/>
              <a:t>Life: </a:t>
            </a:r>
            <a:r>
              <a:rPr lang="en-US" sz="4000" dirty="0" smtClean="0">
                <a:solidFill>
                  <a:schemeClr val="tx1"/>
                </a:solidFill>
              </a:rPr>
              <a:t>Amniotes</a:t>
            </a:r>
            <a:endParaRPr lang="en-US" sz="4000" dirty="0">
              <a:solidFill>
                <a:schemeClr val="tx1"/>
              </a:solidFill>
            </a:endParaRPr>
          </a:p>
        </p:txBody>
      </p:sp>
      <p:sp>
        <p:nvSpPr>
          <p:cNvPr id="568" name="Shape 568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69" name="Shape 56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54973" y="1095053"/>
            <a:ext cx="8248658" cy="5509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65012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Shape 574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Triassic </a:t>
            </a:r>
            <a:r>
              <a:rPr lang="en-US" dirty="0" smtClean="0"/>
              <a:t>Life: Dinosaurs! </a:t>
            </a:r>
            <a:endParaRPr lang="en-US" dirty="0"/>
          </a:p>
        </p:txBody>
      </p:sp>
      <p:sp>
        <p:nvSpPr>
          <p:cNvPr id="575" name="Shape 575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76" name="Shape 57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369375" y="1095053"/>
            <a:ext cx="6783593" cy="512385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497308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Shape 581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Jurassic </a:t>
            </a:r>
            <a:r>
              <a:rPr lang="en-US" dirty="0" smtClean="0"/>
              <a:t>Life: More Dinosaurs </a:t>
            </a:r>
            <a:endParaRPr lang="en-US" dirty="0"/>
          </a:p>
        </p:txBody>
      </p:sp>
      <p:sp>
        <p:nvSpPr>
          <p:cNvPr id="582" name="Shape 582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83" name="Shape 58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33162" y="1284977"/>
            <a:ext cx="7799872" cy="40136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511527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8" name="Shape 588"/>
          <p:cNvSpPr txBox="1">
            <a:spLocks noGrp="1"/>
          </p:cNvSpPr>
          <p:nvPr>
            <p:ph type="title"/>
          </p:nvPr>
        </p:nvSpPr>
        <p:spPr>
          <a:xfrm>
            <a:off x="274324" y="274323"/>
            <a:ext cx="2740972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Cretaceous </a:t>
            </a:r>
            <a:r>
              <a:rPr lang="en-US" dirty="0" smtClean="0"/>
              <a:t>Life: More dinosaurs </a:t>
            </a:r>
            <a:endParaRPr lang="en-US" dirty="0"/>
          </a:p>
        </p:txBody>
      </p:sp>
      <p:sp>
        <p:nvSpPr>
          <p:cNvPr id="589" name="Shape 589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90" name="Shape 59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015295" y="180655"/>
            <a:ext cx="5899433" cy="61721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044718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Shape 595"/>
          <p:cNvSpPr txBox="1">
            <a:spLocks noGrp="1"/>
          </p:cNvSpPr>
          <p:nvPr>
            <p:ph type="title"/>
          </p:nvPr>
        </p:nvSpPr>
        <p:spPr>
          <a:xfrm>
            <a:off x="-990600" y="21331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 smtClean="0"/>
              <a:t>Tertiary</a:t>
            </a:r>
            <a:endParaRPr lang="en-US" dirty="0"/>
          </a:p>
        </p:txBody>
      </p:sp>
      <p:sp>
        <p:nvSpPr>
          <p:cNvPr id="596" name="Shape 596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402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97" name="Shape 59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0" y="960255"/>
            <a:ext cx="5715000" cy="3657578"/>
          </a:xfrm>
          <a:prstGeom prst="rect">
            <a:avLst/>
          </a:prstGeom>
          <a:noFill/>
          <a:ln>
            <a:noFill/>
          </a:ln>
        </p:spPr>
      </p:pic>
      <p:pic>
        <p:nvPicPr>
          <p:cNvPr id="598" name="Shape 59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478335" y="180655"/>
            <a:ext cx="4752404" cy="36534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Shape 599"/>
          <p:cNvPicPr preferRelativeResize="0"/>
          <p:nvPr/>
        </p:nvPicPr>
        <p:blipFill>
          <a:blip r:embed="rId5" cstate="print">
            <a:alphaModFix/>
          </a:blip>
          <a:stretch>
            <a:fillRect/>
          </a:stretch>
        </p:blipFill>
        <p:spPr>
          <a:xfrm>
            <a:off x="3602363" y="3554424"/>
            <a:ext cx="5715000" cy="3231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24474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Shape 604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Quaternary</a:t>
            </a:r>
          </a:p>
        </p:txBody>
      </p:sp>
      <p:sp>
        <p:nvSpPr>
          <p:cNvPr id="605" name="Shape 605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606" name="Shape 60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29295" y="1369375"/>
            <a:ext cx="7752689" cy="51228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4308788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402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 smtClean="0"/>
              <a:t>Fossils</a:t>
            </a:r>
            <a:endParaRPr lang="en-US" dirty="0"/>
          </a:p>
        </p:txBody>
      </p:sp>
      <p:sp>
        <p:nvSpPr>
          <p:cNvPr id="200" name="Shape 200"/>
          <p:cNvSpPr txBox="1">
            <a:spLocks noGrp="1"/>
          </p:cNvSpPr>
          <p:nvPr>
            <p:ph type="body" idx="1"/>
          </p:nvPr>
        </p:nvSpPr>
        <p:spPr>
          <a:xfrm>
            <a:off x="274321" y="1645920"/>
            <a:ext cx="866402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 </a:t>
            </a:r>
          </a:p>
        </p:txBody>
      </p:sp>
      <p:sp>
        <p:nvSpPr>
          <p:cNvPr id="201" name="Shape 201"/>
          <p:cNvSpPr txBox="1"/>
          <p:nvPr/>
        </p:nvSpPr>
        <p:spPr>
          <a:xfrm>
            <a:off x="304800" y="1001487"/>
            <a:ext cx="8839200" cy="5047410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defTabSz="914391"/>
            <a:r>
              <a:rPr lang="en-US" sz="2800" u="sng" dirty="0">
                <a:solidFill>
                  <a:srgbClr val="000000"/>
                </a:solidFill>
              </a:rPr>
              <a:t>Fossils </a:t>
            </a:r>
            <a:r>
              <a:rPr lang="en-US" sz="2800" dirty="0">
                <a:solidFill>
                  <a:srgbClr val="000000"/>
                </a:solidFill>
              </a:rPr>
              <a:t>- The remains of organisms that lived long ago.</a:t>
            </a:r>
          </a:p>
          <a:p>
            <a:pPr defTabSz="914391"/>
            <a:endParaRPr sz="2800" dirty="0">
              <a:solidFill>
                <a:srgbClr val="000000"/>
              </a:solidFill>
            </a:endParaRPr>
          </a:p>
          <a:p>
            <a:pPr defTabSz="914391"/>
            <a:r>
              <a:rPr lang="en-US" sz="2800" b="1" dirty="0">
                <a:solidFill>
                  <a:srgbClr val="000000"/>
                </a:solidFill>
              </a:rPr>
              <a:t>Significance of Fossils</a:t>
            </a:r>
            <a:r>
              <a:rPr lang="en-US" sz="2800" dirty="0">
                <a:solidFill>
                  <a:srgbClr val="000000"/>
                </a:solidFill>
              </a:rPr>
              <a:t> - Evidence that natural selection has been occurring for a long time. </a:t>
            </a:r>
          </a:p>
          <a:p>
            <a:pPr marL="411480" indent="-358140" defTabSz="914391">
              <a:buClr>
                <a:srgbClr val="000000"/>
              </a:buClr>
              <a:buSzPct val="98765"/>
              <a:buFont typeface="Arial"/>
              <a:buChar char="●"/>
            </a:pPr>
            <a:r>
              <a:rPr lang="en-US" sz="2800" dirty="0">
                <a:solidFill>
                  <a:srgbClr val="000000"/>
                </a:solidFill>
              </a:rPr>
              <a:t>Small genetic changes can eventually add up to big genetic changes.</a:t>
            </a:r>
          </a:p>
          <a:p>
            <a:pPr defTabSz="914391"/>
            <a:endParaRPr sz="2400" dirty="0">
              <a:solidFill>
                <a:srgbClr val="000000"/>
              </a:solidFill>
            </a:endParaRPr>
          </a:p>
          <a:p>
            <a:pPr defTabSz="914391"/>
            <a:endParaRPr sz="2400" dirty="0">
              <a:solidFill>
                <a:srgbClr val="000000"/>
              </a:solidFill>
            </a:endParaRPr>
          </a:p>
        </p:txBody>
      </p:sp>
      <p:pic>
        <p:nvPicPr>
          <p:cNvPr id="202" name="Shape 202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529820" y="3852901"/>
            <a:ext cx="5499338" cy="31556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7978493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/>
          </p:nvPr>
        </p:nvSpPr>
        <p:spPr>
          <a:xfrm>
            <a:off x="92115" y="274546"/>
            <a:ext cx="9032040" cy="120527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Transitional Fossils </a:t>
            </a:r>
          </a:p>
        </p:txBody>
      </p:sp>
      <p:sp>
        <p:nvSpPr>
          <p:cNvPr id="208" name="Shape 208"/>
          <p:cNvSpPr txBox="1">
            <a:spLocks noGrp="1"/>
          </p:cNvSpPr>
          <p:nvPr>
            <p:ph type="body" idx="1"/>
          </p:nvPr>
        </p:nvSpPr>
        <p:spPr>
          <a:xfrm>
            <a:off x="32657" y="1828800"/>
            <a:ext cx="2742389" cy="540458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2800" u="sng" dirty="0">
                <a:latin typeface="+mj-lt"/>
              </a:rPr>
              <a:t>Transitional </a:t>
            </a:r>
            <a:r>
              <a:rPr lang="en-US" sz="2800" u="sng" dirty="0" smtClean="0">
                <a:latin typeface="+mj-lt"/>
              </a:rPr>
              <a:t>Fossils: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dirty="0">
                <a:latin typeface="+mj-lt"/>
                <a:ea typeface="arial"/>
                <a:cs typeface="arial"/>
                <a:sym typeface="arial"/>
              </a:rPr>
              <a:t>fossils that show an evolutionary transition between species through time.</a:t>
            </a:r>
          </a:p>
          <a:p>
            <a:endParaRPr dirty="0">
              <a:latin typeface="arial"/>
              <a:ea typeface="arial"/>
              <a:cs typeface="arial"/>
              <a:sym typeface="arial"/>
            </a:endParaRPr>
          </a:p>
          <a:p>
            <a:endParaRPr dirty="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Shape 20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2832413" y="1186493"/>
            <a:ext cx="6343650" cy="5394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975349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>
            <a:spLocks noGrp="1"/>
          </p:cNvSpPr>
          <p:nvPr>
            <p:ph type="title"/>
          </p:nvPr>
        </p:nvSpPr>
        <p:spPr>
          <a:xfrm>
            <a:off x="274321" y="274321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Relative Dating of Fossils</a:t>
            </a:r>
          </a:p>
        </p:txBody>
      </p:sp>
      <p:sp>
        <p:nvSpPr>
          <p:cNvPr id="215" name="Shape 215"/>
          <p:cNvSpPr txBox="1">
            <a:spLocks noGrp="1"/>
          </p:cNvSpPr>
          <p:nvPr>
            <p:ph type="body" idx="1"/>
          </p:nvPr>
        </p:nvSpPr>
        <p:spPr>
          <a:xfrm>
            <a:off x="89213" y="1277933"/>
            <a:ext cx="4279544" cy="516410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u="sng" dirty="0"/>
              <a:t>Law of Superposition </a:t>
            </a:r>
            <a:r>
              <a:rPr lang="en-US" dirty="0"/>
              <a:t>- Sediments and rocks pile on top of each other over time.</a:t>
            </a:r>
          </a:p>
          <a:p>
            <a:pPr marL="342900" indent="-198120">
              <a:buClr>
                <a:srgbClr val="000000"/>
              </a:buClr>
              <a:buFont typeface="Arial"/>
              <a:buChar char="●"/>
            </a:pPr>
            <a:r>
              <a:rPr lang="en-US" dirty="0"/>
              <a:t>Younger - top.</a:t>
            </a:r>
          </a:p>
          <a:p>
            <a:pPr marL="342900" indent="-198120">
              <a:buClr>
                <a:srgbClr val="000000"/>
              </a:buClr>
              <a:buFont typeface="Arial"/>
              <a:buChar char="●"/>
            </a:pPr>
            <a:r>
              <a:rPr lang="en-US" dirty="0"/>
              <a:t>Older - bottom.  </a:t>
            </a:r>
          </a:p>
          <a:p>
            <a:endParaRPr sz="1600" dirty="0">
              <a:solidFill>
                <a:srgbClr val="333333"/>
              </a:solidFill>
              <a:latin typeface="Verdana"/>
              <a:ea typeface="Verdana"/>
              <a:cs typeface="Verdana"/>
              <a:sym typeface="Verdana"/>
            </a:endParaRPr>
          </a:p>
          <a:p>
            <a:endParaRPr dirty="0"/>
          </a:p>
          <a:p>
            <a:r>
              <a:rPr lang="en-US" u="sng" dirty="0"/>
              <a:t>Relative Dating</a:t>
            </a:r>
            <a:r>
              <a:rPr lang="en-US" dirty="0"/>
              <a:t> - Using the order of the layers to </a:t>
            </a:r>
            <a:r>
              <a:rPr lang="en-US" b="1" dirty="0"/>
              <a:t>estimate</a:t>
            </a:r>
            <a:r>
              <a:rPr lang="en-US" dirty="0"/>
              <a:t> the age of any fossils in the rock.</a:t>
            </a:r>
          </a:p>
          <a:p>
            <a:endParaRPr dirty="0"/>
          </a:p>
          <a:p>
            <a:endParaRPr dirty="0"/>
          </a:p>
        </p:txBody>
      </p:sp>
      <p:pic>
        <p:nvPicPr>
          <p:cNvPr id="216" name="Shape 21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401540" y="1192860"/>
            <a:ext cx="4556047" cy="52872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5662415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6781800"/>
          </a:xfrm>
        </p:spPr>
        <p:txBody>
          <a:bodyPr/>
          <a:lstStyle/>
          <a:p>
            <a:pPr marL="514350" indent="-514350"/>
            <a:r>
              <a:rPr lang="en-US" dirty="0" smtClean="0"/>
              <a:t>Warm Up 5/3/16</a:t>
            </a:r>
            <a:br>
              <a:rPr lang="en-US" dirty="0" smtClean="0"/>
            </a:br>
            <a:r>
              <a:rPr lang="en-US" dirty="0" smtClean="0"/>
              <a:t>1. </a:t>
            </a:r>
            <a:r>
              <a:rPr lang="en-US" dirty="0" smtClean="0">
                <a:solidFill>
                  <a:schemeClr val="tx1"/>
                </a:solidFill>
              </a:rPr>
              <a:t>Define a gene pool.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2. What is speciation?</a:t>
            </a:r>
            <a:r>
              <a:rPr lang="en-GB" dirty="0" smtClean="0">
                <a:solidFill>
                  <a:schemeClr val="tx1"/>
                </a:solidFill>
              </a:rPr>
              <a:t/>
            </a:r>
            <a:br>
              <a:rPr lang="en-GB" dirty="0" smtClean="0">
                <a:solidFill>
                  <a:schemeClr val="tx1"/>
                </a:solidFill>
              </a:rPr>
            </a:br>
            <a:r>
              <a:rPr lang="en-US" dirty="0" smtClean="0"/>
              <a:t> </a:t>
            </a:r>
            <a:br>
              <a:rPr lang="en-US" dirty="0" smtClean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8339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1" name="Shape 221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57200" y="342900"/>
            <a:ext cx="8229600" cy="6172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5553886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Shape 226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733252" y="1246815"/>
            <a:ext cx="7820887" cy="4954568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Shape 227"/>
          <p:cNvSpPr txBox="1">
            <a:spLocks noGrp="1"/>
          </p:cNvSpPr>
          <p:nvPr>
            <p:ph type="title" idx="4294967295"/>
          </p:nvPr>
        </p:nvSpPr>
        <p:spPr>
          <a:xfrm>
            <a:off x="274321" y="274321"/>
            <a:ext cx="8664029" cy="891539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4300" dirty="0"/>
              <a:t>Relative Dating</a:t>
            </a:r>
          </a:p>
        </p:txBody>
      </p:sp>
    </p:spTree>
    <p:extLst>
      <p:ext uri="{BB962C8B-B14F-4D97-AF65-F5344CB8AC3E}">
        <p14:creationId xmlns:p14="http://schemas.microsoft.com/office/powerpoint/2010/main" val="20636031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Horse Phylogeny</a:t>
            </a:r>
          </a:p>
        </p:txBody>
      </p:sp>
      <p:sp>
        <p:nvSpPr>
          <p:cNvPr id="372" name="Shape 372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373" name="Shape 37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92703" y="1007553"/>
            <a:ext cx="8886149" cy="583181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712615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Shape 378"/>
          <p:cNvSpPr txBox="1">
            <a:spLocks noGrp="1"/>
          </p:cNvSpPr>
          <p:nvPr>
            <p:ph type="title"/>
          </p:nvPr>
        </p:nvSpPr>
        <p:spPr>
          <a:xfrm>
            <a:off x="91440" y="182880"/>
            <a:ext cx="5140980" cy="1229153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algn="ctr"/>
            <a:r>
              <a:rPr lang="en-US"/>
              <a:t>Speciation occurred over millions of years!</a:t>
            </a:r>
          </a:p>
        </p:txBody>
      </p:sp>
      <p:pic>
        <p:nvPicPr>
          <p:cNvPr id="379" name="Shape 37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5666897" y="180495"/>
            <a:ext cx="3477105" cy="66693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80" name="Shape 380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89955" y="2103865"/>
            <a:ext cx="5499338" cy="3155624"/>
          </a:xfrm>
          <a:prstGeom prst="rect">
            <a:avLst/>
          </a:prstGeom>
          <a:noFill/>
          <a:ln>
            <a:noFill/>
          </a:ln>
        </p:spPr>
      </p:pic>
      <p:sp>
        <p:nvSpPr>
          <p:cNvPr id="381" name="Shape 381"/>
          <p:cNvSpPr txBox="1"/>
          <p:nvPr/>
        </p:nvSpPr>
        <p:spPr>
          <a:xfrm>
            <a:off x="454818" y="5392578"/>
            <a:ext cx="4650749" cy="1783079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defTabSz="914391"/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56 million years ago (</a:t>
            </a:r>
            <a:r>
              <a:rPr lang="en-US" sz="2400" kern="0" dirty="0" err="1">
                <a:solidFill>
                  <a:srgbClr val="000000"/>
                </a:solidFill>
                <a:cs typeface="Arial"/>
                <a:sym typeface="Arial"/>
              </a:rPr>
              <a:t>mya</a:t>
            </a:r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424364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Trilobite Fossils Through Time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Read through and answer the prelab questions 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263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-10886"/>
            <a:ext cx="7498080" cy="1097279"/>
          </a:xfrm>
        </p:spPr>
        <p:txBody>
          <a:bodyPr/>
          <a:lstStyle/>
          <a:p>
            <a:r>
              <a:rPr lang="en-US" dirty="0" smtClean="0"/>
              <a:t>5/4/16    Warm Up: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31214" y="762000"/>
            <a:ext cx="9144000" cy="6064786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dirty="0" smtClean="0"/>
              <a:t>What is geologic time?</a:t>
            </a:r>
          </a:p>
          <a:p>
            <a:pPr marL="514350" indent="-514350">
              <a:buAutoNum type="arabicPeriod"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What is the importance of fossils in evolution?</a:t>
            </a:r>
          </a:p>
          <a:p>
            <a:pPr marL="514350" indent="-514350">
              <a:buAutoNum type="arabicPeriod"/>
            </a:pPr>
            <a:endParaRPr lang="en-US" b="1" dirty="0" smtClean="0"/>
          </a:p>
          <a:p>
            <a:pPr marL="514350" indent="-514350">
              <a:buAutoNum type="arabicPeriod"/>
            </a:pPr>
            <a:r>
              <a:rPr lang="en-US" b="1" dirty="0" smtClean="0"/>
              <a:t>Did </a:t>
            </a:r>
            <a:r>
              <a:rPr lang="en-US" b="1" dirty="0"/>
              <a:t>tyrannosaurus rex </a:t>
            </a:r>
            <a:r>
              <a:rPr lang="en-US" b="1" dirty="0" smtClean="0"/>
              <a:t>live </a:t>
            </a:r>
            <a:r>
              <a:rPr lang="en-US" b="1" dirty="0"/>
              <a:t>closer in time to a stegosaurus </a:t>
            </a:r>
            <a:r>
              <a:rPr lang="en-US" b="1" dirty="0" smtClean="0"/>
              <a:t>or </a:t>
            </a:r>
            <a:r>
              <a:rPr lang="en-US" b="1" dirty="0"/>
              <a:t>to a Katy Perry concert?</a:t>
            </a:r>
            <a:endParaRPr lang="en-US" dirty="0"/>
          </a:p>
          <a:p>
            <a:pPr marL="514350" indent="-514350">
              <a:buAutoNum type="arabicPeriod"/>
            </a:pPr>
            <a:endParaRPr lang="en-GB" dirty="0"/>
          </a:p>
        </p:txBody>
      </p:sp>
      <p:pic>
        <p:nvPicPr>
          <p:cNvPr id="1028" name="Picture 4" descr="http://www.jurassicworld.com/media/dinosaurs/tyrannosaurus-rex/tyrannosaurus-rex-info-graphic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685440"/>
            <a:ext cx="6477000" cy="314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8" descr="Image result for stegosaur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>
              <a:solidFill>
                <a:srgbClr val="000000"/>
              </a:solidFill>
            </a:endParaRPr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819" y="5256113"/>
            <a:ext cx="295275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0233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Reading Quiz Next Tuesday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Hand Out, already posted on website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90563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Cladograms</a:t>
            </a:r>
            <a:r>
              <a:rPr lang="en-US" dirty="0"/>
              <a:t>/ Phylogenetic </a:t>
            </a:r>
            <a:r>
              <a:rPr lang="en-US" dirty="0" smtClean="0"/>
              <a:t>Trees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2993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Cladograms</a:t>
            </a:r>
            <a:r>
              <a:rPr lang="en-US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srsscience.weebly.com/uploads/9/3/5/2/9352389/7631295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325880"/>
            <a:ext cx="7432408" cy="5221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83503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 </a:t>
            </a:r>
          </a:p>
        </p:txBody>
      </p:sp>
      <p:sp>
        <p:nvSpPr>
          <p:cNvPr id="216" name="Shape 216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217" name="Shape 21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89215" y="89215"/>
            <a:ext cx="8877644" cy="6310844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657600" y="685800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1"/>
            <a:r>
              <a:rPr lang="en-US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10400" y="19812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1"/>
            <a:r>
              <a:rPr lang="en-US" dirty="0">
                <a:solidFill>
                  <a:srgbClr val="000000"/>
                </a:solidFill>
              </a:rPr>
              <a:t>20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153400" y="68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1"/>
            <a:r>
              <a:rPr lang="en-US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67400" y="685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91"/>
            <a:r>
              <a:rPr lang="en-US" dirty="0">
                <a:solidFill>
                  <a:srgbClr val="000000"/>
                </a:solidFill>
              </a:rPr>
              <a:t>6</a:t>
            </a:r>
          </a:p>
        </p:txBody>
      </p:sp>
      <p:sp>
        <p:nvSpPr>
          <p:cNvPr id="9" name="Rectangle 8"/>
          <p:cNvSpPr/>
          <p:nvPr/>
        </p:nvSpPr>
        <p:spPr>
          <a:xfrm>
            <a:off x="3064054" y="15240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91"/>
            <a:r>
              <a:rPr lang="en-US" dirty="0">
                <a:solidFill>
                  <a:srgbClr val="000000"/>
                </a:solidFill>
              </a:rPr>
              <a:t>15</a:t>
            </a:r>
          </a:p>
        </p:txBody>
      </p:sp>
      <p:sp>
        <p:nvSpPr>
          <p:cNvPr id="10" name="Rectangle 9"/>
          <p:cNvSpPr/>
          <p:nvPr/>
        </p:nvSpPr>
        <p:spPr>
          <a:xfrm>
            <a:off x="2514600" y="22098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91"/>
            <a:r>
              <a:rPr lang="en-US" dirty="0">
                <a:solidFill>
                  <a:srgbClr val="000000"/>
                </a:solidFill>
              </a:rPr>
              <a:t>25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24400" y="4800600"/>
            <a:ext cx="4411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91"/>
            <a:r>
              <a:rPr lang="en-US" dirty="0">
                <a:solidFill>
                  <a:srgbClr val="000000"/>
                </a:solidFill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16757423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Shape 511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Life's History</a:t>
            </a:r>
          </a:p>
        </p:txBody>
      </p:sp>
      <p:sp>
        <p:nvSpPr>
          <p:cNvPr id="512" name="Shape 512"/>
          <p:cNvSpPr txBox="1">
            <a:spLocks noGrp="1"/>
          </p:cNvSpPr>
          <p:nvPr>
            <p:ph type="body" idx="1"/>
          </p:nvPr>
        </p:nvSpPr>
        <p:spPr>
          <a:xfrm>
            <a:off x="152399" y="1645923"/>
            <a:ext cx="3276601" cy="480959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marL="0" indent="0">
              <a:buNone/>
            </a:pPr>
            <a:r>
              <a:rPr lang="en-US" u="sng" dirty="0"/>
              <a:t>Geologic Time Scale</a:t>
            </a:r>
            <a:r>
              <a:rPr lang="en-US" dirty="0"/>
              <a:t> - </a:t>
            </a:r>
            <a:r>
              <a:rPr lang="en-US" dirty="0" smtClean="0"/>
              <a:t>a system of chronological measurement that relates stratigraphy to </a:t>
            </a:r>
            <a:r>
              <a:rPr lang="en-US" b="1" dirty="0" smtClean="0"/>
              <a:t>time</a:t>
            </a:r>
            <a:r>
              <a:rPr lang="en-US" dirty="0" smtClean="0"/>
              <a:t>, describes the timing and relationships between events that have occurred throughout Earth's history.</a:t>
            </a:r>
          </a:p>
          <a:p>
            <a:endParaRPr lang="en-US" dirty="0"/>
          </a:p>
        </p:txBody>
      </p:sp>
      <p:pic>
        <p:nvPicPr>
          <p:cNvPr id="513" name="Shape 51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198015" y="89058"/>
            <a:ext cx="5951070" cy="680624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838943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Shape 295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DNA Comparisons</a:t>
            </a:r>
          </a:p>
        </p:txBody>
      </p:sp>
      <p:sp>
        <p:nvSpPr>
          <p:cNvPr id="296" name="Shape 296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297" name="Shape 29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745567" y="52152"/>
            <a:ext cx="2398433" cy="27598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916000" y="2744933"/>
            <a:ext cx="7425563" cy="42461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0613875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3" name="Shape 303"/>
          <p:cNvGraphicFramePr/>
          <p:nvPr/>
        </p:nvGraphicFramePr>
        <p:xfrm>
          <a:off x="246858" y="212762"/>
          <a:ext cx="8789581" cy="5064122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75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131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21282">
                <a:tc gridSpan="2"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b="1" dirty="0"/>
                        <a:t>Species name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b="1" dirty="0"/>
                        <a:t>DNA differences between the two species compared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5710"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C.d.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U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8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5710"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C.t.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P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46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5710"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P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D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32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5710"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P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C.d.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dirty="0"/>
                        <a:t>21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674905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Shape 308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Example of Arizona Desert Lizards</a:t>
            </a:r>
          </a:p>
        </p:txBody>
      </p:sp>
      <p:pic>
        <p:nvPicPr>
          <p:cNvPr id="309" name="Shape 309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914402" y="1371600"/>
            <a:ext cx="7463407" cy="5489528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Shape 310"/>
          <p:cNvSpPr txBox="1"/>
          <p:nvPr/>
        </p:nvSpPr>
        <p:spPr>
          <a:xfrm>
            <a:off x="4632322" y="6210902"/>
            <a:ext cx="659587" cy="645277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defTabSz="914391"/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46</a:t>
            </a:r>
          </a:p>
        </p:txBody>
      </p:sp>
      <p:sp>
        <p:nvSpPr>
          <p:cNvPr id="311" name="Shape 311"/>
          <p:cNvSpPr txBox="1"/>
          <p:nvPr/>
        </p:nvSpPr>
        <p:spPr>
          <a:xfrm>
            <a:off x="5394962" y="5577842"/>
            <a:ext cx="659587" cy="645277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defTabSz="914391"/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32</a:t>
            </a:r>
          </a:p>
        </p:txBody>
      </p:sp>
      <p:sp>
        <p:nvSpPr>
          <p:cNvPr id="312" name="Shape 312"/>
          <p:cNvSpPr txBox="1"/>
          <p:nvPr/>
        </p:nvSpPr>
        <p:spPr>
          <a:xfrm>
            <a:off x="6217922" y="5029202"/>
            <a:ext cx="659587" cy="645277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defTabSz="914391"/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21</a:t>
            </a:r>
          </a:p>
        </p:txBody>
      </p:sp>
      <p:sp>
        <p:nvSpPr>
          <p:cNvPr id="313" name="Shape 313"/>
          <p:cNvSpPr txBox="1"/>
          <p:nvPr/>
        </p:nvSpPr>
        <p:spPr>
          <a:xfrm>
            <a:off x="5486402" y="4663442"/>
            <a:ext cx="659587" cy="645277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defTabSz="914391"/>
            <a:r>
              <a:rPr lang="en-US" sz="2400" kern="0" dirty="0">
                <a:solidFill>
                  <a:srgbClr val="000000"/>
                </a:solidFill>
                <a:cs typeface="Arial"/>
                <a:sym typeface="Arial"/>
              </a:rPr>
              <a:t> 8</a:t>
            </a:r>
          </a:p>
        </p:txBody>
      </p:sp>
      <p:sp>
        <p:nvSpPr>
          <p:cNvPr id="314" name="Shape 314"/>
          <p:cNvSpPr txBox="1"/>
          <p:nvPr/>
        </p:nvSpPr>
        <p:spPr>
          <a:xfrm>
            <a:off x="1779573" y="1371603"/>
            <a:ext cx="742229" cy="40067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pPr defTabSz="914391"/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Ct</a:t>
            </a:r>
          </a:p>
        </p:txBody>
      </p:sp>
      <p:sp>
        <p:nvSpPr>
          <p:cNvPr id="315" name="Shape 315"/>
          <p:cNvSpPr txBox="1"/>
          <p:nvPr/>
        </p:nvSpPr>
        <p:spPr>
          <a:xfrm>
            <a:off x="3267540" y="1772282"/>
            <a:ext cx="742229" cy="40067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pPr defTabSz="914391"/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D</a:t>
            </a:r>
          </a:p>
        </p:txBody>
      </p:sp>
      <p:sp>
        <p:nvSpPr>
          <p:cNvPr id="316" name="Shape 316"/>
          <p:cNvSpPr txBox="1"/>
          <p:nvPr/>
        </p:nvSpPr>
        <p:spPr>
          <a:xfrm>
            <a:off x="4744173" y="1165863"/>
            <a:ext cx="742229" cy="40067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pPr defTabSz="914391"/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Cd</a:t>
            </a:r>
          </a:p>
        </p:txBody>
      </p:sp>
      <p:sp>
        <p:nvSpPr>
          <p:cNvPr id="317" name="Shape 317"/>
          <p:cNvSpPr txBox="1"/>
          <p:nvPr/>
        </p:nvSpPr>
        <p:spPr>
          <a:xfrm>
            <a:off x="6176601" y="1566543"/>
            <a:ext cx="742229" cy="40067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pPr defTabSz="914391"/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U</a:t>
            </a:r>
          </a:p>
        </p:txBody>
      </p:sp>
      <p:sp>
        <p:nvSpPr>
          <p:cNvPr id="318" name="Shape 318"/>
          <p:cNvSpPr txBox="1"/>
          <p:nvPr/>
        </p:nvSpPr>
        <p:spPr>
          <a:xfrm>
            <a:off x="7286155" y="1772282"/>
            <a:ext cx="742229" cy="400679"/>
          </a:xfrm>
          <a:prstGeom prst="rect">
            <a:avLst/>
          </a:prstGeom>
          <a:noFill/>
          <a:ln>
            <a:noFill/>
          </a:ln>
        </p:spPr>
        <p:txBody>
          <a:bodyPr lIns="82283" tIns="82283" rIns="82283" bIns="82283" anchor="t" anchorCtr="0">
            <a:noAutofit/>
          </a:bodyPr>
          <a:lstStyle/>
          <a:p>
            <a:pPr defTabSz="914391"/>
            <a:r>
              <a:rPr lang="en-US" sz="2200" b="1" kern="0" dirty="0">
                <a:solidFill>
                  <a:srgbClr val="000000"/>
                </a:solidFill>
                <a:cs typeface="Arial"/>
                <a:sym typeface="Arial"/>
              </a:rPr>
              <a:t>P</a:t>
            </a:r>
          </a:p>
        </p:txBody>
      </p:sp>
    </p:spTree>
    <p:extLst>
      <p:ext uri="{BB962C8B-B14F-4D97-AF65-F5344CB8AC3E}">
        <p14:creationId xmlns:p14="http://schemas.microsoft.com/office/powerpoint/2010/main" val="33553565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23" name="Shape 323"/>
          <p:cNvGraphicFramePr/>
          <p:nvPr>
            <p:extLst>
              <p:ext uri="{D42A27DB-BD31-4B8C-83A1-F6EECF244321}">
                <p14:modId xmlns:p14="http://schemas.microsoft.com/office/powerpoint/2010/main" val="408113706"/>
              </p:ext>
            </p:extLst>
          </p:nvPr>
        </p:nvGraphicFramePr>
        <p:xfrm>
          <a:off x="246858" y="212760"/>
          <a:ext cx="8789581" cy="6385404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247542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6010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7131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321282">
                <a:tc gridSpan="2"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b="1" dirty="0"/>
                        <a:t>Species name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200" b="1" dirty="0"/>
                        <a:t>DNA differences between the two species compared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35710"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 dirty="0" err="1"/>
                        <a:t>Heirra</a:t>
                      </a:r>
                      <a:r>
                        <a:rPr lang="en-US" sz="2000" dirty="0"/>
                        <a:t> (H)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 dirty="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Gome (G)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 dirty="0"/>
                        <a:t>4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35710"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Gome (G)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Tenera (T)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19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35710"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Palm (P)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Tenera (T)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8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35710"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 dirty="0" err="1"/>
                        <a:t>Stelini</a:t>
                      </a:r>
                      <a:r>
                        <a:rPr lang="en-US" sz="2000" dirty="0"/>
                        <a:t> (S)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 dirty="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Tenera (T)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23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21282"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Atlantica (A)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Stelini (S)</a:t>
                      </a:r>
                    </a:p>
                    <a:p>
                      <a:pPr marL="977900" lvl="0" indent="0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/>
                        <a:t> 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97790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buNone/>
                      </a:pPr>
                      <a:r>
                        <a:rPr lang="en-US" sz="2000" dirty="0"/>
                        <a:t>36</a:t>
                      </a:r>
                    </a:p>
                  </a:txBody>
                  <a:tcPr marL="61718" marR="61718" marT="82283" marB="82283">
                    <a:lnL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82833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Shape 347"/>
          <p:cNvGrpSpPr/>
          <p:nvPr/>
        </p:nvGrpSpPr>
        <p:grpSpPr>
          <a:xfrm>
            <a:off x="1295400" y="1295400"/>
            <a:ext cx="7391400" cy="5225524"/>
            <a:chOff x="76049" y="683434"/>
            <a:chExt cx="6257006" cy="2821766"/>
          </a:xfrm>
        </p:grpSpPr>
        <p:cxnSp>
          <p:nvCxnSpPr>
            <p:cNvPr id="348" name="Shape 348"/>
            <p:cNvCxnSpPr/>
            <p:nvPr/>
          </p:nvCxnSpPr>
          <p:spPr>
            <a:xfrm>
              <a:off x="533400" y="990600"/>
              <a:ext cx="2514600" cy="2286000"/>
            </a:xfrm>
            <a:prstGeom prst="straightConnector1">
              <a:avLst/>
            </a:prstGeom>
            <a:noFill/>
            <a:ln w="19050" cap="flat">
              <a:solidFill>
                <a:srgbClr val="07376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50" name="Shape 350"/>
            <p:cNvCxnSpPr/>
            <p:nvPr/>
          </p:nvCxnSpPr>
          <p:spPr>
            <a:xfrm rot="10800000" flipH="1">
              <a:off x="2819400" y="990600"/>
              <a:ext cx="2895300" cy="2514600"/>
            </a:xfrm>
            <a:prstGeom prst="straightConnector1">
              <a:avLst/>
            </a:prstGeom>
            <a:noFill/>
            <a:ln w="19050" cap="flat">
              <a:solidFill>
                <a:srgbClr val="073763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51" name="Shape 351"/>
            <p:cNvSpPr txBox="1"/>
            <p:nvPr/>
          </p:nvSpPr>
          <p:spPr>
            <a:xfrm>
              <a:off x="76049" y="686255"/>
              <a:ext cx="909899" cy="380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391"/>
              <a:r>
                <a:rPr lang="en-US" sz="2000" kern="0" dirty="0" err="1">
                  <a:solidFill>
                    <a:srgbClr val="000000"/>
                  </a:solidFill>
                  <a:cs typeface="Arial"/>
                  <a:sym typeface="Arial"/>
                </a:rPr>
                <a:t>Stelini</a:t>
              </a:r>
              <a:endParaRPr lang="en-US" sz="20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52" name="Shape 352"/>
            <p:cNvSpPr txBox="1"/>
            <p:nvPr/>
          </p:nvSpPr>
          <p:spPr>
            <a:xfrm>
              <a:off x="5222483" y="803787"/>
              <a:ext cx="1110572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391"/>
              <a:r>
                <a:rPr lang="en-US" sz="2000" kern="0" dirty="0" err="1">
                  <a:solidFill>
                    <a:srgbClr val="000000"/>
                  </a:solidFill>
                  <a:cs typeface="Arial"/>
                  <a:sym typeface="Arial"/>
                </a:rPr>
                <a:t>Atlantica</a:t>
              </a:r>
              <a:endParaRPr lang="en-US" sz="20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353" name="Shape 353"/>
            <p:cNvCxnSpPr/>
            <p:nvPr/>
          </p:nvCxnSpPr>
          <p:spPr>
            <a:xfrm rot="10800000" flipH="1">
              <a:off x="2590800" y="990600"/>
              <a:ext cx="2057400" cy="1828800"/>
            </a:xfrm>
            <a:prstGeom prst="straightConnector1">
              <a:avLst/>
            </a:prstGeom>
            <a:noFill/>
            <a:ln w="19050" cap="flat">
              <a:solidFill>
                <a:srgbClr val="073763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54" name="Shape 354"/>
            <p:cNvSpPr txBox="1"/>
            <p:nvPr/>
          </p:nvSpPr>
          <p:spPr>
            <a:xfrm>
              <a:off x="4267200" y="762000"/>
              <a:ext cx="838199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391"/>
              <a:r>
                <a:rPr lang="en-US" sz="2000" kern="0" dirty="0" err="1">
                  <a:solidFill>
                    <a:srgbClr val="000000"/>
                  </a:solidFill>
                  <a:cs typeface="Arial"/>
                  <a:sym typeface="Arial"/>
                </a:rPr>
                <a:t>Tenera</a:t>
              </a:r>
              <a:endParaRPr lang="en-US" sz="20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355" name="Shape 355"/>
            <p:cNvCxnSpPr/>
            <p:nvPr/>
          </p:nvCxnSpPr>
          <p:spPr>
            <a:xfrm rot="10800000">
              <a:off x="1752600" y="990600"/>
              <a:ext cx="1371600" cy="1371600"/>
            </a:xfrm>
            <a:prstGeom prst="straightConnector1">
              <a:avLst/>
            </a:prstGeom>
            <a:noFill/>
            <a:ln w="19050" cap="flat">
              <a:solidFill>
                <a:srgbClr val="073763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56" name="Shape 356"/>
            <p:cNvSpPr txBox="1"/>
            <p:nvPr/>
          </p:nvSpPr>
          <p:spPr>
            <a:xfrm>
              <a:off x="1145660" y="683434"/>
              <a:ext cx="1371599" cy="4572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391"/>
              <a:r>
                <a:rPr lang="en-US" sz="2000" kern="0" dirty="0" err="1">
                  <a:solidFill>
                    <a:srgbClr val="000000"/>
                  </a:solidFill>
                  <a:cs typeface="Arial"/>
                  <a:sym typeface="Arial"/>
                </a:rPr>
                <a:t>Gome</a:t>
              </a:r>
              <a:endParaRPr lang="en-US" sz="20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cxnSp>
          <p:nvCxnSpPr>
            <p:cNvPr id="357" name="Shape 357"/>
            <p:cNvCxnSpPr/>
            <p:nvPr/>
          </p:nvCxnSpPr>
          <p:spPr>
            <a:xfrm rot="10800000" flipH="1">
              <a:off x="2133600" y="1066800"/>
              <a:ext cx="457200" cy="304800"/>
            </a:xfrm>
            <a:prstGeom prst="straightConnector1">
              <a:avLst/>
            </a:prstGeom>
            <a:noFill/>
            <a:ln w="19050" cap="flat">
              <a:solidFill>
                <a:srgbClr val="073763"/>
              </a:solidFill>
              <a:prstDash val="solid"/>
              <a:round/>
              <a:headEnd type="none" w="lg" len="lg"/>
              <a:tailEnd type="none" w="lg" len="lg"/>
            </a:ln>
          </p:spPr>
        </p:cxnSp>
        <p:cxnSp>
          <p:nvCxnSpPr>
            <p:cNvPr id="358" name="Shape 358"/>
            <p:cNvCxnSpPr/>
            <p:nvPr/>
          </p:nvCxnSpPr>
          <p:spPr>
            <a:xfrm rot="10800000">
              <a:off x="3276528" y="1066781"/>
              <a:ext cx="607200" cy="608700"/>
            </a:xfrm>
            <a:prstGeom prst="straightConnector1">
              <a:avLst/>
            </a:prstGeom>
            <a:noFill/>
            <a:ln w="19050" cap="flat">
              <a:solidFill>
                <a:srgbClr val="073763"/>
              </a:solidFill>
              <a:prstDash val="solid"/>
              <a:round/>
              <a:headEnd type="none" w="lg" len="lg"/>
              <a:tailEnd type="none" w="lg" len="lg"/>
            </a:ln>
          </p:spPr>
        </p:cxnSp>
        <p:sp>
          <p:nvSpPr>
            <p:cNvPr id="359" name="Shape 359"/>
            <p:cNvSpPr txBox="1"/>
            <p:nvPr/>
          </p:nvSpPr>
          <p:spPr>
            <a:xfrm>
              <a:off x="3122943" y="839234"/>
              <a:ext cx="758914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391"/>
              <a:r>
                <a:rPr lang="en-US" sz="2000" kern="0" dirty="0">
                  <a:solidFill>
                    <a:srgbClr val="000000"/>
                  </a:solidFill>
                  <a:cs typeface="Arial"/>
                  <a:sym typeface="Arial"/>
                </a:rPr>
                <a:t>Palm</a:t>
              </a:r>
            </a:p>
          </p:txBody>
        </p:sp>
        <p:sp>
          <p:nvSpPr>
            <p:cNvPr id="360" name="Shape 360"/>
            <p:cNvSpPr txBox="1"/>
            <p:nvPr/>
          </p:nvSpPr>
          <p:spPr>
            <a:xfrm>
              <a:off x="2204722" y="841895"/>
              <a:ext cx="843603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391"/>
              <a:r>
                <a:rPr lang="en-US" sz="2000" kern="0" dirty="0" err="1">
                  <a:solidFill>
                    <a:srgbClr val="000000"/>
                  </a:solidFill>
                  <a:cs typeface="Arial"/>
                  <a:sym typeface="Arial"/>
                </a:rPr>
                <a:t>Hierra</a:t>
              </a:r>
              <a:endParaRPr lang="en-US" sz="2000" kern="0" dirty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361" name="Shape 361"/>
            <p:cNvSpPr txBox="1"/>
            <p:nvPr/>
          </p:nvSpPr>
          <p:spPr>
            <a:xfrm>
              <a:off x="2849773" y="2905413"/>
              <a:ext cx="457200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391"/>
              <a:r>
                <a:rPr lang="en-US" sz="2000" kern="0" dirty="0">
                  <a:solidFill>
                    <a:srgbClr val="000000"/>
                  </a:solidFill>
                  <a:cs typeface="Arial"/>
                  <a:sym typeface="Arial"/>
                </a:rPr>
                <a:t>36</a:t>
              </a:r>
            </a:p>
          </p:txBody>
        </p:sp>
        <p:sp>
          <p:nvSpPr>
            <p:cNvPr id="362" name="Shape 362"/>
            <p:cNvSpPr txBox="1"/>
            <p:nvPr/>
          </p:nvSpPr>
          <p:spPr>
            <a:xfrm>
              <a:off x="2204721" y="2493935"/>
              <a:ext cx="607199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391"/>
              <a:r>
                <a:rPr lang="en-US" sz="2000" kern="0" dirty="0">
                  <a:solidFill>
                    <a:srgbClr val="000000"/>
                  </a:solidFill>
                  <a:cs typeface="Arial"/>
                  <a:sym typeface="Arial"/>
                </a:rPr>
                <a:t>23</a:t>
              </a:r>
            </a:p>
          </p:txBody>
        </p:sp>
        <p:sp>
          <p:nvSpPr>
            <p:cNvPr id="363" name="Shape 363"/>
            <p:cNvSpPr txBox="1"/>
            <p:nvPr/>
          </p:nvSpPr>
          <p:spPr>
            <a:xfrm>
              <a:off x="2894047" y="2059395"/>
              <a:ext cx="461099" cy="228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391"/>
              <a:r>
                <a:rPr lang="en-US" sz="2000" kern="0" dirty="0">
                  <a:solidFill>
                    <a:srgbClr val="000000"/>
                  </a:solidFill>
                  <a:cs typeface="Arial"/>
                  <a:sym typeface="Arial"/>
                </a:rPr>
                <a:t>19</a:t>
              </a:r>
            </a:p>
          </p:txBody>
        </p:sp>
        <p:sp>
          <p:nvSpPr>
            <p:cNvPr id="364" name="Shape 364"/>
            <p:cNvSpPr txBox="1"/>
            <p:nvPr/>
          </p:nvSpPr>
          <p:spPr>
            <a:xfrm>
              <a:off x="3583025" y="1375073"/>
              <a:ext cx="531000" cy="3096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391"/>
              <a:r>
                <a:rPr lang="en-US" sz="2000" kern="0" dirty="0">
                  <a:solidFill>
                    <a:srgbClr val="000000"/>
                  </a:solidFill>
                  <a:cs typeface="Arial"/>
                  <a:sym typeface="Arial"/>
                </a:rPr>
                <a:t>8</a:t>
              </a:r>
            </a:p>
          </p:txBody>
        </p:sp>
        <p:sp>
          <p:nvSpPr>
            <p:cNvPr id="365" name="Shape 365"/>
            <p:cNvSpPr txBox="1"/>
            <p:nvPr/>
          </p:nvSpPr>
          <p:spPr>
            <a:xfrm>
              <a:off x="1978834" y="1065987"/>
              <a:ext cx="304799" cy="3047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 defTabSz="914391"/>
              <a:r>
                <a:rPr lang="en-US" sz="2000" kern="0" dirty="0">
                  <a:solidFill>
                    <a:srgbClr val="000000"/>
                  </a:solidFill>
                  <a:cs typeface="Arial"/>
                  <a:sym typeface="Arial"/>
                </a:rPr>
                <a:t>4</a:t>
              </a:r>
            </a:p>
          </p:txBody>
        </p:sp>
      </p:grpSp>
      <p:sp>
        <p:nvSpPr>
          <p:cNvPr id="366" name="Shape 366"/>
          <p:cNvSpPr txBox="1"/>
          <p:nvPr/>
        </p:nvSpPr>
        <p:spPr>
          <a:xfrm>
            <a:off x="284110" y="81992"/>
            <a:ext cx="8712923" cy="1021455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pPr defTabSz="914391"/>
            <a:r>
              <a:rPr lang="en-US" sz="3400" kern="0" dirty="0">
                <a:solidFill>
                  <a:srgbClr val="000000"/>
                </a:solidFill>
                <a:cs typeface="Arial"/>
                <a:sym typeface="Arial"/>
              </a:rPr>
              <a:t>Genetic Phylogenetic Tree </a:t>
            </a:r>
          </a:p>
        </p:txBody>
      </p:sp>
    </p:spTree>
    <p:extLst>
      <p:ext uri="{BB962C8B-B14F-4D97-AF65-F5344CB8AC3E}">
        <p14:creationId xmlns:p14="http://schemas.microsoft.com/office/powerpoint/2010/main" val="19970323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Horse Fossils in Packet 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Top part is relative dating</a:t>
            </a:r>
            <a:endParaRPr lang="en-GB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17714" y="3124200"/>
            <a:ext cx="8595360" cy="1905000"/>
          </a:xfrm>
          <a:prstGeom prst="rect">
            <a:avLst/>
          </a:prstGeom>
          <a:noFill/>
          <a:ln>
            <a:noFill/>
          </a:ln>
        </p:spPr>
        <p:txBody>
          <a:bodyPr vert="horz" lIns="82283" tIns="82283" rIns="82283" bIns="82283" rtlCol="0" anchor="t" anchorCtr="0">
            <a:normAutofit fontScale="92500"/>
          </a:bodyPr>
          <a:lstStyle>
            <a:lvl1pPr algn="ctr" defTabSz="914400" rtl="0" eaLnBrk="1" latinLnBrk="0" hangingPunct="1">
              <a:spcBef>
                <a:spcPts val="0"/>
              </a:spcBef>
              <a:buSzPct val="99224"/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>
              <a:spcBef>
                <a:spcPts val="0"/>
              </a:spcBef>
              <a:buSzPct val="99224"/>
              <a:defRPr sz="3800"/>
            </a:lvl2pPr>
            <a:lvl3pPr>
              <a:spcBef>
                <a:spcPts val="0"/>
              </a:spcBef>
              <a:buSzPct val="99224"/>
              <a:defRPr sz="3800"/>
            </a:lvl3pPr>
            <a:lvl4pPr>
              <a:spcBef>
                <a:spcPts val="0"/>
              </a:spcBef>
              <a:buSzPct val="99224"/>
              <a:defRPr sz="3800"/>
            </a:lvl4pPr>
            <a:lvl5pPr>
              <a:spcBef>
                <a:spcPts val="0"/>
              </a:spcBef>
              <a:buSzPct val="99224"/>
              <a:defRPr sz="3800"/>
            </a:lvl5pPr>
            <a:lvl6pPr>
              <a:spcBef>
                <a:spcPts val="0"/>
              </a:spcBef>
              <a:buSzPct val="99224"/>
              <a:defRPr sz="3800"/>
            </a:lvl6pPr>
            <a:lvl7pPr>
              <a:spcBef>
                <a:spcPts val="0"/>
              </a:spcBef>
              <a:buSzPct val="99224"/>
              <a:defRPr sz="3800"/>
            </a:lvl7pPr>
            <a:lvl8pPr>
              <a:spcBef>
                <a:spcPts val="0"/>
              </a:spcBef>
              <a:buSzPct val="99224"/>
              <a:defRPr sz="3800"/>
            </a:lvl8pPr>
            <a:lvl9pPr>
              <a:spcBef>
                <a:spcPts val="0"/>
              </a:spcBef>
              <a:buSzPct val="99224"/>
              <a:defRPr sz="3800"/>
            </a:lvl9pPr>
          </a:lstStyle>
          <a:p>
            <a:r>
              <a:rPr lang="en-US" dirty="0" smtClean="0"/>
              <a:t>Phylogenetic Tree Handout, staple to Packet</a:t>
            </a:r>
          </a:p>
          <a:p>
            <a:r>
              <a:rPr lang="en-US" b="1" u="sng" dirty="0" smtClean="0"/>
              <a:t>Do not do #4 </a:t>
            </a:r>
            <a:r>
              <a:rPr lang="en-US" dirty="0" smtClean="0"/>
              <a:t>“what traits do the above four organisms share? 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31252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274320"/>
            <a:ext cx="8595360" cy="2011680"/>
          </a:xfrm>
        </p:spPr>
        <p:txBody>
          <a:bodyPr>
            <a:normAutofit/>
          </a:bodyPr>
          <a:lstStyle/>
          <a:p>
            <a:r>
              <a:rPr lang="en-US" dirty="0" smtClean="0"/>
              <a:t>Notes: </a:t>
            </a:r>
            <a:br>
              <a:rPr lang="en-US" dirty="0" smtClean="0"/>
            </a:br>
            <a:r>
              <a:rPr lang="en-US" dirty="0" smtClean="0"/>
              <a:t>Dating Methods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5316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 smtClean="0"/>
              <a:t>Notes: </a:t>
            </a:r>
            <a:r>
              <a:rPr lang="en-US" dirty="0"/>
              <a:t>Dating Methods</a:t>
            </a:r>
          </a:p>
        </p:txBody>
      </p:sp>
      <p:sp>
        <p:nvSpPr>
          <p:cNvPr id="246" name="Shape 246"/>
          <p:cNvSpPr txBox="1">
            <a:spLocks noGrp="1"/>
          </p:cNvSpPr>
          <p:nvPr>
            <p:ph type="body" idx="1"/>
          </p:nvPr>
        </p:nvSpPr>
        <p:spPr>
          <a:xfrm>
            <a:off x="191249" y="1645920"/>
            <a:ext cx="8747190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3600" dirty="0"/>
              <a:t>1. Relative Dating: Estimated age</a:t>
            </a:r>
          </a:p>
          <a:p>
            <a:pPr marL="0" indent="0">
              <a:buClr>
                <a:srgbClr val="000000"/>
              </a:buClr>
              <a:buSzPct val="40740"/>
              <a:buNone/>
            </a:pPr>
            <a:r>
              <a:rPr lang="en-US" sz="2800" dirty="0" smtClean="0"/>
              <a:t>Using </a:t>
            </a:r>
            <a:r>
              <a:rPr lang="en-US" sz="2800" dirty="0"/>
              <a:t>the order of the layers to </a:t>
            </a:r>
            <a:r>
              <a:rPr lang="en-US" sz="2800" b="1" dirty="0"/>
              <a:t>estimate</a:t>
            </a:r>
            <a:r>
              <a:rPr lang="en-US" sz="2800" dirty="0"/>
              <a:t> the age of any fossils in the rock.</a:t>
            </a:r>
          </a:p>
          <a:p>
            <a:endParaRPr sz="3600" dirty="0"/>
          </a:p>
          <a:p>
            <a:r>
              <a:rPr lang="en-US" sz="3600" dirty="0"/>
              <a:t> 2. Radioactive (Absolute) Dating: Exact age</a:t>
            </a:r>
          </a:p>
          <a:p>
            <a:pPr marL="0" indent="0">
              <a:buNone/>
            </a:pPr>
            <a:r>
              <a:rPr lang="en-US" dirty="0"/>
              <a:t>Using the steady decay of elements to get the </a:t>
            </a:r>
            <a:r>
              <a:rPr lang="en-US" b="1" dirty="0"/>
              <a:t>exact age</a:t>
            </a:r>
            <a:r>
              <a:rPr lang="en-US" dirty="0"/>
              <a:t> of fossils or rock.</a:t>
            </a:r>
          </a:p>
        </p:txBody>
      </p:sp>
    </p:spTree>
    <p:extLst>
      <p:ext uri="{BB962C8B-B14F-4D97-AF65-F5344CB8AC3E}">
        <p14:creationId xmlns:p14="http://schemas.microsoft.com/office/powerpoint/2010/main" val="159370730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How does Radioactive Dating work?</a:t>
            </a:r>
          </a:p>
        </p:txBody>
      </p:sp>
      <p:sp>
        <p:nvSpPr>
          <p:cNvPr id="261" name="Shape 261"/>
          <p:cNvSpPr txBox="1">
            <a:spLocks noGrp="1"/>
          </p:cNvSpPr>
          <p:nvPr>
            <p:ph type="body" idx="1"/>
          </p:nvPr>
        </p:nvSpPr>
        <p:spPr>
          <a:xfrm>
            <a:off x="165737" y="1188720"/>
            <a:ext cx="7310699" cy="5563372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pPr marL="0" indent="0">
              <a:buNone/>
            </a:pPr>
            <a:r>
              <a:rPr lang="en-US" dirty="0"/>
              <a:t>1. Rocks contain unstable elements that release parts of their nucleus at a steady rate (like an hourglass loses sand at a steady rate).</a:t>
            </a:r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  <a:p>
            <a:endParaRPr dirty="0"/>
          </a:p>
        </p:txBody>
      </p:sp>
      <p:pic>
        <p:nvPicPr>
          <p:cNvPr id="262" name="Shape 2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98081" y="1180845"/>
            <a:ext cx="1617614" cy="2832322"/>
          </a:xfrm>
          <a:prstGeom prst="rect">
            <a:avLst/>
          </a:prstGeom>
          <a:noFill/>
          <a:ln>
            <a:noFill/>
          </a:ln>
        </p:spPr>
      </p:pic>
      <p:pic>
        <p:nvPicPr>
          <p:cNvPr id="263" name="Shape 2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12769" y="2377440"/>
            <a:ext cx="4378634" cy="1897650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245701" y="4571978"/>
            <a:ext cx="8647334" cy="1936395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2400" kern="0">
                <a:solidFill>
                  <a:srgbClr val="000000"/>
                </a:solidFill>
                <a:cs typeface="Arial"/>
                <a:sym typeface="Arial"/>
              </a:rPr>
              <a:t>2. When elements lose part of their nucleus, they turn into different elements. (Example: Uranium turns to Lead)</a:t>
            </a:r>
          </a:p>
          <a:p>
            <a:endParaRPr sz="2400" kern="0">
              <a:solidFill>
                <a:srgbClr val="000000"/>
              </a:solidFill>
              <a:cs typeface="Arial"/>
              <a:sym typeface="Arial"/>
            </a:endParaRPr>
          </a:p>
          <a:p>
            <a:r>
              <a:rPr lang="en-US" sz="2400" kern="0">
                <a:solidFill>
                  <a:srgbClr val="000000"/>
                </a:solidFill>
                <a:cs typeface="Arial"/>
                <a:sym typeface="Arial"/>
              </a:rPr>
              <a:t>3. Scientists measure the amount of the parent element left in a rock to determine the age.</a:t>
            </a:r>
          </a:p>
        </p:txBody>
      </p:sp>
    </p:spTree>
    <p:extLst>
      <p:ext uri="{BB962C8B-B14F-4D97-AF65-F5344CB8AC3E}">
        <p14:creationId xmlns:p14="http://schemas.microsoft.com/office/powerpoint/2010/main" val="231829717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>
            <a:spLocks noGrp="1"/>
          </p:cNvSpPr>
          <p:nvPr>
            <p:ph type="title"/>
          </p:nvPr>
        </p:nvSpPr>
        <p:spPr>
          <a:xfrm>
            <a:off x="274322" y="274322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Half-life</a:t>
            </a:r>
          </a:p>
        </p:txBody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274322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u="sng"/>
              <a:t>Half-life</a:t>
            </a:r>
            <a:r>
              <a:rPr lang="en-US"/>
              <a:t>: the amount of time it takes for half of the element to decay into a different element.</a:t>
            </a:r>
          </a:p>
          <a:p>
            <a:endParaRPr/>
          </a:p>
        </p:txBody>
      </p:sp>
      <p:pic>
        <p:nvPicPr>
          <p:cNvPr id="271" name="Shape 27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7201" y="2560298"/>
            <a:ext cx="4988317" cy="3433545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5943600" y="2468882"/>
            <a:ext cx="3126240" cy="1885229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2400" kern="0">
                <a:solidFill>
                  <a:srgbClr val="000000"/>
                </a:solidFill>
                <a:cs typeface="Arial"/>
                <a:sym typeface="Arial"/>
              </a:rPr>
              <a:t>Example: It takes 704 million years for HALF of Uranium to decay into Lead!!!!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5943600" y="4389121"/>
            <a:ext cx="2920162" cy="2035215"/>
          </a:xfrm>
          <a:prstGeom prst="rect">
            <a:avLst/>
          </a:prstGeom>
          <a:noFill/>
          <a:ln>
            <a:noFill/>
          </a:ln>
        </p:spPr>
        <p:txBody>
          <a:bodyPr lIns="34290" tIns="34290" rIns="34290" bIns="34290" anchor="t" anchorCtr="0">
            <a:noAutofit/>
          </a:bodyPr>
          <a:lstStyle/>
          <a:p>
            <a:r>
              <a:rPr lang="en-US" sz="2400" b="1" kern="0">
                <a:solidFill>
                  <a:srgbClr val="CC0000"/>
                </a:solidFill>
                <a:cs typeface="Arial"/>
                <a:sym typeface="Arial"/>
              </a:rPr>
              <a:t>If a rock contains 50% uranium and 50% lead, how old is the rock? </a:t>
            </a:r>
          </a:p>
        </p:txBody>
      </p:sp>
    </p:spTree>
    <p:extLst>
      <p:ext uri="{BB962C8B-B14F-4D97-AF65-F5344CB8AC3E}">
        <p14:creationId xmlns:p14="http://schemas.microsoft.com/office/powerpoint/2010/main" val="12826952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8" name="Shape 518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113165" y="193050"/>
            <a:ext cx="6340658" cy="65856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31929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>
            <a:spLocks noGrp="1"/>
          </p:cNvSpPr>
          <p:nvPr>
            <p:ph type="title"/>
          </p:nvPr>
        </p:nvSpPr>
        <p:spPr>
          <a:xfrm>
            <a:off x="262442" y="262688"/>
            <a:ext cx="8660069" cy="884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Practice with radioactive Cesium </a:t>
            </a:r>
          </a:p>
        </p:txBody>
      </p:sp>
      <p:sp>
        <p:nvSpPr>
          <p:cNvPr id="279" name="Shape 279"/>
          <p:cNvSpPr txBox="1">
            <a:spLocks noGrp="1"/>
          </p:cNvSpPr>
          <p:nvPr>
            <p:ph type="body" idx="1"/>
          </p:nvPr>
        </p:nvSpPr>
        <p:spPr>
          <a:xfrm>
            <a:off x="182881" y="2011681"/>
            <a:ext cx="3591945" cy="5130404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1. How many half-lives are represented in the graph?</a:t>
            </a:r>
          </a:p>
          <a:p>
            <a:endParaRPr/>
          </a:p>
          <a:p>
            <a:r>
              <a:rPr lang="en-US"/>
              <a:t>2. What is the half-life of this element?</a:t>
            </a:r>
          </a:p>
          <a:p>
            <a:endParaRPr/>
          </a:p>
          <a:p>
            <a:r>
              <a:rPr lang="en-US"/>
              <a:t>3. A rock has 10% Cesium-137. How old is the rock?</a:t>
            </a:r>
          </a:p>
        </p:txBody>
      </p:sp>
      <p:pic>
        <p:nvPicPr>
          <p:cNvPr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9041" y="1005841"/>
            <a:ext cx="5346674" cy="584286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897975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Dating Advice from Science!!! 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Do not eat the M&amp;M’s they have been handled by </a:t>
            </a:r>
          </a:p>
          <a:p>
            <a:pPr lvl="1">
              <a:buNone/>
            </a:pPr>
            <a:r>
              <a:rPr lang="en-US" dirty="0" smtClean="0">
                <a:solidFill>
                  <a:schemeClr val="tx1"/>
                </a:solidFill>
              </a:rPr>
              <a:t>LOTS – O – Students! (gross) </a:t>
            </a:r>
          </a:p>
          <a:p>
            <a:pPr lvl="1">
              <a:buNone/>
            </a:pPr>
            <a:endParaRPr lang="en-US" dirty="0" smtClean="0">
              <a:solidFill>
                <a:schemeClr val="tx1"/>
              </a:solidFill>
            </a:endParaRPr>
          </a:p>
          <a:p>
            <a:pPr lvl="1"/>
            <a:r>
              <a:rPr lang="en-US" dirty="0" smtClean="0">
                <a:solidFill>
                  <a:schemeClr val="tx1"/>
                </a:solidFill>
              </a:rPr>
              <a:t>Make sure that if you have no M&amp;Ms with the “m” pointing up, record the same number twice in the box!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64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Shape 523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 smtClean="0"/>
              <a:t>Precambrian: 88% of geologic time, 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Bacteria and soft</a:t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				body organisms </a:t>
            </a:r>
            <a:endParaRPr lang="en-US" dirty="0"/>
          </a:p>
        </p:txBody>
      </p:sp>
      <p:sp>
        <p:nvSpPr>
          <p:cNvPr id="524" name="Shape 524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25" name="Shape 52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4572000" y="2834617"/>
            <a:ext cx="4473293" cy="3939142"/>
          </a:xfrm>
          <a:prstGeom prst="rect">
            <a:avLst/>
          </a:prstGeom>
          <a:noFill/>
          <a:ln>
            <a:noFill/>
          </a:ln>
        </p:spPr>
      </p:pic>
      <p:pic>
        <p:nvPicPr>
          <p:cNvPr id="526" name="Shape 526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0" y="1097282"/>
            <a:ext cx="4560570" cy="45719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9931004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Shape 531"/>
          <p:cNvSpPr txBox="1">
            <a:spLocks noGrp="1"/>
          </p:cNvSpPr>
          <p:nvPr>
            <p:ph type="title"/>
          </p:nvPr>
        </p:nvSpPr>
        <p:spPr>
          <a:xfrm>
            <a:off x="1" y="274323"/>
            <a:ext cx="9144000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Cambrian </a:t>
            </a:r>
            <a:r>
              <a:rPr lang="en-US" dirty="0" smtClean="0"/>
              <a:t>Life: First Fishes and Chordates </a:t>
            </a:r>
            <a:endParaRPr lang="en-US" dirty="0"/>
          </a:p>
        </p:txBody>
      </p:sp>
      <p:sp>
        <p:nvSpPr>
          <p:cNvPr id="532" name="Shape 532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33" name="Shape 533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653245" y="1199838"/>
            <a:ext cx="7959443" cy="58550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875673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Shape 538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3566697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Ordovician </a:t>
            </a:r>
            <a:r>
              <a:rPr lang="en-US" dirty="0" smtClean="0"/>
              <a:t>Life: </a:t>
            </a:r>
            <a:br>
              <a:rPr lang="en-US" dirty="0" smtClean="0"/>
            </a:br>
            <a:r>
              <a:rPr lang="en-US" dirty="0" smtClean="0"/>
              <a:t>Lots of mollusks no life on land yet! </a:t>
            </a:r>
            <a:endParaRPr lang="en-US" dirty="0"/>
          </a:p>
        </p:txBody>
      </p:sp>
      <p:sp>
        <p:nvSpPr>
          <p:cNvPr id="539" name="Shape 539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 </a:t>
            </a:r>
          </a:p>
        </p:txBody>
      </p:sp>
      <p:pic>
        <p:nvPicPr>
          <p:cNvPr id="540" name="Shape 540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3841020" y="182455"/>
            <a:ext cx="5264280" cy="637910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43286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" name="Shape 545"/>
          <p:cNvSpPr txBox="1">
            <a:spLocks noGrp="1"/>
          </p:cNvSpPr>
          <p:nvPr>
            <p:ph type="title"/>
          </p:nvPr>
        </p:nvSpPr>
        <p:spPr>
          <a:xfrm>
            <a:off x="274324" y="274323"/>
            <a:ext cx="4639722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Silurian </a:t>
            </a:r>
            <a:r>
              <a:rPr lang="en-US" dirty="0" smtClean="0"/>
              <a:t>Life: First moss like plants… </a:t>
            </a:r>
            <a:endParaRPr lang="en-US" dirty="0"/>
          </a:p>
        </p:txBody>
      </p:sp>
      <p:sp>
        <p:nvSpPr>
          <p:cNvPr id="546" name="Shape 546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47" name="Shape 547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-93645" y="2283775"/>
            <a:ext cx="5007690" cy="35557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8" name="Shape 548"/>
          <p:cNvPicPr preferRelativeResize="0"/>
          <p:nvPr/>
        </p:nvPicPr>
        <p:blipFill>
          <a:blip r:embed="rId4" cstate="print">
            <a:alphaModFix/>
          </a:blip>
          <a:stretch>
            <a:fillRect/>
          </a:stretch>
        </p:blipFill>
        <p:spPr>
          <a:xfrm>
            <a:off x="4844095" y="546413"/>
            <a:ext cx="4295744" cy="5578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9498827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" name="Shape 553"/>
          <p:cNvSpPr txBox="1">
            <a:spLocks noGrp="1"/>
          </p:cNvSpPr>
          <p:nvPr>
            <p:ph type="title"/>
          </p:nvPr>
        </p:nvSpPr>
        <p:spPr>
          <a:xfrm>
            <a:off x="274323" y="274323"/>
            <a:ext cx="8663939" cy="891539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 dirty="0"/>
              <a:t>Devonian </a:t>
            </a:r>
            <a:r>
              <a:rPr lang="en-US" dirty="0" smtClean="0"/>
              <a:t>Life: Age of the fishes (with jaws)!  First amphibians! </a:t>
            </a:r>
            <a:endParaRPr lang="en-US" dirty="0"/>
          </a:p>
        </p:txBody>
      </p:sp>
      <p:sp>
        <p:nvSpPr>
          <p:cNvPr id="554" name="Shape 554"/>
          <p:cNvSpPr txBox="1">
            <a:spLocks noGrp="1"/>
          </p:cNvSpPr>
          <p:nvPr>
            <p:ph type="body" idx="1"/>
          </p:nvPr>
        </p:nvSpPr>
        <p:spPr>
          <a:xfrm>
            <a:off x="274323" y="1645920"/>
            <a:ext cx="8663939" cy="5006340"/>
          </a:xfrm>
          <a:prstGeom prst="rect">
            <a:avLst/>
          </a:prstGeom>
        </p:spPr>
        <p:txBody>
          <a:bodyPr lIns="34290" tIns="34290" rIns="34290" bIns="34290" anchor="t" anchorCtr="0">
            <a:noAutofit/>
          </a:bodyPr>
          <a:lstStyle/>
          <a:p>
            <a:r>
              <a:rPr lang="en-US"/>
              <a:t> </a:t>
            </a:r>
          </a:p>
        </p:txBody>
      </p:sp>
      <p:pic>
        <p:nvPicPr>
          <p:cNvPr id="555" name="Shape 555"/>
          <p:cNvPicPr preferRelativeResize="0"/>
          <p:nvPr/>
        </p:nvPicPr>
        <p:blipFill>
          <a:blip r:embed="rId3" cstate="print">
            <a:alphaModFix/>
          </a:blip>
          <a:stretch>
            <a:fillRect/>
          </a:stretch>
        </p:blipFill>
        <p:spPr>
          <a:xfrm>
            <a:off x="1634354" y="1510306"/>
            <a:ext cx="7545105" cy="53642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496680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blank">
      <a:dk1>
        <a:srgbClr val="000000"/>
      </a:dk1>
      <a:lt1>
        <a:srgbClr val="FFFFFF"/>
      </a:lt1>
      <a:dk2>
        <a:srgbClr val="073763"/>
      </a:dk2>
      <a:lt2>
        <a:srgbClr val="CFE2F3"/>
      </a:lt2>
      <a:accent1>
        <a:srgbClr val="404040"/>
      </a:accent1>
      <a:accent2>
        <a:srgbClr val="808080"/>
      </a:accent2>
      <a:accent3>
        <a:srgbClr val="C0C0C0"/>
      </a:accent3>
      <a:accent4>
        <a:srgbClr val="396187"/>
      </a:accent4>
      <a:accent5>
        <a:srgbClr val="6B8CAB"/>
      </a:accent5>
      <a:accent6>
        <a:srgbClr val="9DB7CF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513</TotalTime>
  <Words>627</Words>
  <Application>Microsoft Office PowerPoint</Application>
  <PresentationFormat>On-screen Show (4:3)</PresentationFormat>
  <Paragraphs>175</Paragraphs>
  <Slides>41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41</vt:i4>
      </vt:variant>
    </vt:vector>
  </HeadingPairs>
  <TitlesOfParts>
    <vt:vector size="43" baseType="lpstr">
      <vt:lpstr>Office Theme</vt:lpstr>
      <vt:lpstr>Custom Theme</vt:lpstr>
      <vt:lpstr>Reading Quiz!  Get your Reading Outline Out </vt:lpstr>
      <vt:lpstr>Warm Up 5/3/16 1. Define a gene pool.  2. What is speciation?   </vt:lpstr>
      <vt:lpstr>Life's History</vt:lpstr>
      <vt:lpstr>PowerPoint Presentation</vt:lpstr>
      <vt:lpstr>Precambrian: 88% of geologic time,       Bacteria and soft      body organisms </vt:lpstr>
      <vt:lpstr>Cambrian Life: First Fishes and Chordates </vt:lpstr>
      <vt:lpstr>Ordovician Life:  Lots of mollusks no life on land yet! </vt:lpstr>
      <vt:lpstr>Silurian Life: First moss like plants… </vt:lpstr>
      <vt:lpstr>Devonian Life: Age of the fishes (with jaws)!  First amphibians! </vt:lpstr>
      <vt:lpstr>Carboniferous Life: Forest life! </vt:lpstr>
      <vt:lpstr>Permian Life: Amniotes</vt:lpstr>
      <vt:lpstr>Triassic Life: Dinosaurs! </vt:lpstr>
      <vt:lpstr>Jurassic Life: More Dinosaurs </vt:lpstr>
      <vt:lpstr>Cretaceous Life: More dinosaurs </vt:lpstr>
      <vt:lpstr>Tertiary</vt:lpstr>
      <vt:lpstr>Quaternary</vt:lpstr>
      <vt:lpstr>Fossils</vt:lpstr>
      <vt:lpstr>Transitional Fossils </vt:lpstr>
      <vt:lpstr>Relative Dating of Fossils</vt:lpstr>
      <vt:lpstr>PowerPoint Presentation</vt:lpstr>
      <vt:lpstr>Relative Dating</vt:lpstr>
      <vt:lpstr>Horse Phylogeny</vt:lpstr>
      <vt:lpstr>Speciation occurred over millions of years!</vt:lpstr>
      <vt:lpstr>Trilobite Fossils Through Time  Read through and answer the prelab questions  </vt:lpstr>
      <vt:lpstr>5/4/16    Warm Up: </vt:lpstr>
      <vt:lpstr>Reading Quiz Next Tuesday</vt:lpstr>
      <vt:lpstr>Cladograms/ Phylogenetic Trees</vt:lpstr>
      <vt:lpstr>Cladograms </vt:lpstr>
      <vt:lpstr> </vt:lpstr>
      <vt:lpstr>DNA Comparisons</vt:lpstr>
      <vt:lpstr>PowerPoint Presentation</vt:lpstr>
      <vt:lpstr>Example of Arizona Desert Lizards</vt:lpstr>
      <vt:lpstr>PowerPoint Presentation</vt:lpstr>
      <vt:lpstr>PowerPoint Presentation</vt:lpstr>
      <vt:lpstr>Horse Fossils in Packet </vt:lpstr>
      <vt:lpstr>Notes:  Dating Methods</vt:lpstr>
      <vt:lpstr>Notes: Dating Methods</vt:lpstr>
      <vt:lpstr>How does Radioactive Dating work?</vt:lpstr>
      <vt:lpstr>Half-life</vt:lpstr>
      <vt:lpstr>Practice with radioactive Cesium </vt:lpstr>
      <vt:lpstr>Dating Advice from Science!!!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Quiz!  Get your Reading Outline Out</dc:title>
  <dc:creator>Tech Admin</dc:creator>
  <cp:lastModifiedBy>Tech Admin</cp:lastModifiedBy>
  <cp:revision>9</cp:revision>
  <dcterms:created xsi:type="dcterms:W3CDTF">2016-05-03T18:27:16Z</dcterms:created>
  <dcterms:modified xsi:type="dcterms:W3CDTF">2016-05-09T23:11:29Z</dcterms:modified>
</cp:coreProperties>
</file>