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5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2EC58-6E27-401A-ADC0-3BE942D1F2F0}" type="datetimeFigureOut">
              <a:rPr lang="en-GB" smtClean="0"/>
              <a:t>09/05/2016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93BB3-A495-4FC9-91A9-D47ED1EE8553}" type="slidenum">
              <a:rPr lang="en-GB" smtClean="0"/>
              <a:t>‹#›</a:t>
            </a:fld>
            <a:endParaRPr lang="en-GB"/>
          </a:p>
        </p:txBody>
      </p:sp>
    </p:spTree>
    <p:extLst>
      <p:ext uri="{BB962C8B-B14F-4D97-AF65-F5344CB8AC3E}">
        <p14:creationId xmlns:p14="http://schemas.microsoft.com/office/powerpoint/2010/main" val="614839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C8931F-7078-4013-933F-824AB661FCB3}" type="slidenum">
              <a:rPr lang="en-US" smtClean="0">
                <a:solidFill>
                  <a:prstClr val="black"/>
                </a:solidFill>
              </a:rPr>
              <a:pPr/>
              <a:t>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A3C60E-1122-4447-98B4-FE4903116600}"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211654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C60E-1122-4447-98B4-FE4903116600}"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33648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C60E-1122-4447-98B4-FE4903116600}"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2939076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E960539-C7DD-434B-B39F-3514FBA31381}" type="datetimeFigureOut">
              <a:rPr lang="en-US" smtClean="0"/>
              <a:pPr/>
              <a:t>5/9/2016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439292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960539-C7DD-434B-B39F-3514FBA31381}"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68779575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E960539-C7DD-434B-B39F-3514FBA31381}" type="datetimeFigureOut">
              <a:rPr lang="en-US" smtClean="0"/>
              <a:pPr/>
              <a:t>5/9/2016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76338932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E960539-C7DD-434B-B39F-3514FBA31381}"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44140615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E960539-C7DD-434B-B39F-3514FBA31381}" type="datetimeFigureOut">
              <a:rPr lang="en-US" smtClean="0"/>
              <a:pPr/>
              <a:t>5/9/2016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13365109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960539-C7DD-434B-B39F-3514FBA31381}" type="datetimeFigureOut">
              <a:rPr lang="en-US" smtClean="0"/>
              <a:pPr/>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2960707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1E960539-C7DD-434B-B39F-3514FBA31381}" type="datetimeFigureOut">
              <a:rPr lang="en-US" smtClean="0"/>
              <a:pPr/>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8B30A6-EE4D-4B7E-9545-C49D6E66857A}" type="slidenum">
              <a:rPr lang="en-US" smtClean="0"/>
              <a:pPr/>
              <a:t>‹#›</a:t>
            </a:fld>
            <a:endParaRPr lang="en-US"/>
          </a:p>
        </p:txBody>
      </p:sp>
    </p:spTree>
    <p:extLst>
      <p:ext uri="{BB962C8B-B14F-4D97-AF65-F5344CB8AC3E}">
        <p14:creationId xmlns:p14="http://schemas.microsoft.com/office/powerpoint/2010/main" val="279955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1E960539-C7DD-434B-B39F-3514FBA31381}" type="datetimeFigureOut">
              <a:rPr lang="en-US" smtClean="0"/>
              <a:pPr/>
              <a:t>5/9/2016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93646390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A3C60E-1122-4447-98B4-FE4903116600}"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3204658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1E960539-C7DD-434B-B39F-3514FBA31381}" type="datetimeFigureOut">
              <a:rPr lang="en-US" smtClean="0"/>
              <a:pPr/>
              <a:t>5/9/2016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1964166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60539-C7DD-434B-B39F-3514FBA31381}"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193416233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60539-C7DD-434B-B39F-3514FBA31381}"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84641357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74320" y="274320"/>
            <a:ext cx="8595360" cy="822960"/>
          </a:xfrm>
          <a:prstGeom prst="rect">
            <a:avLst/>
          </a:prstGeom>
          <a:noFill/>
          <a:ln>
            <a:noFill/>
          </a:ln>
        </p:spPr>
        <p:txBody>
          <a:bodyPr lIns="82283" tIns="82283" rIns="82283" bIns="82283" anchor="t" anchorCtr="0"/>
          <a:lstStyle>
            <a:lvl1pPr>
              <a:spcBef>
                <a:spcPts val="0"/>
              </a:spcBef>
              <a:buSzPct val="99224"/>
              <a:defRPr sz="3800"/>
            </a:lvl1pPr>
            <a:lvl2pPr>
              <a:spcBef>
                <a:spcPts val="0"/>
              </a:spcBef>
              <a:buSzPct val="99224"/>
              <a:defRPr sz="3800"/>
            </a:lvl2pPr>
            <a:lvl3pPr>
              <a:spcBef>
                <a:spcPts val="0"/>
              </a:spcBef>
              <a:buSzPct val="99224"/>
              <a:defRPr sz="3800"/>
            </a:lvl3pPr>
            <a:lvl4pPr>
              <a:spcBef>
                <a:spcPts val="0"/>
              </a:spcBef>
              <a:buSzPct val="99224"/>
              <a:defRPr sz="3800"/>
            </a:lvl4pPr>
            <a:lvl5pPr>
              <a:spcBef>
                <a:spcPts val="0"/>
              </a:spcBef>
              <a:buSzPct val="99224"/>
              <a:defRPr sz="3800"/>
            </a:lvl5pPr>
            <a:lvl6pPr>
              <a:spcBef>
                <a:spcPts val="0"/>
              </a:spcBef>
              <a:buSzPct val="99224"/>
              <a:defRPr sz="3800"/>
            </a:lvl6pPr>
            <a:lvl7pPr>
              <a:spcBef>
                <a:spcPts val="0"/>
              </a:spcBef>
              <a:buSzPct val="99224"/>
              <a:defRPr sz="3800"/>
            </a:lvl7pPr>
            <a:lvl8pPr>
              <a:spcBef>
                <a:spcPts val="0"/>
              </a:spcBef>
              <a:buSzPct val="99224"/>
              <a:defRPr sz="3800"/>
            </a:lvl8pPr>
            <a:lvl9pPr>
              <a:spcBef>
                <a:spcPts val="0"/>
              </a:spcBef>
              <a:buSzPct val="99224"/>
              <a:defRPr sz="3800"/>
            </a:lvl9pPr>
          </a:lstStyle>
          <a:p>
            <a:endParaRPr/>
          </a:p>
        </p:txBody>
      </p:sp>
      <p:sp>
        <p:nvSpPr>
          <p:cNvPr id="11" name="Shape 11"/>
          <p:cNvSpPr txBox="1">
            <a:spLocks noGrp="1"/>
          </p:cNvSpPr>
          <p:nvPr>
            <p:ph type="body" idx="1"/>
          </p:nvPr>
        </p:nvSpPr>
        <p:spPr>
          <a:xfrm>
            <a:off x="274320" y="1645922"/>
            <a:ext cx="8595360" cy="4937759"/>
          </a:xfrm>
          <a:prstGeom prst="rect">
            <a:avLst/>
          </a:prstGeom>
          <a:noFill/>
          <a:ln>
            <a:noFill/>
          </a:ln>
        </p:spPr>
        <p:txBody>
          <a:bodyPr lIns="82283" tIns="82283" rIns="82283" bIns="82283" anchor="t" anchorCtr="0"/>
          <a:lstStyle>
            <a:lvl1pPr>
              <a:spcBef>
                <a:spcPts val="0"/>
              </a:spcBef>
              <a:buSzPct val="98765"/>
              <a:defRPr sz="2400"/>
            </a:lvl1pPr>
            <a:lvl2pPr>
              <a:spcBef>
                <a:spcPts val="0"/>
              </a:spcBef>
              <a:buSzPct val="98765"/>
              <a:defRPr sz="2400"/>
            </a:lvl2pPr>
            <a:lvl3pPr>
              <a:spcBef>
                <a:spcPts val="0"/>
              </a:spcBef>
              <a:buSzPct val="98765"/>
              <a:defRPr sz="2400"/>
            </a:lvl3pPr>
            <a:lvl4pPr>
              <a:spcBef>
                <a:spcPts val="0"/>
              </a:spcBef>
              <a:buSzPct val="98765"/>
              <a:defRPr sz="2400"/>
            </a:lvl4pPr>
            <a:lvl5pPr>
              <a:spcBef>
                <a:spcPts val="0"/>
              </a:spcBef>
              <a:buSzPct val="98765"/>
              <a:defRPr sz="2400"/>
            </a:lvl5pPr>
            <a:lvl6pPr>
              <a:spcBef>
                <a:spcPts val="0"/>
              </a:spcBef>
              <a:buSzPct val="98765"/>
              <a:defRPr sz="2400"/>
            </a:lvl6pPr>
            <a:lvl7pPr>
              <a:spcBef>
                <a:spcPts val="0"/>
              </a:spcBef>
              <a:buSzPct val="98765"/>
              <a:defRPr sz="2400"/>
            </a:lvl7pPr>
            <a:lvl8pPr>
              <a:spcBef>
                <a:spcPts val="0"/>
              </a:spcBef>
              <a:buSzPct val="98765"/>
              <a:defRPr sz="2400"/>
            </a:lvl8pPr>
            <a:lvl9pPr>
              <a:spcBef>
                <a:spcPts val="0"/>
              </a:spcBef>
              <a:buSzPct val="98765"/>
              <a:defRPr sz="2400"/>
            </a:lvl9pPr>
          </a:lstStyle>
          <a:p>
            <a:endParaRPr/>
          </a:p>
        </p:txBody>
      </p:sp>
    </p:spTree>
    <p:extLst>
      <p:ext uri="{BB962C8B-B14F-4D97-AF65-F5344CB8AC3E}">
        <p14:creationId xmlns:p14="http://schemas.microsoft.com/office/powerpoint/2010/main" val="75807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3C60E-1122-4447-98B4-FE4903116600}" type="datetimeFigureOut">
              <a:rPr lang="en-GB" smtClean="0"/>
              <a:t>09/05/2016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414729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A3C60E-1122-4447-98B4-FE4903116600}"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355529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A3C60E-1122-4447-98B4-FE4903116600}" type="datetimeFigureOut">
              <a:rPr lang="en-GB" smtClean="0"/>
              <a:t>09/05/2016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1657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A3C60E-1122-4447-98B4-FE4903116600}" type="datetimeFigureOut">
              <a:rPr lang="en-GB" smtClean="0"/>
              <a:t>09/05/2016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10720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3C60E-1122-4447-98B4-FE4903116600}" type="datetimeFigureOut">
              <a:rPr lang="en-GB" smtClean="0"/>
              <a:t>09/05/2016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208584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3C60E-1122-4447-98B4-FE4903116600}"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391755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3C60E-1122-4447-98B4-FE4903116600}" type="datetimeFigureOut">
              <a:rPr lang="en-GB" smtClean="0"/>
              <a:t>09/05/2016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1148E4-3BB2-4A7D-B0FB-BBB22933E15E}" type="slidenum">
              <a:rPr lang="en-GB" smtClean="0"/>
              <a:t>‹#›</a:t>
            </a:fld>
            <a:endParaRPr lang="en-GB"/>
          </a:p>
        </p:txBody>
      </p:sp>
    </p:spTree>
    <p:extLst>
      <p:ext uri="{BB962C8B-B14F-4D97-AF65-F5344CB8AC3E}">
        <p14:creationId xmlns:p14="http://schemas.microsoft.com/office/powerpoint/2010/main" val="83981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3C60E-1122-4447-98B4-FE4903116600}" type="datetimeFigureOut">
              <a:rPr lang="en-GB" smtClean="0"/>
              <a:t>09/05/2016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148E4-3BB2-4A7D-B0FB-BBB22933E15E}" type="slidenum">
              <a:rPr lang="en-GB" smtClean="0"/>
              <a:t>‹#›</a:t>
            </a:fld>
            <a:endParaRPr lang="en-GB"/>
          </a:p>
        </p:txBody>
      </p:sp>
    </p:spTree>
    <p:extLst>
      <p:ext uri="{BB962C8B-B14F-4D97-AF65-F5344CB8AC3E}">
        <p14:creationId xmlns:p14="http://schemas.microsoft.com/office/powerpoint/2010/main" val="2018159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960539-C7DD-434B-B39F-3514FBA31381}" type="datetimeFigureOut">
              <a:rPr lang="en-US" smtClean="0"/>
              <a:pPr/>
              <a:t>5/9/2016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8B30A6-EE4D-4B7E-9545-C49D6E66857A}"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451713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Quiz </a:t>
            </a:r>
            <a:endParaRPr lang="en-GB" dirty="0"/>
          </a:p>
        </p:txBody>
      </p:sp>
      <p:sp>
        <p:nvSpPr>
          <p:cNvPr id="3" name="Content Placeholder 2"/>
          <p:cNvSpPr>
            <a:spLocks noGrp="1"/>
          </p:cNvSpPr>
          <p:nvPr>
            <p:ph sz="quarter" idx="1"/>
          </p:nvPr>
        </p:nvSpPr>
        <p:spPr/>
        <p:txBody>
          <a:bodyPr/>
          <a:lstStyle/>
          <a:p>
            <a:endParaRPr lang="en-GB" dirty="0"/>
          </a:p>
        </p:txBody>
      </p:sp>
    </p:spTree>
    <p:extLst>
      <p:ext uri="{BB962C8B-B14F-4D97-AF65-F5344CB8AC3E}">
        <p14:creationId xmlns:p14="http://schemas.microsoft.com/office/powerpoint/2010/main" val="391218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Evolution</a:t>
            </a:r>
            <a:endParaRPr lang="en-US" dirty="0"/>
          </a:p>
        </p:txBody>
      </p:sp>
      <p:sp>
        <p:nvSpPr>
          <p:cNvPr id="3" name="Content Placeholder 2"/>
          <p:cNvSpPr>
            <a:spLocks noGrp="1"/>
          </p:cNvSpPr>
          <p:nvPr>
            <p:ph sz="quarter" idx="1"/>
          </p:nvPr>
        </p:nvSpPr>
        <p:spPr/>
        <p:txBody>
          <a:bodyPr>
            <a:normAutofit/>
          </a:bodyPr>
          <a:lstStyle/>
          <a:p>
            <a:r>
              <a:rPr lang="en-US" sz="4000" dirty="0" smtClean="0"/>
              <a:t>Fossils </a:t>
            </a:r>
          </a:p>
          <a:p>
            <a:r>
              <a:rPr lang="en-US" sz="4000" dirty="0" smtClean="0"/>
              <a:t>Comparative Anatomy </a:t>
            </a:r>
          </a:p>
          <a:p>
            <a:r>
              <a:rPr lang="en-US" sz="4000" dirty="0" smtClean="0"/>
              <a:t>Molecular Evidence </a:t>
            </a:r>
            <a:endParaRPr lang="en-US" sz="4000" dirty="0"/>
          </a:p>
        </p:txBody>
      </p:sp>
    </p:spTree>
    <p:extLst>
      <p:ext uri="{BB962C8B-B14F-4D97-AF65-F5344CB8AC3E}">
        <p14:creationId xmlns:p14="http://schemas.microsoft.com/office/powerpoint/2010/main" val="388357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Evolution</a:t>
            </a:r>
            <a:endParaRPr lang="en-US" dirty="0"/>
          </a:p>
        </p:txBody>
      </p:sp>
      <p:sp>
        <p:nvSpPr>
          <p:cNvPr id="3" name="Content Placeholder 2"/>
          <p:cNvSpPr>
            <a:spLocks noGrp="1"/>
          </p:cNvSpPr>
          <p:nvPr>
            <p:ph sz="quarter" idx="1"/>
          </p:nvPr>
        </p:nvSpPr>
        <p:spPr/>
        <p:txBody>
          <a:bodyPr>
            <a:normAutofit/>
          </a:bodyPr>
          <a:lstStyle/>
          <a:p>
            <a:r>
              <a:rPr lang="en-US" sz="4000" dirty="0" smtClean="0"/>
              <a:t>Fossils </a:t>
            </a:r>
          </a:p>
          <a:p>
            <a:r>
              <a:rPr lang="en-US" sz="4000" b="1" dirty="0" smtClean="0"/>
              <a:t>Comparative Anatomy </a:t>
            </a:r>
          </a:p>
          <a:p>
            <a:r>
              <a:rPr lang="en-US" sz="4000" dirty="0" smtClean="0"/>
              <a:t>Molecular Evidence </a:t>
            </a:r>
            <a:endParaRPr lang="en-US" sz="4000" dirty="0"/>
          </a:p>
        </p:txBody>
      </p:sp>
    </p:spTree>
    <p:extLst>
      <p:ext uri="{BB962C8B-B14F-4D97-AF65-F5344CB8AC3E}">
        <p14:creationId xmlns:p14="http://schemas.microsoft.com/office/powerpoint/2010/main" val="1912875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lstStyle/>
          <a:p>
            <a:pPr eaLnBrk="1" hangingPunct="1"/>
            <a:r>
              <a:rPr lang="en-US" altLang="en-US" smtClean="0"/>
              <a:t>Comparative Anatomy: </a:t>
            </a:r>
          </a:p>
        </p:txBody>
      </p:sp>
      <p:sp>
        <p:nvSpPr>
          <p:cNvPr id="8195" name="Content Placeholder 2"/>
          <p:cNvSpPr>
            <a:spLocks noGrp="1"/>
          </p:cNvSpPr>
          <p:nvPr>
            <p:ph idx="1"/>
          </p:nvPr>
        </p:nvSpPr>
        <p:spPr>
          <a:xfrm>
            <a:off x="228600" y="1371600"/>
            <a:ext cx="4953000" cy="4526280"/>
          </a:xfrm>
        </p:spPr>
        <p:txBody>
          <a:bodyPr/>
          <a:lstStyle/>
          <a:p>
            <a:pPr marL="0" indent="0" eaLnBrk="1" hangingPunct="1">
              <a:buFont typeface="Arial" charset="0"/>
              <a:buNone/>
            </a:pPr>
            <a:r>
              <a:rPr lang="en-US" altLang="en-US" b="1" u="sng" dirty="0" smtClean="0">
                <a:solidFill>
                  <a:srgbClr val="FF0000"/>
                </a:solidFill>
              </a:rPr>
              <a:t>Vestigial Structures: </a:t>
            </a:r>
            <a:r>
              <a:rPr lang="en-US" altLang="en-US" dirty="0" smtClean="0"/>
              <a:t>remnants of features that served a function in the organism ancestors </a:t>
            </a:r>
          </a:p>
        </p:txBody>
      </p:sp>
      <p:pic>
        <p:nvPicPr>
          <p:cNvPr id="8196" name="Picture 2" descr="http://www.tokresource.org/tok_classes/biobiobio/biomenu/evolution/whale-vestigial-structu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1376" y="1325880"/>
            <a:ext cx="4492625"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5"/>
          <p:cNvSpPr txBox="1">
            <a:spLocks noChangeArrowheads="1"/>
          </p:cNvSpPr>
          <p:nvPr/>
        </p:nvSpPr>
        <p:spPr bwMode="auto">
          <a:xfrm>
            <a:off x="381000" y="3246120"/>
            <a:ext cx="4343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u="sng">
                <a:solidFill>
                  <a:prstClr val="black"/>
                </a:solidFill>
                <a:latin typeface="Calibri" pitchFamily="34" charset="0"/>
              </a:rPr>
              <a:t>In Humans: </a:t>
            </a:r>
          </a:p>
          <a:p>
            <a:pPr eaLnBrk="1" hangingPunct="1"/>
            <a:r>
              <a:rPr lang="en-US" altLang="en-US" sz="2400">
                <a:solidFill>
                  <a:prstClr val="black"/>
                </a:solidFill>
                <a:latin typeface="Calibri" pitchFamily="34" charset="0"/>
              </a:rPr>
              <a:t>-Tailbone</a:t>
            </a:r>
          </a:p>
          <a:p>
            <a:pPr eaLnBrk="1" hangingPunct="1"/>
            <a:r>
              <a:rPr lang="en-US" altLang="en-US" sz="2400">
                <a:solidFill>
                  <a:prstClr val="black"/>
                </a:solidFill>
                <a:latin typeface="Calibri" pitchFamily="34" charset="0"/>
              </a:rPr>
              <a:t>-Appendix </a:t>
            </a:r>
          </a:p>
          <a:p>
            <a:pPr eaLnBrk="1" hangingPunct="1"/>
            <a:endParaRPr lang="en-US" altLang="en-US" sz="2400">
              <a:solidFill>
                <a:prstClr val="black"/>
              </a:solidFill>
              <a:latin typeface="Calibri" pitchFamily="34" charset="0"/>
            </a:endParaRPr>
          </a:p>
          <a:p>
            <a:pPr algn="ctr" eaLnBrk="1" hangingPunct="1"/>
            <a:r>
              <a:rPr lang="en-US" altLang="en-US" sz="2400" u="sng">
                <a:solidFill>
                  <a:prstClr val="black"/>
                </a:solidFill>
                <a:latin typeface="Calibri" pitchFamily="34" charset="0"/>
              </a:rPr>
              <a:t>In other Animals: </a:t>
            </a:r>
          </a:p>
          <a:p>
            <a:pPr eaLnBrk="1" hangingPunct="1"/>
            <a:r>
              <a:rPr lang="en-US" altLang="en-US" sz="2400">
                <a:solidFill>
                  <a:prstClr val="black"/>
                </a:solidFill>
                <a:latin typeface="Calibri" pitchFamily="34" charset="0"/>
              </a:rPr>
              <a:t>-eye sockets in eyeless fish</a:t>
            </a:r>
          </a:p>
          <a:p>
            <a:pPr eaLnBrk="1" hangingPunct="1"/>
            <a:r>
              <a:rPr lang="en-US" altLang="en-US" sz="2400">
                <a:solidFill>
                  <a:prstClr val="black"/>
                </a:solidFill>
                <a:latin typeface="Calibri" pitchFamily="34" charset="0"/>
              </a:rPr>
              <a:t>-small wings on flightless birds</a:t>
            </a:r>
          </a:p>
          <a:p>
            <a:pPr eaLnBrk="1" hangingPunct="1"/>
            <a:r>
              <a:rPr lang="en-US" altLang="en-US" sz="2400">
                <a:solidFill>
                  <a:prstClr val="black"/>
                </a:solidFill>
                <a:latin typeface="Calibri" pitchFamily="34" charset="0"/>
              </a:rPr>
              <a:t>-remnant limb bones in snakes</a:t>
            </a:r>
          </a:p>
        </p:txBody>
      </p:sp>
    </p:spTree>
    <p:extLst>
      <p:ext uri="{BB962C8B-B14F-4D97-AF65-F5344CB8AC3E}">
        <p14:creationId xmlns:p14="http://schemas.microsoft.com/office/powerpoint/2010/main" val="2897268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Comparative Anatomy: </a:t>
            </a:r>
            <a:endParaRPr lang="en-US" dirty="0"/>
          </a:p>
        </p:txBody>
      </p:sp>
      <p:sp>
        <p:nvSpPr>
          <p:cNvPr id="3" name="Content Placeholder 2"/>
          <p:cNvSpPr>
            <a:spLocks noGrp="1"/>
          </p:cNvSpPr>
          <p:nvPr>
            <p:ph idx="1"/>
          </p:nvPr>
        </p:nvSpPr>
        <p:spPr>
          <a:xfrm>
            <a:off x="228600" y="1524000"/>
            <a:ext cx="3962400" cy="4144963"/>
          </a:xfrm>
        </p:spPr>
        <p:txBody>
          <a:bodyPr>
            <a:normAutofit/>
          </a:bodyPr>
          <a:lstStyle/>
          <a:p>
            <a:pPr marL="0" indent="0">
              <a:buNone/>
            </a:pPr>
            <a:r>
              <a:rPr lang="en-US" b="1" u="sng" dirty="0" smtClean="0">
                <a:solidFill>
                  <a:srgbClr val="FF0000"/>
                </a:solidFill>
              </a:rPr>
              <a:t>Homologous Structures: </a:t>
            </a:r>
            <a:r>
              <a:rPr lang="en-US" dirty="0" smtClean="0"/>
              <a:t>variations on a structural theme that was present in their common ancestor. </a:t>
            </a:r>
          </a:p>
          <a:p>
            <a:endParaRPr lang="en-US" dirty="0" smtClean="0"/>
          </a:p>
          <a:p>
            <a:pPr>
              <a:buNone/>
            </a:pPr>
            <a:endParaRPr lang="en-US" dirty="0"/>
          </a:p>
        </p:txBody>
      </p:sp>
      <p:pic>
        <p:nvPicPr>
          <p:cNvPr id="18436" name="Picture 4" descr="http://www.angelfire.com/ab7/evolution12/homologous.jpg"/>
          <p:cNvPicPr>
            <a:picLocks noChangeAspect="1" noChangeArrowheads="1"/>
          </p:cNvPicPr>
          <p:nvPr/>
        </p:nvPicPr>
        <p:blipFill>
          <a:blip r:embed="rId2" cstate="print"/>
          <a:srcRect/>
          <a:stretch>
            <a:fillRect/>
          </a:stretch>
        </p:blipFill>
        <p:spPr bwMode="auto">
          <a:xfrm>
            <a:off x="3962401" y="1417320"/>
            <a:ext cx="4721087" cy="4572000"/>
          </a:xfrm>
          <a:prstGeom prst="rect">
            <a:avLst/>
          </a:prstGeom>
          <a:noFill/>
        </p:spPr>
      </p:pic>
    </p:spTree>
    <p:extLst>
      <p:ext uri="{BB962C8B-B14F-4D97-AF65-F5344CB8AC3E}">
        <p14:creationId xmlns:p14="http://schemas.microsoft.com/office/powerpoint/2010/main" val="2302940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Comparative Anatomy: </a:t>
            </a:r>
            <a:endParaRPr lang="en-US" dirty="0"/>
          </a:p>
        </p:txBody>
      </p:sp>
      <p:sp>
        <p:nvSpPr>
          <p:cNvPr id="3" name="Content Placeholder 2"/>
          <p:cNvSpPr>
            <a:spLocks noGrp="1"/>
          </p:cNvSpPr>
          <p:nvPr>
            <p:ph idx="1"/>
          </p:nvPr>
        </p:nvSpPr>
        <p:spPr>
          <a:xfrm>
            <a:off x="228600" y="1524000"/>
            <a:ext cx="3962400" cy="4144963"/>
          </a:xfrm>
        </p:spPr>
        <p:txBody>
          <a:bodyPr>
            <a:normAutofit/>
          </a:bodyPr>
          <a:lstStyle/>
          <a:p>
            <a:pPr marL="0" indent="0">
              <a:buNone/>
            </a:pPr>
            <a:r>
              <a:rPr lang="en-US" b="1" u="sng" dirty="0" smtClean="0">
                <a:solidFill>
                  <a:srgbClr val="FF0000"/>
                </a:solidFill>
              </a:rPr>
              <a:t>Homologous Structures: </a:t>
            </a:r>
            <a:r>
              <a:rPr lang="en-US" dirty="0" smtClean="0"/>
              <a:t>variations on a structural theme that was present in their common ancestor. </a:t>
            </a:r>
          </a:p>
          <a:p>
            <a:endParaRPr lang="en-US" dirty="0" smtClean="0"/>
          </a:p>
          <a:p>
            <a:pPr>
              <a:buNone/>
            </a:pPr>
            <a:r>
              <a:rPr lang="en-US" dirty="0" smtClean="0"/>
              <a:t>Convergent or divergent evolution? </a:t>
            </a:r>
            <a:endParaRPr lang="en-US" dirty="0"/>
          </a:p>
        </p:txBody>
      </p:sp>
      <p:pic>
        <p:nvPicPr>
          <p:cNvPr id="18436" name="Picture 4" descr="http://www.angelfire.com/ab7/evolution12/homologous.jpg"/>
          <p:cNvPicPr>
            <a:picLocks noChangeAspect="1" noChangeArrowheads="1"/>
          </p:cNvPicPr>
          <p:nvPr/>
        </p:nvPicPr>
        <p:blipFill>
          <a:blip r:embed="rId2" cstate="print"/>
          <a:srcRect/>
          <a:stretch>
            <a:fillRect/>
          </a:stretch>
        </p:blipFill>
        <p:spPr bwMode="auto">
          <a:xfrm>
            <a:off x="3962401" y="1417320"/>
            <a:ext cx="4721087" cy="4572000"/>
          </a:xfrm>
          <a:prstGeom prst="rect">
            <a:avLst/>
          </a:prstGeom>
          <a:noFill/>
        </p:spPr>
      </p:pic>
    </p:spTree>
    <p:extLst>
      <p:ext uri="{BB962C8B-B14F-4D97-AF65-F5344CB8AC3E}">
        <p14:creationId xmlns:p14="http://schemas.microsoft.com/office/powerpoint/2010/main" val="1930680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Anatomy: </a:t>
            </a:r>
            <a:endParaRPr lang="en-US" dirty="0"/>
          </a:p>
        </p:txBody>
      </p:sp>
      <p:sp>
        <p:nvSpPr>
          <p:cNvPr id="3" name="Content Placeholder 2"/>
          <p:cNvSpPr>
            <a:spLocks noGrp="1"/>
          </p:cNvSpPr>
          <p:nvPr>
            <p:ph sz="quarter" idx="1"/>
          </p:nvPr>
        </p:nvSpPr>
        <p:spPr/>
        <p:txBody>
          <a:bodyPr/>
          <a:lstStyle/>
          <a:p>
            <a:r>
              <a:rPr lang="en-US" u="sng" dirty="0" smtClean="0">
                <a:solidFill>
                  <a:srgbClr val="FF0000"/>
                </a:solidFill>
              </a:rPr>
              <a:t>Analogous Structure: </a:t>
            </a:r>
          </a:p>
          <a:p>
            <a:pPr lvl="1"/>
            <a:r>
              <a:rPr lang="en-US" sz="2800" dirty="0" smtClean="0">
                <a:solidFill>
                  <a:schemeClr val="tx1"/>
                </a:solidFill>
              </a:rPr>
              <a:t>Closely related functions but do not derive from the same ancestral structure</a:t>
            </a:r>
            <a:endParaRPr lang="en-US" sz="2800" dirty="0">
              <a:solidFill>
                <a:schemeClr val="tx1"/>
              </a:solidFill>
            </a:endParaRPr>
          </a:p>
        </p:txBody>
      </p:sp>
      <p:pic>
        <p:nvPicPr>
          <p:cNvPr id="4" name="Picture 4" descr="Figure 17.11"/>
          <p:cNvPicPr>
            <a:picLocks noChangeAspect="1" noChangeArrowheads="1"/>
          </p:cNvPicPr>
          <p:nvPr/>
        </p:nvPicPr>
        <p:blipFill>
          <a:blip r:embed="rId2" cstate="print">
            <a:extLst>
              <a:ext uri="{28A0092B-C50C-407E-A947-70E740481C1C}">
                <a14:useLocalDpi xmlns:a14="http://schemas.microsoft.com/office/drawing/2010/main" val="0"/>
              </a:ext>
            </a:extLst>
          </a:blip>
          <a:srcRect t="50888"/>
          <a:stretch>
            <a:fillRect/>
          </a:stretch>
        </p:blipFill>
        <p:spPr bwMode="auto">
          <a:xfrm>
            <a:off x="2743200" y="3657600"/>
            <a:ext cx="6038850" cy="267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3268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Anatomy: </a:t>
            </a:r>
            <a:endParaRPr lang="en-US" dirty="0"/>
          </a:p>
        </p:txBody>
      </p:sp>
      <p:sp>
        <p:nvSpPr>
          <p:cNvPr id="3" name="Content Placeholder 2"/>
          <p:cNvSpPr>
            <a:spLocks noGrp="1"/>
          </p:cNvSpPr>
          <p:nvPr>
            <p:ph sz="quarter" idx="1"/>
          </p:nvPr>
        </p:nvSpPr>
        <p:spPr/>
        <p:txBody>
          <a:bodyPr/>
          <a:lstStyle/>
          <a:p>
            <a:r>
              <a:rPr lang="en-US" u="sng" dirty="0" smtClean="0">
                <a:solidFill>
                  <a:srgbClr val="FF0000"/>
                </a:solidFill>
              </a:rPr>
              <a:t>Analogous Structure: </a:t>
            </a:r>
          </a:p>
          <a:p>
            <a:pPr lvl="1"/>
            <a:r>
              <a:rPr lang="en-US" sz="2800" dirty="0" smtClean="0">
                <a:solidFill>
                  <a:schemeClr val="tx1"/>
                </a:solidFill>
              </a:rPr>
              <a:t>Closely related functions but do not derive from the same ancestral structure</a:t>
            </a:r>
          </a:p>
          <a:p>
            <a:pPr lvl="1"/>
            <a:r>
              <a:rPr lang="en-US" sz="2800" dirty="0" smtClean="0">
                <a:solidFill>
                  <a:schemeClr val="tx1"/>
                </a:solidFill>
              </a:rPr>
              <a:t>Convergent or divergent evolution? </a:t>
            </a:r>
            <a:endParaRPr lang="en-US" sz="2800" dirty="0">
              <a:solidFill>
                <a:schemeClr val="tx1"/>
              </a:solidFill>
            </a:endParaRPr>
          </a:p>
        </p:txBody>
      </p:sp>
      <p:pic>
        <p:nvPicPr>
          <p:cNvPr id="4" name="Picture 4" descr="Figure 17.11"/>
          <p:cNvPicPr>
            <a:picLocks noChangeAspect="1" noChangeArrowheads="1"/>
          </p:cNvPicPr>
          <p:nvPr/>
        </p:nvPicPr>
        <p:blipFill>
          <a:blip r:embed="rId2" cstate="print">
            <a:extLst>
              <a:ext uri="{28A0092B-C50C-407E-A947-70E740481C1C}">
                <a14:useLocalDpi xmlns:a14="http://schemas.microsoft.com/office/drawing/2010/main" val="0"/>
              </a:ext>
            </a:extLst>
          </a:blip>
          <a:srcRect t="50888"/>
          <a:stretch>
            <a:fillRect/>
          </a:stretch>
        </p:blipFill>
        <p:spPr bwMode="auto">
          <a:xfrm>
            <a:off x="2743200" y="3657600"/>
            <a:ext cx="6038850" cy="267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379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Coloring Sheet to Start Review and Study Guide </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376950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0475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5/10/16 Warm Up: </a:t>
            </a:r>
            <a:endParaRPr lang="en-US" dirty="0"/>
          </a:p>
        </p:txBody>
      </p:sp>
      <p:sp>
        <p:nvSpPr>
          <p:cNvPr id="6" name="Content Placeholder 5"/>
          <p:cNvSpPr>
            <a:spLocks noGrp="1"/>
          </p:cNvSpPr>
          <p:nvPr>
            <p:ph sz="quarter" idx="1"/>
          </p:nvPr>
        </p:nvSpPr>
        <p:spPr>
          <a:xfrm>
            <a:off x="0" y="1371600"/>
            <a:ext cx="8991600" cy="5257800"/>
          </a:xfrm>
        </p:spPr>
        <p:txBody>
          <a:bodyPr/>
          <a:lstStyle/>
          <a:p>
            <a:r>
              <a:rPr lang="en-US" dirty="0" smtClean="0"/>
              <a:t>What characteristic separates hamsters and chimpanzees?   </a:t>
            </a:r>
          </a:p>
          <a:p>
            <a:r>
              <a:rPr lang="en-US" dirty="0" smtClean="0"/>
              <a:t>What characteristic do salamanders, lizards, hamsters and chimpanzees share? </a:t>
            </a:r>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200400"/>
            <a:ext cx="5715000"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799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in Action </a:t>
            </a:r>
            <a:endParaRPr lang="en-US" dirty="0"/>
          </a:p>
        </p:txBody>
      </p:sp>
      <p:sp>
        <p:nvSpPr>
          <p:cNvPr id="3" name="Content Placeholder 2"/>
          <p:cNvSpPr>
            <a:spLocks noGrp="1"/>
          </p:cNvSpPr>
          <p:nvPr>
            <p:ph sz="quarter" idx="1"/>
          </p:nvPr>
        </p:nvSpPr>
        <p:spPr>
          <a:xfrm>
            <a:off x="301752" y="1527048"/>
            <a:ext cx="4270248" cy="4572000"/>
          </a:xfrm>
        </p:spPr>
        <p:txBody>
          <a:bodyPr>
            <a:normAutofit lnSpcReduction="10000"/>
          </a:bodyPr>
          <a:lstStyle/>
          <a:p>
            <a:r>
              <a:rPr lang="en-US" sz="2800" dirty="0" smtClean="0"/>
              <a:t>Anole Lizards in the Caribbean</a:t>
            </a:r>
          </a:p>
          <a:p>
            <a:pPr lvl="1"/>
            <a:r>
              <a:rPr lang="en-US" sz="2400" dirty="0" smtClean="0">
                <a:solidFill>
                  <a:schemeClr val="tx1"/>
                </a:solidFill>
              </a:rPr>
              <a:t>On different islands there are different anoles living in different environments: </a:t>
            </a:r>
          </a:p>
          <a:p>
            <a:pPr lvl="2"/>
            <a:r>
              <a:rPr lang="en-US" dirty="0" smtClean="0"/>
              <a:t>Grassland vs. Twigs vs. Canopy </a:t>
            </a:r>
            <a:r>
              <a:rPr lang="en-US" sz="2800" dirty="0" smtClean="0"/>
              <a:t> </a:t>
            </a:r>
          </a:p>
          <a:p>
            <a:r>
              <a:rPr lang="en-US" sz="2800" dirty="0" smtClean="0"/>
              <a:t>Do the lizards on twigs all share a common ancestor? </a:t>
            </a:r>
          </a:p>
        </p:txBody>
      </p:sp>
      <p:pic>
        <p:nvPicPr>
          <p:cNvPr id="2052" name="Picture 4" descr="https://ustbiologyblog.files.wordpress.com/2014/05/caribanoleslosos.jpg"/>
          <p:cNvPicPr>
            <a:picLocks noChangeAspect="1" noChangeArrowheads="1"/>
          </p:cNvPicPr>
          <p:nvPr/>
        </p:nvPicPr>
        <p:blipFill>
          <a:blip r:embed="rId3" cstate="print"/>
          <a:srcRect/>
          <a:stretch>
            <a:fillRect/>
          </a:stretch>
        </p:blipFill>
        <p:spPr bwMode="auto">
          <a:xfrm>
            <a:off x="4505325" y="1162050"/>
            <a:ext cx="4638675" cy="5695950"/>
          </a:xfrm>
          <a:prstGeom prst="rect">
            <a:avLst/>
          </a:prstGeom>
          <a:noFill/>
        </p:spPr>
      </p:pic>
    </p:spTree>
    <p:extLst>
      <p:ext uri="{BB962C8B-B14F-4D97-AF65-F5344CB8AC3E}">
        <p14:creationId xmlns:p14="http://schemas.microsoft.com/office/powerpoint/2010/main" val="2818347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descr="http://www.anoleannals.org/wp-content/uploads/2012/05/caribbean-skink-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90" y="1371600"/>
            <a:ext cx="8928019" cy="5400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32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in Action </a:t>
            </a:r>
            <a:endParaRPr lang="en-US" dirty="0"/>
          </a:p>
        </p:txBody>
      </p:sp>
      <p:sp>
        <p:nvSpPr>
          <p:cNvPr id="3" name="Content Placeholder 2"/>
          <p:cNvSpPr>
            <a:spLocks noGrp="1"/>
          </p:cNvSpPr>
          <p:nvPr>
            <p:ph sz="quarter" idx="1"/>
          </p:nvPr>
        </p:nvSpPr>
        <p:spPr/>
        <p:txBody>
          <a:bodyPr>
            <a:normAutofit/>
          </a:bodyPr>
          <a:lstStyle/>
          <a:p>
            <a:r>
              <a:rPr lang="en-US" sz="2800" dirty="0" smtClean="0"/>
              <a:t>Do the lizards on twigs all share a common ancestor?</a:t>
            </a:r>
          </a:p>
          <a:p>
            <a:pPr marL="548640" lvl="2">
              <a:buClr>
                <a:schemeClr val="accent1"/>
              </a:buClr>
              <a:buSzPct val="85000"/>
              <a:buFont typeface="Wingdings 2"/>
              <a:buChar char=""/>
            </a:pPr>
            <a:r>
              <a:rPr lang="en-US" sz="3200" dirty="0" smtClean="0"/>
              <a:t>Nope!</a:t>
            </a:r>
          </a:p>
          <a:p>
            <a:r>
              <a:rPr lang="en-US" sz="2800" dirty="0" smtClean="0"/>
              <a:t>DNA data shows that lizards on the same island are more closely related then lizards on different islands are more closely related then lizards from different islands in the same habitat type. </a:t>
            </a:r>
          </a:p>
        </p:txBody>
      </p:sp>
    </p:spTree>
    <p:extLst>
      <p:ext uri="{BB962C8B-B14F-4D97-AF65-F5344CB8AC3E}">
        <p14:creationId xmlns:p14="http://schemas.microsoft.com/office/powerpoint/2010/main" val="58653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8600" y="1524000"/>
            <a:ext cx="8686800" cy="4602480"/>
          </a:xfrm>
        </p:spPr>
        <p:txBody>
          <a:bodyPr/>
          <a:lstStyle/>
          <a:p>
            <a:pPr eaLnBrk="1" hangingPunct="1">
              <a:buFont typeface="Arial" charset="0"/>
              <a:buNone/>
            </a:pPr>
            <a:r>
              <a:rPr lang="en-US" altLang="en-US" b="1" dirty="0" smtClean="0"/>
              <a:t>	</a:t>
            </a:r>
            <a:r>
              <a:rPr lang="en-US" altLang="en-US" b="1" u="sng" dirty="0" smtClean="0">
                <a:solidFill>
                  <a:srgbClr val="FF0000"/>
                </a:solidFill>
              </a:rPr>
              <a:t>Convergent evolution</a:t>
            </a:r>
            <a:r>
              <a:rPr lang="en-US" altLang="en-US" dirty="0" smtClean="0">
                <a:solidFill>
                  <a:srgbClr val="FF0000"/>
                </a:solidFill>
              </a:rPr>
              <a:t> </a:t>
            </a:r>
            <a:r>
              <a:rPr lang="en-US" altLang="en-US" dirty="0" smtClean="0"/>
              <a:t>is the process whereby unrelated organisms independently evolve similar traits.  Natural selection favors certain traits based on the part of the ecosystem they are found in.   </a:t>
            </a:r>
          </a:p>
        </p:txBody>
      </p:sp>
      <p:sp>
        <p:nvSpPr>
          <p:cNvPr id="5" name="TextBox 4"/>
          <p:cNvSpPr txBox="1"/>
          <p:nvPr/>
        </p:nvSpPr>
        <p:spPr>
          <a:xfrm>
            <a:off x="381000" y="304800"/>
            <a:ext cx="8382000" cy="523220"/>
          </a:xfrm>
          <a:prstGeom prst="rect">
            <a:avLst/>
          </a:prstGeom>
          <a:noFill/>
        </p:spPr>
        <p:txBody>
          <a:bodyPr wrap="square" rtlCol="0">
            <a:spAutoFit/>
          </a:bodyPr>
          <a:lstStyle/>
          <a:p>
            <a:pPr algn="ctr"/>
            <a:r>
              <a:rPr lang="en-US" sz="2800" dirty="0">
                <a:solidFill>
                  <a:prstClr val="black"/>
                </a:solidFill>
              </a:rPr>
              <a:t>Convergent Evolution </a:t>
            </a:r>
            <a:endParaRPr lang="en-US" sz="2800" dirty="0">
              <a:solidFill>
                <a:prstClr val="black"/>
              </a:solidFill>
            </a:endParaRPr>
          </a:p>
        </p:txBody>
      </p:sp>
      <p:pic>
        <p:nvPicPr>
          <p:cNvPr id="5122" name="Picture 2" descr="http://image.slidesharecdn.com/chapter15notescp-130422090226-phpapp02/95/chapter-15-notes-cp-26-638.jpg?cb=1366639427"/>
          <p:cNvPicPr>
            <a:picLocks noChangeAspect="1" noChangeArrowheads="1"/>
          </p:cNvPicPr>
          <p:nvPr/>
        </p:nvPicPr>
        <p:blipFill>
          <a:blip r:embed="rId2" cstate="print"/>
          <a:srcRect t="43424" b="11482"/>
          <a:stretch>
            <a:fillRect/>
          </a:stretch>
        </p:blipFill>
        <p:spPr bwMode="auto">
          <a:xfrm>
            <a:off x="228600" y="3429000"/>
            <a:ext cx="8610600" cy="2915187"/>
          </a:xfrm>
          <a:prstGeom prst="rect">
            <a:avLst/>
          </a:prstGeom>
          <a:noFill/>
        </p:spPr>
      </p:pic>
    </p:spTree>
    <p:extLst>
      <p:ext uri="{BB962C8B-B14F-4D97-AF65-F5344CB8AC3E}">
        <p14:creationId xmlns:p14="http://schemas.microsoft.com/office/powerpoint/2010/main" val="1115878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304800" y="1447800"/>
            <a:ext cx="8229600" cy="4404360"/>
          </a:xfrm>
        </p:spPr>
        <p:txBody>
          <a:bodyPr/>
          <a:lstStyle/>
          <a:p>
            <a:pPr eaLnBrk="1" hangingPunct="1">
              <a:buFont typeface="Arial" charset="0"/>
              <a:buNone/>
            </a:pPr>
            <a:r>
              <a:rPr lang="en-US" altLang="en-US" b="1" dirty="0" smtClean="0"/>
              <a:t>	</a:t>
            </a:r>
            <a:r>
              <a:rPr lang="en-US" altLang="en-US" b="1" u="sng" dirty="0" smtClean="0">
                <a:solidFill>
                  <a:srgbClr val="FF0000"/>
                </a:solidFill>
              </a:rPr>
              <a:t>Divergent Evolution</a:t>
            </a:r>
            <a:r>
              <a:rPr lang="en-US" altLang="en-US" b="1" dirty="0" smtClean="0">
                <a:solidFill>
                  <a:srgbClr val="FF0000"/>
                </a:solidFill>
              </a:rPr>
              <a:t> </a:t>
            </a:r>
            <a:r>
              <a:rPr lang="en-US" altLang="en-US" dirty="0" smtClean="0"/>
              <a:t>descendants of a single ancestor diversify into species that each fit different parts of the ecosystem.</a:t>
            </a:r>
          </a:p>
          <a:p>
            <a:pPr eaLnBrk="1" hangingPunct="1">
              <a:buFont typeface="Arial" charset="0"/>
              <a:buNone/>
            </a:pPr>
            <a:endParaRPr lang="en-US" altLang="en-US" dirty="0" smtClean="0"/>
          </a:p>
          <a:p>
            <a:pPr eaLnBrk="1" hangingPunct="1">
              <a:buFont typeface="Arial" charset="0"/>
              <a:buNone/>
            </a:pPr>
            <a:r>
              <a:rPr lang="en-US" altLang="en-US" dirty="0" smtClean="0"/>
              <a:t>-Common ancestor on each island, lizards then diverged on the island into new species. </a:t>
            </a:r>
          </a:p>
        </p:txBody>
      </p:sp>
      <p:sp>
        <p:nvSpPr>
          <p:cNvPr id="4" name="TextBox 3"/>
          <p:cNvSpPr txBox="1"/>
          <p:nvPr/>
        </p:nvSpPr>
        <p:spPr>
          <a:xfrm>
            <a:off x="1143000" y="304800"/>
            <a:ext cx="6858000" cy="584775"/>
          </a:xfrm>
          <a:prstGeom prst="rect">
            <a:avLst/>
          </a:prstGeom>
          <a:noFill/>
        </p:spPr>
        <p:txBody>
          <a:bodyPr wrap="square" rtlCol="0">
            <a:spAutoFit/>
          </a:bodyPr>
          <a:lstStyle/>
          <a:p>
            <a:pPr algn="ctr"/>
            <a:r>
              <a:rPr lang="en-US" sz="3200" dirty="0">
                <a:solidFill>
                  <a:prstClr val="black"/>
                </a:solidFill>
              </a:rPr>
              <a:t>Divergent Evolution </a:t>
            </a:r>
            <a:endParaRPr lang="en-US" sz="3200" dirty="0">
              <a:solidFill>
                <a:prstClr val="black"/>
              </a:solidFill>
            </a:endParaRPr>
          </a:p>
        </p:txBody>
      </p:sp>
    </p:spTree>
    <p:extLst>
      <p:ext uri="{BB962C8B-B14F-4D97-AF65-F5344CB8AC3E}">
        <p14:creationId xmlns:p14="http://schemas.microsoft.com/office/powerpoint/2010/main" val="1206748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Adaptive Radiation</a:t>
            </a:r>
          </a:p>
        </p:txBody>
      </p:sp>
      <p:sp>
        <p:nvSpPr>
          <p:cNvPr id="11267" name="Content Placeholder 2"/>
          <p:cNvSpPr>
            <a:spLocks noGrp="1"/>
          </p:cNvSpPr>
          <p:nvPr>
            <p:ph idx="1"/>
          </p:nvPr>
        </p:nvSpPr>
        <p:spPr>
          <a:xfrm>
            <a:off x="301752" y="1527048"/>
            <a:ext cx="4194048" cy="4572000"/>
          </a:xfrm>
        </p:spPr>
        <p:txBody>
          <a:bodyPr/>
          <a:lstStyle/>
          <a:p>
            <a:pPr eaLnBrk="1" hangingPunct="1">
              <a:buFont typeface="Arial" charset="0"/>
              <a:buNone/>
            </a:pPr>
            <a:r>
              <a:rPr lang="en-US" altLang="en-US" b="1" dirty="0" smtClean="0"/>
              <a:t>	</a:t>
            </a:r>
            <a:r>
              <a:rPr lang="en-US" altLang="en-US" b="1" u="sng" dirty="0" smtClean="0">
                <a:solidFill>
                  <a:srgbClr val="FF0000"/>
                </a:solidFill>
              </a:rPr>
              <a:t>Adaptive radiation</a:t>
            </a:r>
            <a:r>
              <a:rPr lang="en-US" altLang="en-US" dirty="0" smtClean="0"/>
              <a:t> is a process in which organisms diversify rapidly into a multitude of new forms</a:t>
            </a:r>
          </a:p>
        </p:txBody>
      </p:sp>
      <p:pic>
        <p:nvPicPr>
          <p:cNvPr id="11268" name="Picture 2" descr="http://www.ib.bioninja.com.au/_Media/adaptive_radiation_med.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2667000"/>
            <a:ext cx="3646488" cy="364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s://ustbiologyblog.files.wordpress.com/2014/05/caribanoleslosos.jpg"/>
          <p:cNvPicPr>
            <a:picLocks noChangeAspect="1" noChangeArrowheads="1"/>
          </p:cNvPicPr>
          <p:nvPr/>
        </p:nvPicPr>
        <p:blipFill>
          <a:blip r:embed="rId3" cstate="print"/>
          <a:srcRect/>
          <a:stretch>
            <a:fillRect/>
          </a:stretch>
        </p:blipFill>
        <p:spPr bwMode="auto">
          <a:xfrm>
            <a:off x="4505325" y="1162050"/>
            <a:ext cx="4638675" cy="5695950"/>
          </a:xfrm>
          <a:prstGeom prst="rect">
            <a:avLst/>
          </a:prstGeom>
          <a:noFill/>
        </p:spPr>
      </p:pic>
    </p:spTree>
    <p:extLst>
      <p:ext uri="{BB962C8B-B14F-4D97-AF65-F5344CB8AC3E}">
        <p14:creationId xmlns:p14="http://schemas.microsoft.com/office/powerpoint/2010/main" val="384840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Anole Lizard Film </a:t>
            </a:r>
            <a:endParaRPr lang="en-US" dirty="0"/>
          </a:p>
        </p:txBody>
      </p:sp>
      <p:sp>
        <p:nvSpPr>
          <p:cNvPr id="3" name="Content Placeholder 2"/>
          <p:cNvSpPr>
            <a:spLocks noGrp="1"/>
          </p:cNvSpPr>
          <p:nvPr>
            <p:ph sz="quarter" idx="1"/>
          </p:nvPr>
        </p:nvSpPr>
        <p:spPr/>
        <p:txBody>
          <a:bodyPr/>
          <a:lstStyle/>
          <a:p>
            <a:r>
              <a:rPr lang="en-US" dirty="0" smtClean="0"/>
              <a:t>http://www.hhmi.org/biointeractive/origin-species-lizards-evolutionary-tree</a:t>
            </a:r>
            <a:endParaRPr lang="en-US" dirty="0"/>
          </a:p>
        </p:txBody>
      </p:sp>
    </p:spTree>
    <p:extLst>
      <p:ext uri="{BB962C8B-B14F-4D97-AF65-F5344CB8AC3E}">
        <p14:creationId xmlns:p14="http://schemas.microsoft.com/office/powerpoint/2010/main" val="35729892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On-screen Show (4:3)</PresentationFormat>
  <Paragraphs>56</Paragraphs>
  <Slides>18</Slides>
  <Notes>1</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Civic</vt:lpstr>
      <vt:lpstr>Reading Quiz </vt:lpstr>
      <vt:lpstr>5/10/16 Warm Up: </vt:lpstr>
      <vt:lpstr>Evolution in Action </vt:lpstr>
      <vt:lpstr>PowerPoint Presentation</vt:lpstr>
      <vt:lpstr>Evolution in Action </vt:lpstr>
      <vt:lpstr>PowerPoint Presentation</vt:lpstr>
      <vt:lpstr>PowerPoint Presentation</vt:lpstr>
      <vt:lpstr>Adaptive Radiation</vt:lpstr>
      <vt:lpstr>Anole Lizard Film </vt:lpstr>
      <vt:lpstr>Evidence for Evolution</vt:lpstr>
      <vt:lpstr>Evidence for Evolution</vt:lpstr>
      <vt:lpstr>Comparative Anatomy: </vt:lpstr>
      <vt:lpstr>Comparative Anatomy: </vt:lpstr>
      <vt:lpstr>Comparative Anatomy: </vt:lpstr>
      <vt:lpstr>Comparative Anatomy: </vt:lpstr>
      <vt:lpstr>Comparative Anatomy: </vt:lpstr>
      <vt:lpstr>Coloring Sheet to Start Review and Study Guide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Quiz </dc:title>
  <dc:creator>Tech Admin</dc:creator>
  <cp:lastModifiedBy>Tech Admin</cp:lastModifiedBy>
  <cp:revision>1</cp:revision>
  <dcterms:created xsi:type="dcterms:W3CDTF">2016-05-09T23:06:27Z</dcterms:created>
  <dcterms:modified xsi:type="dcterms:W3CDTF">2016-05-09T23:06:56Z</dcterms:modified>
</cp:coreProperties>
</file>