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A0C50-B232-4BCB-9B80-8AAE9592E572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AE425-836C-4997-B680-2FB48355E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4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7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16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1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146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7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9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1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55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4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6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1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0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2C1F-451D-466F-9245-4EF6669CDD35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6F73-8589-4475-85B6-E6B6A2E30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8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4/5/16  Warm Up: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016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A cross between a blue </a:t>
            </a:r>
            <a:r>
              <a:rPr lang="en-US" dirty="0" err="1"/>
              <a:t>blahblah</a:t>
            </a:r>
            <a:r>
              <a:rPr lang="en-US" dirty="0"/>
              <a:t> bird &amp; a white </a:t>
            </a:r>
            <a:r>
              <a:rPr lang="en-US" dirty="0" err="1"/>
              <a:t>blahblah</a:t>
            </a:r>
            <a:r>
              <a:rPr lang="en-US" dirty="0"/>
              <a:t> bird produces offspring that are silver.  The color of </a:t>
            </a:r>
            <a:r>
              <a:rPr lang="en-US" dirty="0" err="1"/>
              <a:t>blahblah</a:t>
            </a:r>
            <a:r>
              <a:rPr lang="en-US" dirty="0"/>
              <a:t> birds is determined by just two </a:t>
            </a:r>
            <a:r>
              <a:rPr lang="en-US" dirty="0" smtClean="0"/>
              <a:t>alleles (use the letter A).</a:t>
            </a: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a) </a:t>
            </a:r>
            <a:r>
              <a:rPr lang="en-US" dirty="0"/>
              <a:t>What are the genotypes of the parent </a:t>
            </a:r>
            <a:r>
              <a:rPr lang="en-US" dirty="0" err="1"/>
              <a:t>blahblah</a:t>
            </a:r>
            <a:r>
              <a:rPr lang="en-US" dirty="0"/>
              <a:t> birds in the original cross? </a:t>
            </a:r>
            <a:br>
              <a:rPr lang="en-US" dirty="0"/>
            </a:br>
            <a:r>
              <a:rPr lang="en-US" b="1" dirty="0"/>
              <a:t>b) </a:t>
            </a:r>
            <a:r>
              <a:rPr lang="en-US" dirty="0"/>
              <a:t>What is/are the genotype(s) of the silver offspring? </a:t>
            </a:r>
            <a:br>
              <a:rPr lang="en-US" dirty="0"/>
            </a:br>
            <a:r>
              <a:rPr lang="en-US" b="1" dirty="0"/>
              <a:t>c) </a:t>
            </a:r>
            <a:r>
              <a:rPr lang="en-US" dirty="0"/>
              <a:t>What would be the phenotypic ratios of offspring produced by two silver </a:t>
            </a:r>
            <a:r>
              <a:rPr lang="en-US" dirty="0" err="1"/>
              <a:t>blahblah</a:t>
            </a:r>
            <a:r>
              <a:rPr lang="en-US" dirty="0"/>
              <a:t> birds?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4611231"/>
            <a:ext cx="899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Phyla project is due on June 2</a:t>
            </a:r>
            <a:r>
              <a:rPr lang="en-US" sz="2800" baseline="30000" dirty="0"/>
              <a:t>nd</a:t>
            </a:r>
            <a:endParaRPr lang="en-US" sz="2800" dirty="0"/>
          </a:p>
          <a:p>
            <a:r>
              <a:rPr lang="en-US" sz="2800" dirty="0"/>
              <a:t> </a:t>
            </a:r>
          </a:p>
          <a:p>
            <a:r>
              <a:rPr lang="en-US" sz="2800" dirty="0"/>
              <a:t>If you have not yet taken the Cell Division Test or turned in your Cartoon you need to do so soon!   Absolute final day is Thursday April 7</a:t>
            </a:r>
            <a:r>
              <a:rPr lang="en-US" sz="2800" baseline="30000" dirty="0"/>
              <a:t>th</a:t>
            </a:r>
            <a:r>
              <a:rPr lang="en-US" sz="2800" dirty="0"/>
              <a:t>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683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Sex-linked example problem 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274321" y="1645920"/>
            <a:ext cx="8663939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 women who is a carrier for color blindness marries and man who is colorblind:</a:t>
            </a:r>
          </a:p>
          <a:p>
            <a:pPr>
              <a:buNone/>
            </a:pPr>
            <a:endParaRPr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None/>
            </a:pPr>
            <a:endParaRPr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8120">
              <a:buClr>
                <a:srgbClr val="0000FF"/>
              </a:buClr>
              <a:buFont typeface="Arial"/>
              <a:buAutoNum type="arabicPeriod"/>
            </a:pP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What is the chance they have a colorblind son?</a:t>
            </a:r>
          </a:p>
          <a:p>
            <a:pPr indent="-198120">
              <a:buClr>
                <a:srgbClr val="0000FF"/>
              </a:buClr>
              <a:buFont typeface="Arial"/>
              <a:buAutoNum type="arabicPeriod"/>
            </a:pP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What is the chance they have a colorblind daughter? </a:t>
            </a:r>
          </a:p>
          <a:p>
            <a:pPr indent="-198120">
              <a:buClr>
                <a:srgbClr val="0000FF"/>
              </a:buClr>
              <a:buFont typeface="Arial"/>
              <a:buAutoNum type="arabicPeriod"/>
            </a:pP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What is the chance their child will be a carrier?</a:t>
            </a:r>
          </a:p>
          <a:p>
            <a:pPr indent="-198120">
              <a:buClr>
                <a:srgbClr val="0000FF"/>
              </a:buClr>
              <a:buFont typeface="Arial"/>
              <a:buAutoNum type="arabicPeriod"/>
            </a:pP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Who does the son get colorblindness from - Mom or Dad? 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None/>
            </a:pPr>
            <a:endParaRPr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99487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9144000" cy="4937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Coloring</a:t>
            </a:r>
            <a:r>
              <a:rPr lang="en-US" sz="4000" dirty="0" smtClean="0"/>
              <a:t>:  Need a Red </a:t>
            </a:r>
            <a:r>
              <a:rPr lang="en-US" sz="4000" dirty="0"/>
              <a:t>C</a:t>
            </a:r>
            <a:r>
              <a:rPr lang="en-US" sz="4000" dirty="0" smtClean="0"/>
              <a:t>olored Pencil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 smtClean="0"/>
              <a:t>Practice Problems</a:t>
            </a:r>
            <a:r>
              <a:rPr lang="en-US" sz="4000" dirty="0" smtClean="0"/>
              <a:t>: 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Then: </a:t>
            </a:r>
          </a:p>
          <a:p>
            <a:pPr marL="0" indent="0" algn="ctr">
              <a:buNone/>
            </a:pPr>
            <a:r>
              <a:rPr lang="en-US" sz="4000" dirty="0" smtClean="0"/>
              <a:t>Section I </a:t>
            </a:r>
          </a:p>
          <a:p>
            <a:pPr marL="0" indent="0" algn="ctr">
              <a:buNone/>
            </a:pPr>
            <a:r>
              <a:rPr lang="en-US" sz="4000" dirty="0" smtClean="0"/>
              <a:t>Section II</a:t>
            </a:r>
          </a:p>
          <a:p>
            <a:pPr marL="0" indent="0" algn="ctr">
              <a:buNone/>
            </a:pPr>
            <a:r>
              <a:rPr lang="en-US" sz="4000" dirty="0" smtClean="0"/>
              <a:t>Section III </a:t>
            </a:r>
          </a:p>
          <a:p>
            <a:pPr marL="0" indent="0" algn="ctr">
              <a:buNone/>
            </a:pPr>
            <a:r>
              <a:rPr lang="en-US" sz="4000" dirty="0" smtClean="0"/>
              <a:t>Section V</a:t>
            </a:r>
          </a:p>
        </p:txBody>
      </p:sp>
    </p:spTree>
    <p:extLst>
      <p:ext uri="{BB962C8B-B14F-4D97-AF65-F5344CB8AC3E}">
        <p14:creationId xmlns:p14="http://schemas.microsoft.com/office/powerpoint/2010/main" val="27688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Step 1: Work on Incomplete and Codominance coloring (do not do sex linked yet, we have not covered that)</a:t>
            </a:r>
            <a:br>
              <a:rPr lang="en-US" dirty="0" smtClean="0"/>
            </a:br>
            <a:r>
              <a:rPr lang="en-US" sz="32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 Blood Types use the following: </a:t>
            </a:r>
            <a:br>
              <a:rPr lang="en-US" dirty="0" smtClean="0"/>
            </a:br>
            <a:r>
              <a:rPr lang="en-US" dirty="0" smtClean="0"/>
              <a:t>O = Blue </a:t>
            </a:r>
            <a:br>
              <a:rPr lang="en-US" dirty="0" smtClean="0"/>
            </a:br>
            <a:r>
              <a:rPr lang="en-US" dirty="0" smtClean="0"/>
              <a:t>A = Green </a:t>
            </a:r>
            <a:br>
              <a:rPr lang="en-US" dirty="0" smtClean="0"/>
            </a:br>
            <a:r>
              <a:rPr lang="en-US" dirty="0" smtClean="0"/>
              <a:t>B = Yellow </a:t>
            </a:r>
            <a:br>
              <a:rPr lang="en-US" dirty="0" smtClean="0"/>
            </a:br>
            <a:r>
              <a:rPr lang="en-US" dirty="0" smtClean="0"/>
              <a:t>AB = Red </a:t>
            </a:r>
            <a:br>
              <a:rPr lang="en-US" dirty="0" smtClean="0"/>
            </a:br>
            <a:r>
              <a:rPr lang="en-US" sz="3600" dirty="0"/>
              <a:t>When done: Work on Section </a:t>
            </a:r>
            <a:r>
              <a:rPr lang="en-US" sz="3600" dirty="0" smtClean="0"/>
              <a:t>I, II,  V </a:t>
            </a:r>
            <a:r>
              <a:rPr lang="en-US" sz="3600" dirty="0"/>
              <a:t>Problems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944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822961" y="2743200"/>
            <a:ext cx="7566659" cy="116586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4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Sex-linked Traits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subTitle" idx="1"/>
          </p:nvPr>
        </p:nvSpPr>
        <p:spPr>
          <a:xfrm>
            <a:off x="1645921" y="4114801"/>
            <a:ext cx="59207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47131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Sex Chromosomes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250133" y="1005840"/>
            <a:ext cx="4116059" cy="5471347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chromosomes - X and Y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Symbol"/>
                <a:ea typeface="Symbol"/>
                <a:cs typeface="Symbol"/>
                <a:sym typeface="Symbol"/>
              </a:rPr>
              <a:t>·        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 = Female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Symbol"/>
                <a:ea typeface="Symbol"/>
                <a:cs typeface="Symbol"/>
                <a:sym typeface="Symbol"/>
              </a:rPr>
              <a:t>·        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XY = Male</a:t>
            </a:r>
          </a:p>
          <a:p>
            <a:pPr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X chromosome has more traits because it is MUCH bigger than the Y  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0560" y="914378"/>
            <a:ext cx="4585478" cy="5620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1600" y="3749040"/>
            <a:ext cx="2948940" cy="3006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5262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Inheritance of Sex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188721"/>
            <a:ext cx="8033648" cy="1428434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matter what, there is always a 50/50 chance of male vs. female offspring.</a:t>
            </a:r>
          </a:p>
          <a:p>
            <a:pPr>
              <a:buNone/>
            </a:pP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None/>
            </a:pPr>
            <a:r>
              <a:rPr lang="en-US" b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None/>
            </a:pPr>
            <a:r>
              <a:rPr lang="en-US" b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  <a:p>
            <a:pPr>
              <a:buNone/>
            </a:pP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3" name="Shape 163"/>
          <p:cNvGrpSpPr/>
          <p:nvPr/>
        </p:nvGrpSpPr>
        <p:grpSpPr>
          <a:xfrm>
            <a:off x="3135598" y="3317033"/>
            <a:ext cx="2770405" cy="2216895"/>
            <a:chOff x="1371600" y="457200"/>
            <a:chExt cx="990600" cy="838200"/>
          </a:xfrm>
        </p:grpSpPr>
        <p:sp>
          <p:nvSpPr>
            <p:cNvPr id="164" name="Shape 164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65" name="Shape 165"/>
            <p:cNvCxnSpPr>
              <a:stCxn id="164" idx="0"/>
              <a:endCxn id="164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66" name="Shape 166"/>
            <p:cNvCxnSpPr>
              <a:stCxn id="164" idx="1"/>
              <a:endCxn id="164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167" name="Shape 167"/>
          <p:cNvSpPr txBox="1"/>
          <p:nvPr/>
        </p:nvSpPr>
        <p:spPr>
          <a:xfrm>
            <a:off x="3657600" y="3657577"/>
            <a:ext cx="4648770" cy="1778962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31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XX     XX</a:t>
            </a:r>
          </a:p>
          <a:p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r>
              <a:rPr lang="en-US" sz="31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XY     XY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291840" y="2743201"/>
            <a:ext cx="7082707" cy="63161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 X               X                   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2651760" y="3657578"/>
            <a:ext cx="957938" cy="222804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  <a:p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grpSp>
        <p:nvGrpSpPr>
          <p:cNvPr id="170" name="Shape 170"/>
          <p:cNvGrpSpPr/>
          <p:nvPr/>
        </p:nvGrpSpPr>
        <p:grpSpPr>
          <a:xfrm>
            <a:off x="3853180" y="2207260"/>
            <a:ext cx="1422385" cy="609595"/>
            <a:chOff x="2286000" y="990600"/>
            <a:chExt cx="1066799" cy="457200"/>
          </a:xfrm>
        </p:grpSpPr>
        <p:sp>
          <p:nvSpPr>
            <p:cNvPr id="171" name="Shape 171"/>
            <p:cNvSpPr/>
            <p:nvPr/>
          </p:nvSpPr>
          <p:spPr>
            <a:xfrm>
              <a:off x="2286000" y="990600"/>
              <a:ext cx="1066799" cy="457200"/>
            </a:xfrm>
            <a:prstGeom prst="ellipse">
              <a:avLst/>
            </a:prstGeom>
            <a:solidFill>
              <a:srgbClr val="D5A6BD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2359869" y="1065740"/>
              <a:ext cx="913800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/>
              <a:r>
                <a:rPr lang="en-US" sz="1900"/>
                <a:t>Mom</a:t>
              </a:r>
            </a:p>
          </p:txBody>
        </p:sp>
      </p:grpSp>
      <p:grpSp>
        <p:nvGrpSpPr>
          <p:cNvPr id="173" name="Shape 173"/>
          <p:cNvGrpSpPr/>
          <p:nvPr/>
        </p:nvGrpSpPr>
        <p:grpSpPr>
          <a:xfrm>
            <a:off x="1483654" y="4219533"/>
            <a:ext cx="1402258" cy="520050"/>
            <a:chOff x="2667000" y="914400"/>
            <a:chExt cx="838199" cy="381000"/>
          </a:xfrm>
        </p:grpSpPr>
        <p:sp>
          <p:nvSpPr>
            <p:cNvPr id="174" name="Shape 174"/>
            <p:cNvSpPr/>
            <p:nvPr/>
          </p:nvSpPr>
          <p:spPr>
            <a:xfrm>
              <a:off x="2667000" y="914400"/>
              <a:ext cx="838199" cy="381000"/>
            </a:xfrm>
            <a:prstGeom prst="ellipse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 txBox="1"/>
            <p:nvPr/>
          </p:nvSpPr>
          <p:spPr>
            <a:xfrm>
              <a:off x="2745269" y="989787"/>
              <a:ext cx="609599" cy="228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/>
              <a:r>
                <a:rPr lang="en-US" sz="1900"/>
                <a:t>Dad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88956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 of Sex-linked Traits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2835" y="1640317"/>
            <a:ext cx="8306888" cy="5007037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Hemophilia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(recessive X-linked) - Inability to form blood clots</a:t>
            </a:r>
          </a:p>
          <a:p>
            <a:pPr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None/>
            </a:pPr>
            <a:r>
              <a:rPr lang="en-US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Colorblindness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(recessive X-linked) - Inability to tell red from green</a:t>
            </a:r>
          </a:p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None/>
            </a:pPr>
            <a:r>
              <a:rPr lang="en-US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Male Baldness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(recessive X-linked) - Hair loss in adult males. </a:t>
            </a:r>
          </a:p>
          <a:p>
            <a:pPr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62568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Steps for Sex-linked Punnetts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-182858" y="995715"/>
            <a:ext cx="9212332" cy="236682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XX for mom, and XY for Dad</a:t>
            </a: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the allele letter on each X chromosome.  </a:t>
            </a: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Punnett.</a:t>
            </a:r>
          </a:p>
        </p:txBody>
      </p:sp>
      <p:grpSp>
        <p:nvGrpSpPr>
          <p:cNvPr id="194" name="Shape 194"/>
          <p:cNvGrpSpPr/>
          <p:nvPr/>
        </p:nvGrpSpPr>
        <p:grpSpPr>
          <a:xfrm>
            <a:off x="837022" y="4224128"/>
            <a:ext cx="1684778" cy="1576123"/>
            <a:chOff x="1371600" y="457200"/>
            <a:chExt cx="990600" cy="838200"/>
          </a:xfrm>
        </p:grpSpPr>
        <p:sp>
          <p:nvSpPr>
            <p:cNvPr id="195" name="Shape 195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6" name="Shape 196"/>
            <p:cNvCxnSpPr>
              <a:stCxn id="195" idx="0"/>
              <a:endCxn id="195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97" name="Shape 197"/>
            <p:cNvCxnSpPr>
              <a:stCxn id="195" idx="1"/>
              <a:endCxn id="195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98" name="Shape 198"/>
          <p:cNvGrpSpPr/>
          <p:nvPr/>
        </p:nvGrpSpPr>
        <p:grpSpPr>
          <a:xfrm>
            <a:off x="6325559" y="4224128"/>
            <a:ext cx="1684778" cy="1576123"/>
            <a:chOff x="1371600" y="457200"/>
            <a:chExt cx="990600" cy="838200"/>
          </a:xfrm>
        </p:grpSpPr>
        <p:sp>
          <p:nvSpPr>
            <p:cNvPr id="199" name="Shape 199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0" name="Shape 200"/>
            <p:cNvCxnSpPr>
              <a:stCxn id="199" idx="0"/>
              <a:endCxn id="199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201" name="Shape 201"/>
            <p:cNvCxnSpPr>
              <a:stCxn id="199" idx="1"/>
              <a:endCxn id="199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02" name="Shape 202"/>
          <p:cNvGrpSpPr/>
          <p:nvPr/>
        </p:nvGrpSpPr>
        <p:grpSpPr>
          <a:xfrm>
            <a:off x="3582359" y="4224128"/>
            <a:ext cx="1684778" cy="1576123"/>
            <a:chOff x="1371600" y="457200"/>
            <a:chExt cx="990600" cy="838200"/>
          </a:xfrm>
        </p:grpSpPr>
        <p:sp>
          <p:nvSpPr>
            <p:cNvPr id="203" name="Shape 203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4" name="Shape 204"/>
            <p:cNvCxnSpPr>
              <a:stCxn id="203" idx="0"/>
              <a:endCxn id="203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205" name="Shape 205"/>
            <p:cNvCxnSpPr>
              <a:stCxn id="203" idx="1"/>
              <a:endCxn id="203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206" name="Shape 206"/>
          <p:cNvSpPr txBox="1"/>
          <p:nvPr/>
        </p:nvSpPr>
        <p:spPr>
          <a:xfrm>
            <a:off x="822960" y="3815461"/>
            <a:ext cx="7082707" cy="63161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X       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</a:t>
            </a:r>
            <a:endParaRPr lang="en-US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457200" y="429768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  <a:p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200400" y="438912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lvl="1"/>
            <a:endParaRPr lang="en-US"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1001227" y="3279150"/>
            <a:ext cx="7123522" cy="63593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STEP 1                     STEP 2                 STEP 3</a:t>
            </a:r>
          </a:p>
        </p:txBody>
      </p:sp>
    </p:spTree>
    <p:extLst>
      <p:ext uri="{BB962C8B-B14F-4D97-AF65-F5344CB8AC3E}">
        <p14:creationId xmlns:p14="http://schemas.microsoft.com/office/powerpoint/2010/main" val="1128502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Steps for Sex-linked Punnetts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-182858" y="995715"/>
            <a:ext cx="9212332" cy="236682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XX for mom, and XY for Dad</a:t>
            </a: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the allele letter on each X chromosome.  </a:t>
            </a: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Punnett.</a:t>
            </a:r>
          </a:p>
        </p:txBody>
      </p:sp>
      <p:grpSp>
        <p:nvGrpSpPr>
          <p:cNvPr id="194" name="Shape 194"/>
          <p:cNvGrpSpPr/>
          <p:nvPr/>
        </p:nvGrpSpPr>
        <p:grpSpPr>
          <a:xfrm>
            <a:off x="837022" y="4224128"/>
            <a:ext cx="1684778" cy="1576123"/>
            <a:chOff x="1371600" y="457200"/>
            <a:chExt cx="990600" cy="838200"/>
          </a:xfrm>
        </p:grpSpPr>
        <p:sp>
          <p:nvSpPr>
            <p:cNvPr id="195" name="Shape 195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6" name="Shape 196"/>
            <p:cNvCxnSpPr>
              <a:stCxn id="195" idx="0"/>
              <a:endCxn id="195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97" name="Shape 197"/>
            <p:cNvCxnSpPr>
              <a:stCxn id="195" idx="1"/>
              <a:endCxn id="195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98" name="Shape 198"/>
          <p:cNvGrpSpPr/>
          <p:nvPr/>
        </p:nvGrpSpPr>
        <p:grpSpPr>
          <a:xfrm>
            <a:off x="6325559" y="4224128"/>
            <a:ext cx="1684778" cy="1576123"/>
            <a:chOff x="1371600" y="457200"/>
            <a:chExt cx="990600" cy="838200"/>
          </a:xfrm>
        </p:grpSpPr>
        <p:sp>
          <p:nvSpPr>
            <p:cNvPr id="199" name="Shape 199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0" name="Shape 200"/>
            <p:cNvCxnSpPr>
              <a:stCxn id="199" idx="0"/>
              <a:endCxn id="199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201" name="Shape 201"/>
            <p:cNvCxnSpPr>
              <a:stCxn id="199" idx="1"/>
              <a:endCxn id="199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02" name="Shape 202"/>
          <p:cNvGrpSpPr/>
          <p:nvPr/>
        </p:nvGrpSpPr>
        <p:grpSpPr>
          <a:xfrm>
            <a:off x="3582359" y="4224128"/>
            <a:ext cx="1684778" cy="1576123"/>
            <a:chOff x="1371600" y="457200"/>
            <a:chExt cx="990600" cy="838200"/>
          </a:xfrm>
        </p:grpSpPr>
        <p:sp>
          <p:nvSpPr>
            <p:cNvPr id="203" name="Shape 203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4" name="Shape 204"/>
            <p:cNvCxnSpPr>
              <a:stCxn id="203" idx="0"/>
              <a:endCxn id="203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205" name="Shape 205"/>
            <p:cNvCxnSpPr>
              <a:stCxn id="203" idx="1"/>
              <a:endCxn id="203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206" name="Shape 206"/>
          <p:cNvSpPr txBox="1"/>
          <p:nvPr/>
        </p:nvSpPr>
        <p:spPr>
          <a:xfrm>
            <a:off x="822960" y="3815461"/>
            <a:ext cx="7082707" cy="63161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X       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 X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lang="en-US" sz="14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</a:t>
            </a:r>
            <a:endParaRPr lang="en-US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457200" y="429768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  <a:p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200400" y="438912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  <a:p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1001227" y="3279150"/>
            <a:ext cx="7123522" cy="63593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STEP 1                     STEP 2                 STEP 3</a:t>
            </a:r>
          </a:p>
        </p:txBody>
      </p:sp>
      <p:sp>
        <p:nvSpPr>
          <p:cNvPr id="22" name="Shape 209"/>
          <p:cNvSpPr txBox="1"/>
          <p:nvPr/>
        </p:nvSpPr>
        <p:spPr>
          <a:xfrm>
            <a:off x="5943600" y="438912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  <a:p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5193210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Steps for Sex-linked Punnetts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-182858" y="995715"/>
            <a:ext cx="9212332" cy="236682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XX for mom, and XY for Dad</a:t>
            </a: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the allele letter on each X chromosome.  </a:t>
            </a:r>
          </a:p>
          <a:p>
            <a:pPr marL="685800" lvl="1" indent="-243840">
              <a:buClr>
                <a:srgbClr val="000000"/>
              </a:buClr>
              <a:buSzPct val="99047"/>
              <a:buFont typeface="Arial"/>
              <a:buAutoNum type="arabicPeriod"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Punnett.</a:t>
            </a:r>
          </a:p>
        </p:txBody>
      </p:sp>
      <p:grpSp>
        <p:nvGrpSpPr>
          <p:cNvPr id="194" name="Shape 194"/>
          <p:cNvGrpSpPr/>
          <p:nvPr/>
        </p:nvGrpSpPr>
        <p:grpSpPr>
          <a:xfrm>
            <a:off x="837022" y="4224128"/>
            <a:ext cx="1684778" cy="1576123"/>
            <a:chOff x="1371600" y="457200"/>
            <a:chExt cx="990600" cy="838200"/>
          </a:xfrm>
        </p:grpSpPr>
        <p:sp>
          <p:nvSpPr>
            <p:cNvPr id="195" name="Shape 195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6" name="Shape 196"/>
            <p:cNvCxnSpPr>
              <a:stCxn id="195" idx="0"/>
              <a:endCxn id="195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97" name="Shape 197"/>
            <p:cNvCxnSpPr>
              <a:stCxn id="195" idx="1"/>
              <a:endCxn id="195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98" name="Shape 198"/>
          <p:cNvGrpSpPr/>
          <p:nvPr/>
        </p:nvGrpSpPr>
        <p:grpSpPr>
          <a:xfrm>
            <a:off x="6325559" y="4224128"/>
            <a:ext cx="1684778" cy="1576123"/>
            <a:chOff x="1371600" y="457200"/>
            <a:chExt cx="990600" cy="838200"/>
          </a:xfrm>
        </p:grpSpPr>
        <p:sp>
          <p:nvSpPr>
            <p:cNvPr id="199" name="Shape 199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0" name="Shape 200"/>
            <p:cNvCxnSpPr>
              <a:stCxn id="199" idx="0"/>
              <a:endCxn id="199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201" name="Shape 201"/>
            <p:cNvCxnSpPr>
              <a:stCxn id="199" idx="1"/>
              <a:endCxn id="199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02" name="Shape 202"/>
          <p:cNvGrpSpPr/>
          <p:nvPr/>
        </p:nvGrpSpPr>
        <p:grpSpPr>
          <a:xfrm>
            <a:off x="3582359" y="4224128"/>
            <a:ext cx="1684778" cy="1576123"/>
            <a:chOff x="1371600" y="457200"/>
            <a:chExt cx="990600" cy="838200"/>
          </a:xfrm>
        </p:grpSpPr>
        <p:sp>
          <p:nvSpPr>
            <p:cNvPr id="203" name="Shape 203"/>
            <p:cNvSpPr/>
            <p:nvPr/>
          </p:nvSpPr>
          <p:spPr>
            <a:xfrm>
              <a:off x="1371600" y="457200"/>
              <a:ext cx="990599" cy="838199"/>
            </a:xfrm>
            <a:prstGeom prst="rect">
              <a:avLst/>
            </a:prstGeom>
            <a:solidFill>
              <a:srgbClr val="CFE2F3"/>
            </a:solidFill>
            <a:ln w="19050" cap="flat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4" name="Shape 204"/>
            <p:cNvCxnSpPr>
              <a:stCxn id="203" idx="0"/>
              <a:endCxn id="203" idx="2"/>
            </p:cNvCxnSpPr>
            <p:nvPr/>
          </p:nvCxnSpPr>
          <p:spPr>
            <a:xfrm>
              <a:off x="1866899" y="457200"/>
              <a:ext cx="0" cy="8382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205" name="Shape 205"/>
            <p:cNvCxnSpPr>
              <a:stCxn id="203" idx="1"/>
              <a:endCxn id="203" idx="3"/>
            </p:cNvCxnSpPr>
            <p:nvPr/>
          </p:nvCxnSpPr>
          <p:spPr>
            <a:xfrm>
              <a:off x="1371600" y="876299"/>
              <a:ext cx="990600" cy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206" name="Shape 206"/>
          <p:cNvSpPr txBox="1"/>
          <p:nvPr/>
        </p:nvSpPr>
        <p:spPr>
          <a:xfrm>
            <a:off x="822960" y="3815461"/>
            <a:ext cx="7082707" cy="63161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X       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 X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X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lang="en-US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457200" y="429768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  <a:p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200400" y="438912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  <a:p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943600" y="4389120"/>
            <a:ext cx="696038" cy="1941120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  <a:p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1001227" y="3279150"/>
            <a:ext cx="7123522" cy="63593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STEP 1                     STEP 2                 STEP 3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400800" y="4389120"/>
            <a:ext cx="4648770" cy="1778962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400" dirty="0" err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err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 err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err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lang="en-US" sz="1400" dirty="0">
              <a:solidFill>
                <a:srgbClr val="741B47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r>
              <a:rPr lang="en-US" sz="2400" dirty="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Y    </a:t>
            </a:r>
            <a:r>
              <a:rPr lang="en-US" sz="2400" dirty="0" err="1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dirty="0" err="1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dirty="0" err="1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33079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On-screen Show (4:3)</PresentationFormat>
  <Paragraphs>101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4/5/16  Warm Up: </vt:lpstr>
      <vt:lpstr>Step 1: Work on Incomplete and Codominance coloring (do not do sex linked yet, we have not covered that)   For Blood Types use the following:  O = Blue  A = Green  B = Yellow  AB = Red  When done: Work on Section I, II,  V Problems</vt:lpstr>
      <vt:lpstr>Sex-linked Traits</vt:lpstr>
      <vt:lpstr>Sex Chromosomes</vt:lpstr>
      <vt:lpstr>Inheritance of Sex</vt:lpstr>
      <vt:lpstr>Examples of Sex-linked Traits</vt:lpstr>
      <vt:lpstr>Steps for Sex-linked Punnetts</vt:lpstr>
      <vt:lpstr>Steps for Sex-linked Punnetts</vt:lpstr>
      <vt:lpstr>Steps for Sex-linked Punnetts</vt:lpstr>
      <vt:lpstr>Sex-linked example problem </vt:lpstr>
      <vt:lpstr>Practice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4/5/16  Warm Up: </dc:title>
  <dc:creator>Tech Admin</dc:creator>
  <cp:lastModifiedBy>Tech Admin</cp:lastModifiedBy>
  <cp:revision>1</cp:revision>
  <dcterms:created xsi:type="dcterms:W3CDTF">2016-04-06T14:25:40Z</dcterms:created>
  <dcterms:modified xsi:type="dcterms:W3CDTF">2016-04-06T14:26:17Z</dcterms:modified>
</cp:coreProperties>
</file>