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8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84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9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0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19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1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8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5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5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2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11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8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6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2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4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426748-B8A5-463C-B1A6-E27F1C99588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4/4/2016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89444EC-B177-4AAF-93C0-674954DAC38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38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6748-B8A5-463C-B1A6-E27F1C9958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44EC-B177-4AAF-93C0-674954DAC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1771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Warm Up 4/4/16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white"/>
                </a:solidFill>
              </a:rPr>
              <a:t>Copy the pedigree into your notebook. </a:t>
            </a:r>
          </a:p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white"/>
                </a:solidFill>
              </a:rPr>
              <a:t>Properly number the Pedigree. </a:t>
            </a:r>
          </a:p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white"/>
                </a:solidFill>
              </a:rPr>
              <a:t>The trait is dominant.  Write out the genotype for each  individual (use the letter “A”) </a:t>
            </a:r>
            <a:endParaRPr lang="en-GB" sz="3600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encrypted-tbn0.gstatic.com/images?q=tbn:ANd9GcScuueuh9nF4knwXKmW4iAuDY5py9Qh_nMs6ONM9LBAu49k7BMV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62342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Incomplete Dominance, another example</a:t>
            </a:r>
            <a:endParaRPr lang="en-US" dirty="0"/>
          </a:p>
        </p:txBody>
      </p:sp>
      <p:pic>
        <p:nvPicPr>
          <p:cNvPr id="9218" name="Picture 2" descr="http://www.biologycorner.com/resources/snapdrag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149260" cy="59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Incomplete Dominance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882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condition in which a trait of an individual is intermediate between the phenotype of the two parents. </a:t>
            </a:r>
            <a:endParaRPr lang="en-GB" dirty="0"/>
          </a:p>
        </p:txBody>
      </p:sp>
      <p:pic>
        <p:nvPicPr>
          <p:cNvPr id="2050" name="Picture 2" descr="Inheritance of a trait showing incomplete dominance where the offspring of crossing a red and white flower yield an intermediate phenotype of pin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0887"/>
            <a:ext cx="7544095" cy="52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Co-Dominance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condition in which both alleles for a gene are fully expressed.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http://teecraze.com/wp-content/uploads/codominancepa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381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Co Dominance Examples: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2" name="Picture 6" descr="http://www.hourlybook.com/wp-content/uploads/2012/03/codominance_ro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6096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.files.bbci.co.uk/bam/live/content/z7qfcdm/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5"/>
          <a:stretch/>
        </p:blipFill>
        <p:spPr bwMode="auto">
          <a:xfrm>
            <a:off x="141514" y="4495799"/>
            <a:ext cx="4844143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genetics.thetech.org/sites/default/files/PetuniasDomina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819650" cy="56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Blood types in humans are an example of codominance </a:t>
            </a:r>
          </a:p>
          <a:p>
            <a:pPr marL="0" indent="0">
              <a:buNone/>
            </a:pPr>
            <a:r>
              <a:rPr lang="en-US" dirty="0" smtClean="0"/>
              <a:t>A is dominant over O </a:t>
            </a:r>
          </a:p>
          <a:p>
            <a:pPr marL="0" indent="0">
              <a:buNone/>
            </a:pPr>
            <a:r>
              <a:rPr lang="en-US" dirty="0" smtClean="0"/>
              <a:t>B is dominant over O </a:t>
            </a:r>
          </a:p>
          <a:p>
            <a:pPr marL="0" indent="0">
              <a:buNone/>
            </a:pPr>
            <a:r>
              <a:rPr lang="en-US" dirty="0" smtClean="0"/>
              <a:t>A and B are </a:t>
            </a:r>
            <a:r>
              <a:rPr lang="en-US" dirty="0" err="1" smtClean="0"/>
              <a:t>Codominant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Amoeba Sisters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https://www.youtube.com/watch?v=9O5JQqlngFY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6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couple has four kids, each with a different blood type:  </a:t>
            </a:r>
          </a:p>
          <a:p>
            <a:pPr marL="713232" lvl="1" indent="-356616">
              <a:buAutoNum type="arabicPeriod"/>
            </a:pPr>
            <a:r>
              <a:rPr lang="en-US" dirty="0" smtClean="0"/>
              <a:t>Blood type O </a:t>
            </a:r>
          </a:p>
          <a:p>
            <a:pPr marL="713232" lvl="1" indent="-356616">
              <a:buAutoNum type="arabicPeriod"/>
            </a:pPr>
            <a:r>
              <a:rPr lang="en-US" dirty="0" smtClean="0"/>
              <a:t>Blood type A </a:t>
            </a:r>
          </a:p>
          <a:p>
            <a:pPr marL="713232" lvl="1" indent="-356616">
              <a:buAutoNum type="arabicPeriod"/>
            </a:pPr>
            <a:r>
              <a:rPr lang="en-US" dirty="0" smtClean="0"/>
              <a:t>Blood type B</a:t>
            </a:r>
          </a:p>
          <a:p>
            <a:pPr marL="713232" lvl="1" indent="-356616">
              <a:buAutoNum type="arabicPeriod"/>
            </a:pPr>
            <a:r>
              <a:rPr lang="en-US" dirty="0" smtClean="0"/>
              <a:t>Blood type AB…</a:t>
            </a:r>
          </a:p>
          <a:p>
            <a:endParaRPr lang="en-US" dirty="0"/>
          </a:p>
          <a:p>
            <a:r>
              <a:rPr lang="en-US" dirty="0" smtClean="0"/>
              <a:t>How is this possible? What are the genotypes of the parents?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8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092"/>
          <a:stretch/>
        </p:blipFill>
        <p:spPr>
          <a:xfrm>
            <a:off x="2337068" y="213437"/>
            <a:ext cx="4518448" cy="63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486400"/>
            <a:ext cx="8915400" cy="914400"/>
          </a:xfrm>
        </p:spPr>
        <p:txBody>
          <a:bodyPr/>
          <a:lstStyle/>
          <a:p>
            <a:pPr algn="ctr"/>
            <a:r>
              <a:rPr lang="en-US" dirty="0" smtClean="0"/>
              <a:t>Step 1: Finish Pedigree Problems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When done: Work on Section 1:</a:t>
            </a:r>
            <a:br>
              <a:rPr lang="en-US" dirty="0" smtClean="0"/>
            </a:br>
            <a:r>
              <a:rPr lang="en-US" dirty="0" smtClean="0"/>
              <a:t>Complete Dominance Problems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You have 20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0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Dominance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Involves dominant and recessive alleles</a:t>
            </a:r>
          </a:p>
          <a:p>
            <a:r>
              <a:rPr lang="en-US" dirty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ominant allele </a:t>
            </a:r>
            <a:r>
              <a:rPr lang="en-US" b="1" dirty="0" smtClean="0">
                <a:latin typeface="Calibri" panose="020F0502020204030204" pitchFamily="34" charset="0"/>
              </a:rPr>
              <a:t>always</a:t>
            </a:r>
            <a:r>
              <a:rPr lang="en-US" dirty="0" smtClean="0">
                <a:latin typeface="Calibri" panose="020F0502020204030204" pitchFamily="34" charset="0"/>
              </a:rPr>
              <a:t> expressed over the recessive allele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Dominance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Involves dominant and recessive alleles</a:t>
            </a:r>
          </a:p>
          <a:p>
            <a:r>
              <a:rPr lang="en-US" dirty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ominant allele </a:t>
            </a:r>
            <a:r>
              <a:rPr lang="en-US" b="1" dirty="0" smtClean="0">
                <a:latin typeface="Calibri" panose="020F0502020204030204" pitchFamily="34" charset="0"/>
              </a:rPr>
              <a:t>always</a:t>
            </a:r>
            <a:r>
              <a:rPr lang="en-US" dirty="0" smtClean="0">
                <a:latin typeface="Calibri" panose="020F0502020204030204" pitchFamily="34" charset="0"/>
              </a:rPr>
              <a:t> expressed over the recessive allele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7635" y="3671011"/>
            <a:ext cx="4687538" cy="2963819"/>
            <a:chOff x="3150702" y="787852"/>
            <a:chExt cx="6250051" cy="2963819"/>
          </a:xfrm>
        </p:grpSpPr>
        <p:pic>
          <p:nvPicPr>
            <p:cNvPr id="5" name="Picture 2" descr="http://www.doggenetics.co.uk/photos/blacklab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702" y="792517"/>
              <a:ext cx="2609850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doggenetics.co.uk/photos/yellowlabliversmallfli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428" y="787852"/>
              <a:ext cx="26003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487" y="3382339"/>
              <a:ext cx="1067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12522" y="3382339"/>
              <a:ext cx="76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</a:t>
              </a:r>
              <a:r>
                <a:rPr lang="en-US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45080" y="4399971"/>
            <a:ext cx="111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=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Dominance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Involves dominant and recessive alleles</a:t>
            </a:r>
          </a:p>
          <a:p>
            <a:r>
              <a:rPr lang="en-US" dirty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ominant allele </a:t>
            </a:r>
            <a:r>
              <a:rPr lang="en-US" b="1" dirty="0" smtClean="0">
                <a:latin typeface="Calibri" panose="020F0502020204030204" pitchFamily="34" charset="0"/>
              </a:rPr>
              <a:t>always</a:t>
            </a:r>
            <a:r>
              <a:rPr lang="en-US" dirty="0" smtClean="0">
                <a:latin typeface="Calibri" panose="020F0502020204030204" pitchFamily="34" charset="0"/>
              </a:rPr>
              <a:t> expressed over the recessive allele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7635" y="3671011"/>
            <a:ext cx="4687538" cy="2963819"/>
            <a:chOff x="3150702" y="787852"/>
            <a:chExt cx="6250051" cy="2963819"/>
          </a:xfrm>
        </p:grpSpPr>
        <p:pic>
          <p:nvPicPr>
            <p:cNvPr id="5" name="Picture 2" descr="http://www.doggenetics.co.uk/photos/blacklab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702" y="792517"/>
              <a:ext cx="2609850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doggenetics.co.uk/photos/yellowlabliversmallfli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428" y="787852"/>
              <a:ext cx="26003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487" y="3382339"/>
              <a:ext cx="864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12522" y="3382339"/>
              <a:ext cx="6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</a:t>
              </a:r>
              <a:r>
                <a:rPr lang="en-US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45080" y="4399971"/>
            <a:ext cx="111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=</a:t>
            </a: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10" name="Picture 2" descr="http://www.doggenetics.co.uk/photos/blacklab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60" y="3769081"/>
            <a:ext cx="1957388" cy="240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25661" y="6370595"/>
            <a:ext cx="62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Bb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219200"/>
            <a:ext cx="9144000" cy="1988354"/>
          </a:xfrm>
        </p:spPr>
        <p:txBody>
          <a:bodyPr>
            <a:noAutofit/>
          </a:bodyPr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chemeClr val="tx1"/>
                </a:solidFill>
              </a:rPr>
              <a:t>Answer the following questions in your notes section: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 fur (</a:t>
            </a:r>
            <a:r>
              <a:rPr lang="en-US" dirty="0">
                <a:solidFill>
                  <a:schemeClr val="tx1"/>
                </a:solidFill>
              </a:rPr>
              <a:t>B) in </a:t>
            </a:r>
            <a:r>
              <a:rPr lang="en-US" dirty="0" smtClean="0">
                <a:solidFill>
                  <a:schemeClr val="tx1"/>
                </a:solidFill>
              </a:rPr>
              <a:t>dogs is </a:t>
            </a:r>
            <a:r>
              <a:rPr lang="en-US" dirty="0">
                <a:solidFill>
                  <a:schemeClr val="tx1"/>
                </a:solidFill>
              </a:rPr>
              <a:t>dominant over white </a:t>
            </a:r>
            <a:r>
              <a:rPr lang="en-US" dirty="0" smtClean="0">
                <a:solidFill>
                  <a:schemeClr val="tx1"/>
                </a:solidFill>
              </a:rPr>
              <a:t>fur (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Draw a </a:t>
            </a:r>
            <a:r>
              <a:rPr lang="en-US" sz="3000" dirty="0">
                <a:solidFill>
                  <a:schemeClr val="tx1"/>
                </a:solidFill>
              </a:rPr>
              <a:t>P</a:t>
            </a:r>
            <a:r>
              <a:rPr lang="en-US" sz="3000" dirty="0" smtClean="0">
                <a:solidFill>
                  <a:schemeClr val="tx1"/>
                </a:solidFill>
              </a:rPr>
              <a:t>unnett square of the cross between: </a:t>
            </a:r>
            <a:r>
              <a:rPr lang="en-US" sz="3000" dirty="0">
                <a:solidFill>
                  <a:schemeClr val="tx1"/>
                </a:solidFill>
              </a:rPr>
              <a:t>Bb x bb.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endParaRPr lang="en-US" sz="30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What is the probability that an offspring will be white? 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What is the probability that an offspring will be black?  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7000" y="0"/>
            <a:ext cx="3391987" cy="1968589"/>
            <a:chOff x="3150702" y="787852"/>
            <a:chExt cx="6250051" cy="2963819"/>
          </a:xfrm>
        </p:grpSpPr>
        <p:pic>
          <p:nvPicPr>
            <p:cNvPr id="5" name="Picture 2" descr="http://www.doggenetics.co.uk/photos/blacklab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702" y="792517"/>
              <a:ext cx="2609850" cy="239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doggenetics.co.uk/photos/yellowlabliversmallfli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428" y="787852"/>
              <a:ext cx="26003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487" y="3382339"/>
              <a:ext cx="98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Bb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12522" y="3382339"/>
              <a:ext cx="1081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</a:t>
              </a:r>
              <a:r>
                <a:rPr lang="en-US" dirty="0">
                  <a:solidFill>
                    <a:prstClr val="black"/>
                  </a:solidFill>
                </a:rPr>
                <a:t>b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0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24" y="-304800"/>
            <a:ext cx="7886700" cy="1325563"/>
          </a:xfrm>
        </p:spPr>
        <p:txBody>
          <a:bodyPr/>
          <a:lstStyle/>
          <a:p>
            <a:r>
              <a:rPr lang="en-US" dirty="0" smtClean="0"/>
              <a:t>Moving on to Whippets: </a:t>
            </a:r>
            <a:endParaRPr lang="en-US" dirty="0"/>
          </a:p>
        </p:txBody>
      </p:sp>
      <p:pic>
        <p:nvPicPr>
          <p:cNvPr id="5122" name="Picture 2" descr="http://static.guim.co.uk/sys-images/Guardian/About/General/2011/12/16/1324056219290/A-whippet-on-the-prowl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4" y="4068533"/>
            <a:ext cx="3286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BgXGBcXFhcYHBwXGBkYGRgWGhYZHSggGBwnHhYaITEhJikrLi4uFx8zODMsNygtLisBCgoKDg0OGhAQGywkHyYvLCwvLCwsLCwsLCwsLCwsNCwsLCwsLCwsNCw0LCwsLCwsLCwsLCwsLCwsLCwsLCwsLP/AABEIAKwBJQMBIgACEQEDEQH/xAAcAAABBQEBAQAAAAAAAAAAAAAEAAIDBQYHAQj/xABLEAABAwIDBQQGBgcECAcAAAABAgMRACEEEjEFBkFRYRMicYEHMpGhscEUI1Ji0fAkM0JygrLhFkOS8RVEU1Rjs8LSJWRzg5Oio//EABoBAAMBAQEBAAAAAAAAAAAAAAABAgMEBQb/xAAwEQACAgEDAgQEBQUBAAAAAAAAAQIRAxIhMQRBEyJRYRRxocEyUoGx8AUVQpHhI//aAAwDAQACEQMRAD8A7bSpU11wJEqIA5kwKoofSrNbX30w7MhJ7RXIT+E+6sbivSJtBSCG8K2hR0VJVA/dJ18fZQ9uXQjrFKuMNb1un9Yxi1LGqk41aZPPIlIQPACiBvcr7O00fuvMr9y2zT0r1Czr9DbRxgZbU4oEgcvd4eNcmVvw4laIxGPS33s/aMYRSpju5YQJ6g0VifSCMigMYqSCIdwIPkShYHupqO+4WN3gxyn1Fbh8BwCeV/GuZ7XbQpw5ExYEwbeAFWz22yptSVOIJNroWCbcwYqow6gCfViIufh7a78k46UomY0YEZQUieh+EChnMOZuEj+IfAmasO0gHSOQWk8fCnDZ4IkD/wDVv5ma57kgsqwmK0/o0xKkbRYyrS2CohZUoJCkEd5F9SeA5gVVqwGX9g36hX8pNXu7O7mFfS6rEvOtWyNpRh3VJCoBzqWEFJ5ZZHE8RTlK1uNM+hKVULG9OBSlKfpLaQAAMystgIHrRRje8GFV6uJYPg63+NctMssqVQN41tXquIPgpJ+dShwHQj20gHUq9pUAeV7SpUAKlSpUAKlSpUAKlSpUAeUq9pUAeUqVKgBUqVKgBUqVKgBUqVKgDGv70vLxAwrTRQ4Udp3hoiYzXtrwg1nN9g+jK32pW88UtoTeylmJF+Ak1b4hwp26gkx+gqmeQdqLdxP03ar2IN28KMiOXbLF4/dRbxNOORu62/6NqgrBbkNISEnMTF1Tqriq4op7dNsgDO6mLd0ov1IyXo7e7edrBNyQFOqHcb4n7yuSRzrAI9Im0Izdk0U8D2Tke0KpLH3HqNKrctA/1h4aahs6fwcai/siQf161XuOzRMcp4DyqiR6UsSmy8O0T/Gn5mumbC2q1imkvNGx1HFKuKVDmKGmhWjIq3Qt3YQeapUfaZI8oqB7dN1IOQNqV97P7bCuikVn9o7fKFENoQ4BzXlv4waSxqTJlkjH8Toxbu6OJJlTOHVf7RFvNu591DYndh1IleDQTr3VNm+n7UWjnWmc32eBvgVn911J9ndoJj0lsLVlVh3kqEg3QYPEXINaLHJcfYlZMcuGZdzdpBEnDEEiIAM+60+2oHNz29ShSABp9YfgDet4jfjCf7N1P8CPkukd9sDxK0+LRP8ALNS8eT3LTh6nMMXsZhMQXhxuhYHhdMz0p+FdVhwQzjHWxNwlahKo1gGNP866Ud79mK1xCE+Lax8U0JvVjGE4FWKYh5vME5kmBJUE2tcSaLmvUdIxqNr44jMjGOqTrJyn+a1BYLG4sqcUl5OZUKXmZZXmgBIJzIMWgWFdK2xu6yzhluuAEhAsO6CowAJ9Y3I4isx6Mt1EvJcxTiTlUsoZF/VSSFr81SPKk5SCkZ3C7UxLua2GXlOU5sJhxccLNA1MvaTyNcPgSejIB/8AoRFdDwu4bLaFpIUsLWpZJse9fL3YtQrm42GGiFeS1/jVJv1/YGjFI245/umHP7qsQj+V0V5iNtvZe4yppX2kYzFeYCFuEXFpiRwrUr3Oa4IWOA+tXoTe0zUzW6EWSopt0n/FrVOT7Coz7W9S0/3GLT4bQeV/Ok0SN9FRJ/0gkDiHWVR/jarQt7lnUKAPMgH5UO/uMo64hXC2RPuAiKjVLuh0VTW/av8AeNojxZwK/wDoBqV7f5wIUUYl8rg5Uu4NoAq4AqbVbxole4ax/fe1qRf+OmtbjrGv1h8ShI8k/iarWvQKZI36QdJxrQPJWBf+KXKLRv8A/wDm8Ef3msU38ZqI7nKTqhoADRMi/Kcnvqmxm7WJvDLA/iKj0EqQPhU6/b+f6CjW7L9ImHU52T6m0K4Otrzsqn7xAUg9FDzrSM7ewqvVxDJ8HUfjXEsZsJaNWU+SkmgTgBHebg9SD8KTlBCpn0M1i21eqtB8FA/A1KDXzts/ZCXHktISVOLJATGXQSddAAONb3ZXozcEFzEFvo0VE+0wB7DUqafCY6Om0qG2dhA00hsKUoISE5lnMoxxJ4miaoQq8r2lQB5SpUqAFSpUqAOCYzfg4jEfTVNBsow62coWVSSolNykam0VJuX6QhgWezVh1LKlKcWsKgqUv9qCnwGvCsArE/VpbH2lE/KnTfl+HOiQIvNp7d7dxTrilqUoySQNOAF7AaRW92D6WWWWGmlsq+rQlEpIg5QBMEWmJrljZNFszQ53yI6Jvd6SMLi8KtlLSs5KcqlgQmCDmBF5iRpxrP7j71fRMSk5wGlkJdBmMpMZ+hTMz4jjUOwsEhS+8hJsdQOVUG9+G7PFKCAEpypMCAJIPCqUtuBHZtu+kDCq7jT6CnioGJ6DpWdxW8KAkFspXPAEH4G1cmbV5+NFpQggfavIvEcDVKSXYwngU5apbnRsLvA4taUlqyjBIJt10qLbGCS4rtUCHOI0zD/u+OnKsZg9lpWoAyASBaOPiKfvNs0YVTfZrWc2a5ItEaQBzqllSdpGfwqTuLo0OFeUlUQSTaJI43FiNYjzrZ7sbvt4dKcQ4oLWtAWmdEJUM1r3MHX2VxpvaL3B1wfxr/GjmtrYq0Yl2OWdf/dVeKm7N1GlR0hfpLwhJ7jihzyoMjndVCb3bfbxWysSWAoJQpsEFOUZswVEAxpesEhp9WixPUD5igMTtvE9mrDKdPYknM2EoCZ4myQeFDzJ7UUonXN/9sqxSMLg2LOPFAPQqFz1CU5lU3eXepDLKcDgTDbaQ2p0HUJEZUEc+KvGOdcuwO8OIS6HQuVJQpsZgkgJWnKoRFpSInWpf9LK/wBi1/hV8liqwzxRlcl8hTUmqR03C7iY/KFdslBIBy9q4COhIETUe0MJtDA5HFvKKcwAIdWtM65VJVwMGsxhvSTtBACQpMAADukmB1Uok1HtjfnFYlAQ8CUg5oACbxAJhPU1tDq25edqvkZyxKvLd/M7Zu5thvFtZwAFCy0fZPzB4Gh959ut4VEBKVOn1Uf9SuQ+Ncb3e3zVhHQ52SiCCIK8oII/cvBg1Bit6g6tS15ypRkkkH8K488YqX/lujs6XS98zr7m/Z3l2gUhSWgpJ0Iw6iPIp1r3+2mLbKe1ZQBNwW1oJHEAlUTHSq/ZvpdShtKFsyUgJkEJmBExJiht5fSS1imeyDRR3grMTm05ACsNEvU61nxt04KvmdZ2bjm320uNmUn2g8QRwIoqK4puVvo3hnoW5lZVOfurVeDlUABMzA8K6M1v/s9WmJSPFLifikVSs5csYxlUXaNIUCoXMGk1Uo30wB/1tnzWB8anRvTgjpi8P/8AM2PiabRCszvpJwnY4Fx1CiFpU3cclLSki/Q1e4oMYPDqdS2hOVIgwJKjoM2pvVD6TNq4d3ZmIDb7S1QggIcQo2cRwBqk3v2krHPYbAMKkKCc6k3A7oK1SLd1EjxVFNQQm2WPot2WXFPbQcup1Sktk/ZzS4v+JQ9ietdEqDA4RDLaGmxlQhIQkcgkQPhU9IBUqVKgBUqVKgBV5XtKgDylSpUAfIH7fto8jTwoH9ujp08KWQSJG6OwwoJoUfhtaSQmaPYI74rM7/D9M/8AaQfesfKtPsUwpPiKz3pDR+lIPNlPuWut9PlJXJn26KZHfHUEUM1RgFgeRFQMvdnesnxFS+kVN2P4x/LUODNF+kNPdYP3le9I/Cra2JsyDQo/DpoNoVYYeoSG2XGCTWP22Ifc/eNbLBVlN4U/pC/3vkKprYUSHBptRiU1Bghai0CoKJWkVY4ZHShGBVnh01SQmz3ftuEsnhKh7k1l261+/ifqWD974o/pWRZFNqgDGE1YsYdJ1APkKCw4q1w4o0hZPvPgkJwza0JSkymSABMpPTpWZarZbzicAg8ij5iseyKlqilwEttA8PefkaLa2ahWs+0/jUTKatsIKaQmzI7RaCHSlI9U29g411r0FbOQU4jEH9YFBodEZUrMeJI/wiuV7yIh5R5x/KK676B1fo2IH/ESfa2Pwokikzp9KlSqBipUqVACpUqVACpUqVACpUqVAHyAr9Z5ijxw8KBc/WDxFHJp5PuJEzQk9av07DxCIztKTImFQDHgatd09gONKS8tCgoZVJzJIiQSCAdbA3rb4TeVL+dp5HaITAKkpjIo8ArQrHEDSvNy9bom4R7d2rX0e31NVj2tmDwCSlQkEGRr41S+kQfXtH/hf9Z/Gt5tbAZVWOZJuhY4j5EaEVgt/jLjJOuRQ94rr6bro5k4SVSX1+RlLG4u0Z1qjwe51kfOgG6Nb9UjpbxrpRJb4Q28qsd/bssH73xRVZgDYTyHwq03yvhGT95P8ihW1eVkPkyDVWGHqvao/D1mgLvBVmN4x9erxH8orS4I1nd5B9cf4fhVyXlCPJDgxY0UkUNgtD+edFJrOigpmrTDC1VTNWmFNWkSwrfcThWT98e9Cqx7NbLe0Tgm+i0/BQrGs05LcaexYYcVa4YVU4c1b4U0JCLTeBP/AIf4FH/MA+dY1kVtNrX2evpH/MTWMZqZrcqL2DmRVrhKqmatsJTSEzOb1oh0dQD8R8q6f6BXPq8SOrR9yx8q5pvcj6xJ5pHxVW29Cb5ScQBxS2fYpY+dTPuXHc7XNROORQP0g8aGxGJOlZKUTTQy0RiKlDgqjQ6dKd2/CablANLLjtxOtOLg51QdoZpyVlXGi4eoaGXa3gONQHFVVrSrnXkReapOAtLLcYoV5VTkJvSp3jDTI+Y8UIc8/nWh3X2Z9JxLTXBSk5o1yzf3VR7VTD6h99Q9ijWr9H+OQzjmS4YSZTPJRzBJPSYqMvDFHk65v0C3hfq8xJytggiQkkZ44TkCo8auWG8O1h0NpSOyMJQkCc03m9yTclR6msR6VtpKSylCHABZfdN54E1Z7l41OIZZWSSUtwB1JGa3O0e2vNnccipbS5OmrST7EW9Oylst9o0lTjeuWbpnUkcR1HnXN9s5sUjKG++DKYPHQi/MfKu3490BXe9VKRN7c6w+/Oz0ZULaQgN5HFPIScmeMhbRCfWJVw6E08fT4ozuK3E1tucoc2NiEGFsrSfvJj8jrTk4dSZCgUmJvxroG+W1sOnCttELK0JSWiO8ClQEguZrgfGKwaccExmuJ1Mm1elFto5mkmE4NyYNW286pwTfRSPgRVcjAPqa+koYX9HJOVwlIBgxpMkzbS9WBwT+KwmRDZlKk6kJvchJzQQo6CbExBreM1paZnKLvYySDFWOEZUdEk+AJ+FDYXZq/pAbeBbi8Kt0tzOvnV7jsYU/VNnKlNjltJ4ydT/nRjja1PgxyycdiPBvXiqXeT9b5J+dSYnFpRYyT0PvpJUlbgCwkqFwFElK4uEEpiJ0meNEmqorC5PkEwR1/PGjE04vMkKytZBwOY66qQTx45TroDNRIVNQasMZqzwqqqcLK3ENJIzuKCQToOaj+FdG3Q2EjtVIDKy2gArfUJzKP7EiVCwmwgWraELWp8Ev0M9vIZ2eOikfzx86xTVdP3h2gxBThXErKV98EEEBJzEp4K9UjwnlVJtHe4odAQErTlhSFISUjoJEg6GoySV7FqDS3Mxh13jzmrfCGq13EJcdUtACUk6AQBxiPbRrTgSJNEWRJGgxBnAPDx9xSaxTNbLYuJTlCFlZ7T+7+jdqINgZzhREDgOFHbZ2LhU91CkIcCcy0lC0Dn+rXJH8Kje0ctMeJ5qa2QSegyGEbKiAkEk6ACT7q2eC3LxmXMWwkclrSD7JoDAMO4EjEKwylJIMFRtlOigPMGFEVpnd5sRiFspayJZKocUQr4zA10I5Vz5HKMtKr58msYpq2c49IWzHWHEJdQU92xsQe8dFCx1rSeg0S++n/hA+xz+tQ+lRbuUIXJbTlUkqHezEgGCDcRxoD0TbRLOIcKYu0RfotBqJyqLcvQNlwdux2EWojKLeNeOYI8BVKjehwnRPhepRvK59kcuNcPxOJ9y1kLVvDKGorzG4DRSdeXOqLZu9zjqCoN6EgkAwOInlYiocZvk4hxqUp7NUhR+9MC/CKvxsd1Zfmui/RhVATBnlXrbJmYNV6t5lCe5fhenNb0EeuiD0NJZ8T7k+IWL0mwB9lCBhRmaad5Lx2fhcU1O84P8AdmfEU3mx/mDxCxZZMDp0pVWo3qTxbI8xSpfEYvzB4iPnneFQRin0xo64B5OKqFC4IPKD7KI32T+m4n/13f51UIK7cm9mRsN58Z2y5JAC1gAm4CbAHwAvXUNgbDTsxhILgWtSlFS8uUBOUqKUiTHqjxrhuIcPZteBPvt8K2W3N5luFJU4otkJKTpZSbgjoSRXG1SNlK3ZptrbYDrbaFrhCzLihrCToKo9p7WS7KkggaJBOkG1VSsemIBzJPX3jlVXjcQEgQ4AknU634CufG3jeljlLUgfGvALKVd5N4HKb2PidDr7CBdptIGTKc4IBUCIE8QPEeyKFx6792Y5mnYdtbysiVEAC9ybX4V6GOflswa3JdrbZD2IUtSEFEiEpGQAAR3Qmya3uLxLqMIleGV2gSIUVAZkpWBDBKjC0wCTYix51zLF7PU3cwUniPmOFanYGPztoBUQQpsHL60hXdA9o99Oe5pjdWah7Y63mAtKnH3EpzIJRPfT6yQ4gAKSpOhvcQeFZTA7HxKlZVIhRvcpFvvCe6ehvXUd8N6msOkLS/3gQlDTSgbCDmUnlfjXPt7N71Opac9R9K85gQlacpT3jqTeI0g9KvFKmr4IywU0/UyOBZScRD4UAFKzgetKQe70uAKg+kZ9EpSZmRY+BMxaOVX+10JxSRiWTDgEON8TaPbHHjassswT/lV5I6ZexMXcaNZs7bQbbUhI7NPZ5XFhIWpa8wUFKBImNABprVW5ikKXCeIn1Qm+hhIMDSbc6F7BQaS4qIWrKkHUxxgjS2tR4psBIPEcfOp3sCw2Y4Rie0TfskKc80JNvaRXZsG2pnZzjiG1B5bSniA8oO98euEARKUxA+6BXBMBii2sKHgRzB1Fdm3e30bxbJw6lS6E/VTCVyBBSPtAjlet4SuGlPuLh2c/xu8BDjZDjxCDq5lCk2ggQLwb3rT7MXhkrWsIbPahCrhIyrsSpIUYSkgEqQDxtIsMvvJu472inEHtAq5B9YWA4+tp40NhsK8Wi32bmoAkADLqQZvrHSubJGSdHTgyx3TCMalsOKLQASSdFBQsdQRwIg8LzTIJIvYVG/hS0rKrWAfaJ+NqnwS5B8hVSTSpmLdybNXuStxIeUcSGG0JBK1jNBuEBA4mM1unGtRu5gi86C7iF4ltGVSu1bKYcsUZSq+lyNNK59u/jQFOEoZUoLlKnV+ohKR30tGy1TmPE3Ait/sHHq7AZSFpK1BSiohwqW5AMSQqxB/ZAArqjljixJN8/QxcJTk6XBPv3tYGWIsFtZhb1JuAB1KfdWF2g06w4FBai3Ke8CM2vqqPHWATIoneMrW6FYd0TKUqkyAEqkGL2k3I5UKx9IdSVP5UISMwTEFagDA1tXJKKTuLXY1TcnRQ7w7dxD6VpdcJbTZtBywkAiDb7tpq53G2M6yS++Ay2pBSkukoKpKSClJEkd3UxWywOEwGFDZW2ClYzt4gJClyCMySlc6GwMcPOqnejeJx179GfW42lI7i4uTJPdAEn8KjLWlp8PY6uk6fx8igy/2a0l0qyqQoDVSVAiSLaXn8a2Gw9lNtomMylak8uQHAVgdlYrJhmVBKULWpxagABaQkDwgVocNvOQnIUnQ5VJKQdDrmge8VzQ6fHjd1udmboPJrxLbf6bdw3YgYwgebSQlCSFFSlQAFCbzaAmL+FFbV2nhzg1vhTa2gmQoEZSdICh1tXNNibazy28czbk5xm7yXPVcSdbzOtiCBaAa2W0MXgEYPsCUBogDIbSZBmBqdCT+FdSwtr1R5TypP3KZp3jqDeeQNwPLSvFYnMdfdTGwIiTEeNepbEwASToK+dybSa9yLsRvxp5QZA151ASbgiCOdqmS5cGoTA8UxmvSqYKniR4RSq9KY6OTb+I/TsUOT7v8AMarkiwrR+kHBKO0sVCTlLiiDBi4STfzqiYbGU5pEC1je16+jm9hml3v3bVhGcOVuoUtQu2nVMiZn9oWiedVLCs2HI4oNvA3/ABpba2q9iSlbzmfKlKRNoAAGnWJqDAmywOIrFrYq7ZCdD10qXbDP1SPEfA0m0yIoo4JSm8nIyJ5Rw861SIbK7aSh2aFcx76s9k4bsmwsjKpcG9iEAGPMm/squeQeyTb1VmxvoZIPO9dNw+yEbTwQeZOR5IKVom2YAiOgJmDyInjUxpclVZz59zMnLGvGn5GkEKTKCI42JFwYPxquWlaFFCgQpJIIOoI1FTFrMgqIkgG56aRypaW2TdGpZxGHxCkF4FBSZUT3wsEzPNBvHIjkdVvrh8KtmGhlKbIWCgJkXKMpVnUmbZwkjrWXwL2ZGWbp0PwFR7SWqSCTYQLHzOvEk002uTfyyVrZlVhwvUEp8DBqdeNcFyoTzypn4UMuU006SeVUjAIOKU4tJWoqjn8gNKlxl0H88aCw+oo1y4I6VVgV4NPCyD8Ip+CT3pPCpHGRmiYnQ9aQFlgt5cQm2cKA+2Affr76K/te7oUNz4K/7qzbiYJGsVPg2pM01OXqDSLRvELWStwyo+4cABwFSYVcKUPMVC2KjB+sAM/kU5u0KPJebPwySlaikFQTabxOpivUYtaPqwrW8C0xx99S7HX3lDgQBQOMVKAsaoJv7qjNBUioPk0TDaEoknvERfryHlVc1iFSoSFCT3hfy8qqk4tak+4GrHAoAgDhWShbSZcXpTfce8vMkZlWGk8KpHsWAQULmOUj/Oi9uSAAJg/mKi2NgQt1AUJE38BeK1nvsPDleOetFudr/VsqzEnLlPIKB91q0eL2C4/hWV50AOArAOYnLMCYEVW7wbsFLa3cO33O6VITwUnVSQeETIHK1dC3N2Q27s/DDtbllJITE98lWhvbNHlWEXDI7X8rY9L+5ZFg0wff99/uc0RsHsiSXiCPsCJ6TUuUPLaSCSAqIUBEqMG+un4VscVuW+25JhxoXzAwYHNJ0PhND43ZjYTnAheYTGhmTMc7VWLP4c1CuTyuolLM7mWzDKQgmIjQ+6osqYPAgzan4ZyUjNcwNeHU1JlETY315H514uRpTcb4tEoHdZEEKA563pqcCLd4Jtz9lSukAgmSqLGbcvOvMqYgk6WgTNZumMhQnJqRJJ4ilT8qf2hpETypU17UKgN3AzdXGwm/xpn+jgJsn8+VTBZiJ4ezxpuWx5ePwFRqXYZXY3dzDqObswesROh9kz7KGG7TMQlGURwmTpNXajOWZGXTwmYpJ8T18+FV481w2BnF7ptySlRF9LERHOosduitSMvaRoSQDI4iK0yMwjvcCBbUcoqbtlRMi2o8OlaR63MlSkxGHY3PUlvIXEySSSZNzy5cK0Ho6wi9nvuBwpWy6kBRBMpUNDli4gkHyq3bXxMfPyr1JTJnyNvbVrrsq7oaZQelHYqVPoew4KiruuZQTcAFK58LHwFY57DvJbKShYSSU2FiT8dK6gFX6d2RE24mZrwrCiQAOk+d+lbR/qL9ED3ZxbCNvIUShJMC4gxA51ZPPhwArQUKuDIsRxg8wb11VeEANo4ZhAPw8aixOzm3ElK0iPskTa5FaL+ovhxFRy1ndpbpkLCU5SqVDgNSI1qnxbJbUptRGZJi2hi0g8q62vd3D2JREWgzEcvCmYndXCmxQAon2GBwHhV/3HE+Ew3OPtC9F5vzNdMxG5WGUFHvJ/dgAdYoDFbjIUqUu8pBT0GkEWtVx67E+9AYDDr1tXmIc4R51tHfR6sDMh1J0sUlPHzoFO4uINpQDoJNhOpNtBWi6rF+YDJhOY9TVwhxAAABtzHvq+x24SkvqDCvqk5RmWqVE5RmVkAEXm3LjQqdzcVMQNJmeMer1M25XprqcL/yBlYl9POosMZcUTygVa/2ZxIFxB14Hn/T21D/AGdeEyO94W48ec1os+P8yFQVs18JUSeVBYF8HOF2BMx46inI2LiAgryQJIynXxy+6iMPsR4AqUg8oOs8beNGTPBqrRUdmDjIF+sddCdeUCrPCKAkk8JqLFbKdy+p6pi/gJA66UAGHCIyKtPPhqJ86cJwW9hJ3se4lalBaiITmAN+N8tvKjt2FJDiSogBNyTy60FhAohxCgYUnjwIEoPtAoRvDLjKSALeZBnXiKtuL7k2dgQkkkgg8I18BHnUTmFzkLgyBCSJEASeGmtc8GNcFwTfqb1KjazvBxfL1vdXk/CtcMmztG6WOcVnbdUVQAUlUk3sUydR58aye8UNYgsi8GeJsr1R8azuyt7nmlpVIMG88heCRwPyFT/2uSpZWtqVxqToDJMedvCuiLcYptXJFXaNIloj1jFhzi3AimZDHdItc2Mfm1VWH3qaMzKeUzaNNPZVrhNpMu5QHASeJOWLW16n8xXnywapW0ImdkwAoKgG8RbT30xDgHdEiPyTSS9Gl7ie9EdfgalIVwEg3ieU9PH2VLxoe5CHqVOeZUDZJNtRETxAtzmvKPDXp+4bgyWrWOutesIvTjrlAmDakppXIz0rmld8FCCydTpTkrOhiJvUZZVElNp1p6GzIEGBB0opgSJftAHhzivQnnx1pnZakz7KWWLTNFOtwJIBAt3R5mflXhSBeI1imJIi3nTlzxPhU6rCxqm+Mn5U1IJvPQdPzNFtaCToBrUakRBnW0mm36AQhu2UHqb69PzypyEQbjhxpxTxGn5vUi15lA2IjSIpxYhgAywRfl8vfTfo+vmbibke+ii4ANOYINJJkzbXSeHKrTGCjMiNFJ1v5nSkgfO51/PCiElOaY/p4U9xCRdI14cdKGtSFQOoGIMRpoaISzB0T1191QvW568achy9RFpbARuYYm956+NvlXiGjoRe2nO+tutTIVlPMTe+s1Kh0gmEzOk8IPOqT3ACenQiY14az+JprLIykXAjwk8po8AkxAPT5zTCIlPnbp8KGl2ACQzpMqteRb21KGgomLC5BA6gERwsakEHjAPQaaaU9LJUbHjwF4qo7+4gTs09JniJseI4f5U1eHSR3gI0/rzq0+gqA1sLf00qN1rvXTw46iabjNewFaNmI1SgEgZp072mvEwKGxGwEKzHKSpRve0k8Ii2tXAWZgDTS/hxqTMmTIudY/NhWinJbWBkRu+ZMmRGp6aeUVKnYTSjBTdOsW04R7K0pIIIERoAeVIoTKgALjyteh5Z+oGVXu22Yy5uM+OsAagRQmL3aykBJJte0QeXwrZ9sJjgeQI/PGo3GwSLm0mw9tzSXU5E+Qoxid33ATcWEXtewii/oikRDY6ZSCZtM+z31plMcBfqTevBhCdfGfn41bzzfO4qKbAtEAjvJUdYA8Bc6Wo6FJEJzd06kjjJN6O+iHmAfD508SQAQm1o59RUuUmMEDy4En3/AIClT3AoAJzARNp/P5Fe1Da7yCwvYa0Bw3uRY6Xnh1/qONXmAfOdRzosBmEhJUqVZUyo2ERN+QrIqsPKnLVp4VePNKCSoo1ycSjInMUZPqxlkGHEunMY8OPKkrGlLrYLg9V1SyCDKQoltM+HCsqjhYaV6g1b6qSS2A1eBx4U2CVALV2xykgJKpsFfLzr3DMMpU2pOUXMKzesC2qSfs3tWZQfClh3SZHCmuqtrUraCy/cwbZQ42jIknslEZxAVeYJ14U5GHZISFwohDSbr0kqCov51SvMColpgGNaXi7/AIV/P0Cy6xGzmQyopAJCZnMSZzRpyjQ1RBIAuZFF/Sl5EozHL9nhrUisOkxapyaZ8bbBZXoAVeanZgA28DUrrIg20oBYsayaUaAMSQnWPGokJm8iL6UG4m8dKJbRYfnjWUrasCRKeApylxyNNccNQo1A60tuwE+Jf5pBM3/pTwARMX/OtQBXeNTMrOY+FNT1MB0C3ThrUpaF4P8AWaicdnLYctKYtRAgGq2oLCFYc3voPyKYzh5gnQfmDRTSJQkkmSTNT4Y5Wlka6XraOJSf6DK9LYnS3DnRmGfSnhfn0qBhM5pvGlNSgTpRDXDeAiVx4leXNz6Xod1ajcETzNeloA09PHzonkm+RUDGRrc9OetOZXOYkERHL2VJw868ccMeJBqYtt7sKHuX1gG3u401lixMxxHHS0V64myTxkj2GpMgKST9oD261vyyaEnAmM0wk8fA86iS0JjNY2/P40x1w5gJtMRwtU2WSAdACfP8mlrjJ0kMYWJMyI4fColNkCOUknx0iljUwlChYqN/ZU7CuHApkjqJil5W6ACVOitOd9DoKYlWUjiJn886NcTr7aTyIygciabw7iAXkgnSOPtpVcpYSQJH5mlWnwLe9oD/2Q=="/>
          <p:cNvSpPr>
            <a:spLocks noChangeAspect="1" noChangeArrowheads="1"/>
          </p:cNvSpPr>
          <p:nvPr/>
        </p:nvSpPr>
        <p:spPr bwMode="auto">
          <a:xfrm>
            <a:off x="116681" y="-1347788"/>
            <a:ext cx="36004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1976" y="821639"/>
            <a:ext cx="3102302" cy="24281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614" y="3249834"/>
            <a:ext cx="859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http://www.animalplanet.com/tv-shows/animal-planet-presents/videos/most-outrageous-wendy-the-whippet.htm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08831"/>
            <a:ext cx="7886700" cy="1325563"/>
          </a:xfrm>
        </p:spPr>
        <p:txBody>
          <a:bodyPr/>
          <a:lstStyle/>
          <a:p>
            <a:r>
              <a:rPr lang="en-US" dirty="0" smtClean="0"/>
              <a:t>What is going on here? </a:t>
            </a:r>
            <a:endParaRPr lang="en-US" dirty="0"/>
          </a:p>
        </p:txBody>
      </p:sp>
      <p:pic>
        <p:nvPicPr>
          <p:cNvPr id="5122" name="Picture 2" descr="http://static.guim.co.uk/sys-images/Guardian/About/General/2011/12/16/1324056219290/A-whippet-on-the-prowl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66" y="2239905"/>
            <a:ext cx="3286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BgXGBcXFhcYHBwXGBkYGRgWGhYZHSggGBwnHhYaITEhJikrLi4uFx8zODMsNygtLisBCgoKDg0OGhAQGywkHyYvLCwvLCwsLCwsLCwsLCwsNCwsLCwsLCwsNCw0LCwsLCwsLCwsLCwsLCwsLCwsLCwsLP/AABEIAKwBJQMBIgACEQEDEQH/xAAcAAABBQEBAQAAAAAAAAAAAAAEAAIDBQYHAQj/xABLEAABAwIDBQQGBgcECAcAAAABAgMRACEEEjEFBkFRYRMicYEHMpGhscEUI1Ji0fAkM0JygrLhFkOS8RVEU1Rjs8LSJWRzg5Oio//EABoBAAMBAQEBAAAAAAAAAAAAAAABAgMEBQb/xAAwEQACAgEDAgQEBQUBAAAAAAAAAQIRAxIhMQRBEyJRYRRxocEyUoGx8AUVQpHhI//aAAwDAQACEQMRAD8A7bSpU11wJEqIA5kwKoofSrNbX30w7MhJ7RXIT+E+6sbivSJtBSCG8K2hR0VJVA/dJ18fZQ9uXQjrFKuMNb1un9Yxi1LGqk41aZPPIlIQPACiBvcr7O00fuvMr9y2zT0r1Czr9DbRxgZbU4oEgcvd4eNcmVvw4laIxGPS33s/aMYRSpju5YQJ6g0VifSCMigMYqSCIdwIPkShYHupqO+4WN3gxyn1Fbh8BwCeV/GuZ7XbQpw5ExYEwbeAFWz22yptSVOIJNroWCbcwYqow6gCfViIufh7a78k46UomY0YEZQUieh+EChnMOZuEj+IfAmasO0gHSOQWk8fCnDZ4IkD/wDVv5ma57kgsqwmK0/o0xKkbRYyrS2CohZUoJCkEd5F9SeA5gVVqwGX9g36hX8pNXu7O7mFfS6rEvOtWyNpRh3VJCoBzqWEFJ5ZZHE8RTlK1uNM+hKVULG9OBSlKfpLaQAAMystgIHrRRje8GFV6uJYPg63+NctMssqVQN41tXquIPgpJ+dShwHQj20gHUq9pUAeV7SpUAKlSpUAKlSpUAKlSpUAeUq9pUAeUqVKgBUqVKgBUqVKgBUqVKgDGv70vLxAwrTRQ4Udp3hoiYzXtrwg1nN9g+jK32pW88UtoTeylmJF+Ak1b4hwp26gkx+gqmeQdqLdxP03ar2IN28KMiOXbLF4/dRbxNOORu62/6NqgrBbkNISEnMTF1Tqriq4op7dNsgDO6mLd0ov1IyXo7e7edrBNyQFOqHcb4n7yuSRzrAI9Im0Izdk0U8D2Tke0KpLH3HqNKrctA/1h4aahs6fwcai/siQf161XuOzRMcp4DyqiR6UsSmy8O0T/Gn5mumbC2q1imkvNGx1HFKuKVDmKGmhWjIq3Qt3YQeapUfaZI8oqB7dN1IOQNqV97P7bCuikVn9o7fKFENoQ4BzXlv4waSxqTJlkjH8Toxbu6OJJlTOHVf7RFvNu591DYndh1IleDQTr3VNm+n7UWjnWmc32eBvgVn911J9ndoJj0lsLVlVh3kqEg3QYPEXINaLHJcfYlZMcuGZdzdpBEnDEEiIAM+60+2oHNz29ShSABp9YfgDet4jfjCf7N1P8CPkukd9sDxK0+LRP8ALNS8eT3LTh6nMMXsZhMQXhxuhYHhdMz0p+FdVhwQzjHWxNwlahKo1gGNP866Ud79mK1xCE+Lax8U0JvVjGE4FWKYh5vME5kmBJUE2tcSaLmvUdIxqNr44jMjGOqTrJyn+a1BYLG4sqcUl5OZUKXmZZXmgBIJzIMWgWFdK2xu6yzhluuAEhAsO6CowAJ9Y3I4isx6Mt1EvJcxTiTlUsoZF/VSSFr81SPKk5SCkZ3C7UxLua2GXlOU5sJhxccLNA1MvaTyNcPgSejIB/8AoRFdDwu4bLaFpIUsLWpZJse9fL3YtQrm42GGiFeS1/jVJv1/YGjFI245/umHP7qsQj+V0V5iNtvZe4yppX2kYzFeYCFuEXFpiRwrUr3Oa4IWOA+tXoTe0zUzW6EWSopt0n/FrVOT7Coz7W9S0/3GLT4bQeV/Ok0SN9FRJ/0gkDiHWVR/jarQt7lnUKAPMgH5UO/uMo64hXC2RPuAiKjVLuh0VTW/av8AeNojxZwK/wDoBqV7f5wIUUYl8rg5Uu4NoAq4AqbVbxole4ax/fe1qRf+OmtbjrGv1h8ShI8k/iarWvQKZI36QdJxrQPJWBf+KXKLRv8A/wDm8Ef3msU38ZqI7nKTqhoADRMi/Kcnvqmxm7WJvDLA/iKj0EqQPhU6/b+f6CjW7L9ImHU52T6m0K4Otrzsqn7xAUg9FDzrSM7ewqvVxDJ8HUfjXEsZsJaNWU+SkmgTgBHebg9SD8KTlBCpn0M1i21eqtB8FA/A1KDXzts/ZCXHktISVOLJATGXQSddAAONb3ZXozcEFzEFvo0VE+0wB7DUqafCY6Om0qG2dhA00hsKUoISE5lnMoxxJ4miaoQq8r2lQB5SpUqAFSpUqAOCYzfg4jEfTVNBsow62coWVSSolNykam0VJuX6QhgWezVh1LKlKcWsKgqUv9qCnwGvCsArE/VpbH2lE/KnTfl+HOiQIvNp7d7dxTrilqUoySQNOAF7AaRW92D6WWWWGmlsq+rQlEpIg5QBMEWmJrljZNFszQ53yI6Jvd6SMLi8KtlLSs5KcqlgQmCDmBF5iRpxrP7j71fRMSk5wGlkJdBmMpMZ+hTMz4jjUOwsEhS+8hJsdQOVUG9+G7PFKCAEpypMCAJIPCqUtuBHZtu+kDCq7jT6CnioGJ6DpWdxW8KAkFspXPAEH4G1cmbV5+NFpQggfavIvEcDVKSXYwngU5apbnRsLvA4taUlqyjBIJt10qLbGCS4rtUCHOI0zD/u+OnKsZg9lpWoAyASBaOPiKfvNs0YVTfZrWc2a5ItEaQBzqllSdpGfwqTuLo0OFeUlUQSTaJI43FiNYjzrZ7sbvt4dKcQ4oLWtAWmdEJUM1r3MHX2VxpvaL3B1wfxr/GjmtrYq0Yl2OWdf/dVeKm7N1GlR0hfpLwhJ7jihzyoMjndVCb3bfbxWysSWAoJQpsEFOUZswVEAxpesEhp9WixPUD5igMTtvE9mrDKdPYknM2EoCZ4myQeFDzJ7UUonXN/9sqxSMLg2LOPFAPQqFz1CU5lU3eXepDLKcDgTDbaQ2p0HUJEZUEc+KvGOdcuwO8OIS6HQuVJQpsZgkgJWnKoRFpSInWpf9LK/wBi1/hV8liqwzxRlcl8hTUmqR03C7iY/KFdslBIBy9q4COhIETUe0MJtDA5HFvKKcwAIdWtM65VJVwMGsxhvSTtBACQpMAADukmB1Uok1HtjfnFYlAQ8CUg5oACbxAJhPU1tDq25edqvkZyxKvLd/M7Zu5thvFtZwAFCy0fZPzB4Gh959ut4VEBKVOn1Uf9SuQ+Ncb3e3zVhHQ52SiCCIK8oII/cvBg1Bit6g6tS15ypRkkkH8K488YqX/lujs6XS98zr7m/Z3l2gUhSWgpJ0Iw6iPIp1r3+2mLbKe1ZQBNwW1oJHEAlUTHSq/ZvpdShtKFsyUgJkEJmBExJiht5fSS1imeyDRR3grMTm05ACsNEvU61nxt04KvmdZ2bjm320uNmUn2g8QRwIoqK4puVvo3hnoW5lZVOfurVeDlUABMzA8K6M1v/s9WmJSPFLifikVSs5csYxlUXaNIUCoXMGk1Uo30wB/1tnzWB8anRvTgjpi8P/8AM2PiabRCszvpJwnY4Fx1CiFpU3cclLSki/Q1e4oMYPDqdS2hOVIgwJKjoM2pvVD6TNq4d3ZmIDb7S1QggIcQo2cRwBqk3v2krHPYbAMKkKCc6k3A7oK1SLd1EjxVFNQQm2WPot2WXFPbQcup1Sktk/ZzS4v+JQ9ietdEqDA4RDLaGmxlQhIQkcgkQPhU9IBUqVKgBUqVKgBV5XtKgDylSpUAfIH7fto8jTwoH9ujp08KWQSJG6OwwoJoUfhtaSQmaPYI74rM7/D9M/8AaQfesfKtPsUwpPiKz3pDR+lIPNlPuWut9PlJXJn26KZHfHUEUM1RgFgeRFQMvdnesnxFS+kVN2P4x/LUODNF+kNPdYP3le9I/Cra2JsyDQo/DpoNoVYYeoSG2XGCTWP22Ifc/eNbLBVlN4U/pC/3vkKprYUSHBptRiU1Bghai0CoKJWkVY4ZHShGBVnh01SQmz3ftuEsnhKh7k1l261+/ifqWD974o/pWRZFNqgDGE1YsYdJ1APkKCw4q1w4o0hZPvPgkJwza0JSkymSABMpPTpWZarZbzicAg8ij5iseyKlqilwEttA8PefkaLa2ahWs+0/jUTKatsIKaQmzI7RaCHSlI9U29g411r0FbOQU4jEH9YFBodEZUrMeJI/wiuV7yIh5R5x/KK676B1fo2IH/ESfa2Pwokikzp9KlSqBipUqVACpUqVACpUqVACpUqVAHyAr9Z5ijxw8KBc/WDxFHJp5PuJEzQk9av07DxCIztKTImFQDHgatd09gONKS8tCgoZVJzJIiQSCAdbA3rb4TeVL+dp5HaITAKkpjIo8ArQrHEDSvNy9bom4R7d2rX0e31NVj2tmDwCSlQkEGRr41S+kQfXtH/hf9Z/Gt5tbAZVWOZJuhY4j5EaEVgt/jLjJOuRQ94rr6bro5k4SVSX1+RlLG4u0Z1qjwe51kfOgG6Nb9UjpbxrpRJb4Q28qsd/bssH73xRVZgDYTyHwq03yvhGT95P8ihW1eVkPkyDVWGHqvao/D1mgLvBVmN4x9erxH8orS4I1nd5B9cf4fhVyXlCPJDgxY0UkUNgtD+edFJrOigpmrTDC1VTNWmFNWkSwrfcThWT98e9Cqx7NbLe0Tgm+i0/BQrGs05LcaexYYcVa4YVU4c1b4U0JCLTeBP/AIf4FH/MA+dY1kVtNrX2evpH/MTWMZqZrcqL2DmRVrhKqmatsJTSEzOb1oh0dQD8R8q6f6BXPq8SOrR9yx8q5pvcj6xJ5pHxVW29Cb5ScQBxS2fYpY+dTPuXHc7XNROORQP0g8aGxGJOlZKUTTQy0RiKlDgqjQ6dKd2/CablANLLjtxOtOLg51QdoZpyVlXGi4eoaGXa3gONQHFVVrSrnXkReapOAtLLcYoV5VTkJvSp3jDTI+Y8UIc8/nWh3X2Z9JxLTXBSk5o1yzf3VR7VTD6h99Q9ijWr9H+OQzjmS4YSZTPJRzBJPSYqMvDFHk65v0C3hfq8xJytggiQkkZ44TkCo8auWG8O1h0NpSOyMJQkCc03m9yTclR6msR6VtpKSylCHABZfdN54E1Z7l41OIZZWSSUtwB1JGa3O0e2vNnccipbS5OmrST7EW9Oylst9o0lTjeuWbpnUkcR1HnXN9s5sUjKG++DKYPHQi/MfKu3490BXe9VKRN7c6w+/Oz0ZULaQgN5HFPIScmeMhbRCfWJVw6E08fT4ozuK3E1tucoc2NiEGFsrSfvJj8jrTk4dSZCgUmJvxroG+W1sOnCttELK0JSWiO8ClQEguZrgfGKwaccExmuJ1Mm1elFto5mkmE4NyYNW286pwTfRSPgRVcjAPqa+koYX9HJOVwlIBgxpMkzbS9WBwT+KwmRDZlKk6kJvchJzQQo6CbExBreM1paZnKLvYySDFWOEZUdEk+AJ+FDYXZq/pAbeBbi8Kt0tzOvnV7jsYU/VNnKlNjltJ4ydT/nRjja1PgxyycdiPBvXiqXeT9b5J+dSYnFpRYyT0PvpJUlbgCwkqFwFElK4uEEpiJ0meNEmqorC5PkEwR1/PGjE04vMkKytZBwOY66qQTx45TroDNRIVNQasMZqzwqqqcLK3ENJIzuKCQToOaj+FdG3Q2EjtVIDKy2gArfUJzKP7EiVCwmwgWraELWp8Ev0M9vIZ2eOikfzx86xTVdP3h2gxBThXErKV98EEEBJzEp4K9UjwnlVJtHe4odAQErTlhSFISUjoJEg6GoySV7FqDS3Mxh13jzmrfCGq13EJcdUtACUk6AQBxiPbRrTgSJNEWRJGgxBnAPDx9xSaxTNbLYuJTlCFlZ7T+7+jdqINgZzhREDgOFHbZ2LhU91CkIcCcy0lC0Dn+rXJH8Kje0ctMeJ5qa2QSegyGEbKiAkEk6ACT7q2eC3LxmXMWwkclrSD7JoDAMO4EjEKwylJIMFRtlOigPMGFEVpnd5sRiFspayJZKocUQr4zA10I5Vz5HKMtKr58msYpq2c49IWzHWHEJdQU92xsQe8dFCx1rSeg0S++n/hA+xz+tQ+lRbuUIXJbTlUkqHezEgGCDcRxoD0TbRLOIcKYu0RfotBqJyqLcvQNlwdux2EWojKLeNeOYI8BVKjehwnRPhepRvK59kcuNcPxOJ9y1kLVvDKGorzG4DRSdeXOqLZu9zjqCoN6EgkAwOInlYiocZvk4hxqUp7NUhR+9MC/CKvxsd1Zfmui/RhVATBnlXrbJmYNV6t5lCe5fhenNb0EeuiD0NJZ8T7k+IWL0mwB9lCBhRmaad5Lx2fhcU1O84P8AdmfEU3mx/mDxCxZZMDp0pVWo3qTxbI8xSpfEYvzB4iPnneFQRin0xo64B5OKqFC4IPKD7KI32T+m4n/13f51UIK7cm9mRsN58Z2y5JAC1gAm4CbAHwAvXUNgbDTsxhILgWtSlFS8uUBOUqKUiTHqjxrhuIcPZteBPvt8K2W3N5luFJU4otkJKTpZSbgjoSRXG1SNlK3ZptrbYDrbaFrhCzLihrCToKo9p7WS7KkggaJBOkG1VSsemIBzJPX3jlVXjcQEgQ4AknU634CufG3jeljlLUgfGvALKVd5N4HKb2PidDr7CBdptIGTKc4IBUCIE8QPEeyKFx6792Y5mnYdtbysiVEAC9ybX4V6GOflswa3JdrbZD2IUtSEFEiEpGQAAR3Qmya3uLxLqMIleGV2gSIUVAZkpWBDBKjC0wCTYix51zLF7PU3cwUniPmOFanYGPztoBUQQpsHL60hXdA9o99Oe5pjdWah7Y63mAtKnH3EpzIJRPfT6yQ4gAKSpOhvcQeFZTA7HxKlZVIhRvcpFvvCe6ehvXUd8N6msOkLS/3gQlDTSgbCDmUnlfjXPt7N71Opac9R9K85gQlacpT3jqTeI0g9KvFKmr4IywU0/UyOBZScRD4UAFKzgetKQe70uAKg+kZ9EpSZmRY+BMxaOVX+10JxSRiWTDgEON8TaPbHHjassswT/lV5I6ZexMXcaNZs7bQbbUhI7NPZ5XFhIWpa8wUFKBImNABprVW5ikKXCeIn1Qm+hhIMDSbc6F7BQaS4qIWrKkHUxxgjS2tR4psBIPEcfOp3sCw2Y4Rie0TfskKc80JNvaRXZsG2pnZzjiG1B5bSniA8oO98euEARKUxA+6BXBMBii2sKHgRzB1Fdm3e30bxbJw6lS6E/VTCVyBBSPtAjlet4SuGlPuLh2c/xu8BDjZDjxCDq5lCk2ggQLwb3rT7MXhkrWsIbPahCrhIyrsSpIUYSkgEqQDxtIsMvvJu472inEHtAq5B9YWA4+tp40NhsK8Wi32bmoAkADLqQZvrHSubJGSdHTgyx3TCMalsOKLQASSdFBQsdQRwIg8LzTIJIvYVG/hS0rKrWAfaJ+NqnwS5B8hVSTSpmLdybNXuStxIeUcSGG0JBK1jNBuEBA4mM1unGtRu5gi86C7iF4ltGVSu1bKYcsUZSq+lyNNK59u/jQFOEoZUoLlKnV+ohKR30tGy1TmPE3Ait/sHHq7AZSFpK1BSiohwqW5AMSQqxB/ZAArqjljixJN8/QxcJTk6XBPv3tYGWIsFtZhb1JuAB1KfdWF2g06w4FBai3Ke8CM2vqqPHWATIoneMrW6FYd0TKUqkyAEqkGL2k3I5UKx9IdSVP5UISMwTEFagDA1tXJKKTuLXY1TcnRQ7w7dxD6VpdcJbTZtBywkAiDb7tpq53G2M6yS++Ay2pBSkukoKpKSClJEkd3UxWywOEwGFDZW2ClYzt4gJClyCMySlc6GwMcPOqnejeJx179GfW42lI7i4uTJPdAEn8KjLWlp8PY6uk6fx8igy/2a0l0qyqQoDVSVAiSLaXn8a2Gw9lNtomMylak8uQHAVgdlYrJhmVBKULWpxagABaQkDwgVocNvOQnIUnQ5VJKQdDrmge8VzQ6fHjd1udmboPJrxLbf6bdw3YgYwgebSQlCSFFSlQAFCbzaAmL+FFbV2nhzg1vhTa2gmQoEZSdICh1tXNNibazy28czbk5xm7yXPVcSdbzOtiCBaAa2W0MXgEYPsCUBogDIbSZBmBqdCT+FdSwtr1R5TypP3KZp3jqDeeQNwPLSvFYnMdfdTGwIiTEeNepbEwASToK+dybSa9yLsRvxp5QZA151ASbgiCOdqmS5cGoTA8UxmvSqYKniR4RSq9KY6OTb+I/TsUOT7v8AMarkiwrR+kHBKO0sVCTlLiiDBi4STfzqiYbGU5pEC1je16+jm9hml3v3bVhGcOVuoUtQu2nVMiZn9oWiedVLCs2HI4oNvA3/ABpba2q9iSlbzmfKlKRNoAAGnWJqDAmywOIrFrYq7ZCdD10qXbDP1SPEfA0m0yIoo4JSm8nIyJ5Rw861SIbK7aSh2aFcx76s9k4bsmwsjKpcG9iEAGPMm/squeQeyTb1VmxvoZIPO9dNw+yEbTwQeZOR5IKVom2YAiOgJmDyInjUxpclVZz59zMnLGvGn5GkEKTKCI42JFwYPxquWlaFFCgQpJIIOoI1FTFrMgqIkgG56aRypaW2TdGpZxGHxCkF4FBSZUT3wsEzPNBvHIjkdVvrh8KtmGhlKbIWCgJkXKMpVnUmbZwkjrWXwL2ZGWbp0PwFR7SWqSCTYQLHzOvEk002uTfyyVrZlVhwvUEp8DBqdeNcFyoTzypn4UMuU006SeVUjAIOKU4tJWoqjn8gNKlxl0H88aCw+oo1y4I6VVgV4NPCyD8Ip+CT3pPCpHGRmiYnQ9aQFlgt5cQm2cKA+2Affr76K/te7oUNz4K/7qzbiYJGsVPg2pM01OXqDSLRvELWStwyo+4cABwFSYVcKUPMVC2KjB+sAM/kU5u0KPJebPwySlaikFQTabxOpivUYtaPqwrW8C0xx99S7HX3lDgQBQOMVKAsaoJv7qjNBUioPk0TDaEoknvERfryHlVc1iFSoSFCT3hfy8qqk4tak+4GrHAoAgDhWShbSZcXpTfce8vMkZlWGk8KpHsWAQULmOUj/Oi9uSAAJg/mKi2NgQt1AUJE38BeK1nvsPDleOetFudr/VsqzEnLlPIKB91q0eL2C4/hWV50AOArAOYnLMCYEVW7wbsFLa3cO33O6VITwUnVSQeETIHK1dC3N2Q27s/DDtbllJITE98lWhvbNHlWEXDI7X8rY9L+5ZFg0wff99/uc0RsHsiSXiCPsCJ6TUuUPLaSCSAqIUBEqMG+un4VscVuW+25JhxoXzAwYHNJ0PhND43ZjYTnAheYTGhmTMc7VWLP4c1CuTyuolLM7mWzDKQgmIjQ+6osqYPAgzan4ZyUjNcwNeHU1JlETY315H514uRpTcb4tEoHdZEEKA563pqcCLd4Jtz9lSukAgmSqLGbcvOvMqYgk6WgTNZumMhQnJqRJJ4ilT8qf2hpETypU17UKgN3AzdXGwm/xpn+jgJsn8+VTBZiJ4ezxpuWx5ePwFRqXYZXY3dzDqObswesROh9kz7KGG7TMQlGURwmTpNXajOWZGXTwmYpJ8T18+FV481w2BnF7ptySlRF9LERHOosduitSMvaRoSQDI4iK0yMwjvcCBbUcoqbtlRMi2o8OlaR63MlSkxGHY3PUlvIXEySSSZNzy5cK0Ho6wi9nvuBwpWy6kBRBMpUNDli4gkHyq3bXxMfPyr1JTJnyNvbVrrsq7oaZQelHYqVPoew4KiruuZQTcAFK58LHwFY57DvJbKShYSSU2FiT8dK6gFX6d2RE24mZrwrCiQAOk+d+lbR/qL9ED3ZxbCNvIUShJMC4gxA51ZPPhwArQUKuDIsRxg8wb11VeEANo4ZhAPw8aixOzm3ElK0iPskTa5FaL+ovhxFRy1ndpbpkLCU5SqVDgNSI1qnxbJbUptRGZJi2hi0g8q62vd3D2JREWgzEcvCmYndXCmxQAon2GBwHhV/3HE+Ew3OPtC9F5vzNdMxG5WGUFHvJ/dgAdYoDFbjIUqUu8pBT0GkEWtVx67E+9AYDDr1tXmIc4R51tHfR6sDMh1J0sUlPHzoFO4uINpQDoJNhOpNtBWi6rF+YDJhOY9TVwhxAAABtzHvq+x24SkvqDCvqk5RmWqVE5RmVkAEXm3LjQqdzcVMQNJmeMer1M25XprqcL/yBlYl9POosMZcUTygVa/2ZxIFxB14Hn/T21D/AGdeEyO94W48ec1os+P8yFQVs18JUSeVBYF8HOF2BMx46inI2LiAgryQJIynXxy+6iMPsR4AqUg8oOs8beNGTPBqrRUdmDjIF+sddCdeUCrPCKAkk8JqLFbKdy+p6pi/gJA66UAGHCIyKtPPhqJ86cJwW9hJ3se4lalBaiITmAN+N8tvKjt2FJDiSogBNyTy60FhAohxCgYUnjwIEoPtAoRvDLjKSALeZBnXiKtuL7k2dgQkkkgg8I18BHnUTmFzkLgyBCSJEASeGmtc8GNcFwTfqb1KjazvBxfL1vdXk/CtcMmztG6WOcVnbdUVQAUlUk3sUydR58aye8UNYgsi8GeJsr1R8azuyt7nmlpVIMG88heCRwPyFT/2uSpZWtqVxqToDJMedvCuiLcYptXJFXaNIloj1jFhzi3AimZDHdItc2Mfm1VWH3qaMzKeUzaNNPZVrhNpMu5QHASeJOWLW16n8xXnywapW0ImdkwAoKgG8RbT30xDgHdEiPyTSS9Gl7ie9EdfgalIVwEg3ieU9PH2VLxoe5CHqVOeZUDZJNtRETxAtzmvKPDXp+4bgyWrWOutesIvTjrlAmDakppXIz0rmld8FCCydTpTkrOhiJvUZZVElNp1p6GzIEGBB0opgSJftAHhzivQnnx1pnZakz7KWWLTNFOtwJIBAt3R5mflXhSBeI1imJIi3nTlzxPhU6rCxqm+Mn5U1IJvPQdPzNFtaCToBrUakRBnW0mm36AQhu2UHqb69PzypyEQbjhxpxTxGn5vUi15lA2IjSIpxYhgAywRfl8vfTfo+vmbibke+ii4ANOYINJJkzbXSeHKrTGCjMiNFJ1v5nSkgfO51/PCiElOaY/p4U9xCRdI14cdKGtSFQOoGIMRpoaISzB0T1191QvW568achy9RFpbARuYYm956+NvlXiGjoRe2nO+tutTIVlPMTe+s1Kh0gmEzOk8IPOqT3ACenQiY14az+JprLIykXAjwk8po8AkxAPT5zTCIlPnbp8KGl2ACQzpMqteRb21KGgomLC5BA6gERwsakEHjAPQaaaU9LJUbHjwF4qo7+4gTs09JniJseI4f5U1eHSR3gI0/rzq0+gqA1sLf00qN1rvXTw46iabjNewFaNmI1SgEgZp072mvEwKGxGwEKzHKSpRve0k8Ii2tXAWZgDTS/hxqTMmTIudY/NhWinJbWBkRu+ZMmRGp6aeUVKnYTSjBTdOsW04R7K0pIIIERoAeVIoTKgALjyteh5Z+oGVXu22Yy5uM+OsAagRQmL3aykBJJte0QeXwrZ9sJjgeQI/PGo3GwSLm0mw9tzSXU5E+Qoxid33ATcWEXtewii/oikRDY6ZSCZtM+z31plMcBfqTevBhCdfGfn41bzzfO4qKbAtEAjvJUdYA8Bc6Wo6FJEJzd06kjjJN6O+iHmAfD508SQAQm1o59RUuUmMEDy4En3/AIClT3AoAJzARNp/P5Fe1Da7yCwvYa0Bw3uRY6Xnh1/qONXmAfOdRzosBmEhJUqVZUyo2ERN+QrIqsPKnLVp4VePNKCSoo1ycSjInMUZPqxlkGHEunMY8OPKkrGlLrYLg9V1SyCDKQoltM+HCsqjhYaV6g1b6qSS2A1eBx4U2CVALV2xykgJKpsFfLzr3DMMpU2pOUXMKzesC2qSfs3tWZQfClh3SZHCmuqtrUraCy/cwbZQ42jIknslEZxAVeYJ14U5GHZISFwohDSbr0kqCov51SvMColpgGNaXi7/AIV/P0Cy6xGzmQyopAJCZnMSZzRpyjQ1RBIAuZFF/Sl5EozHL9nhrUisOkxapyaZ8bbBZXoAVeanZgA28DUrrIg20oBYsayaUaAMSQnWPGokJm8iL6UG4m8dKJbRYfnjWUrasCRKeApylxyNNccNQo1A60tuwE+Jf5pBM3/pTwARMX/OtQBXeNTMrOY+FNT1MB0C3ThrUpaF4P8AWaicdnLYctKYtRAgGq2oLCFYc3voPyKYzh5gnQfmDRTSJQkkmSTNT4Y5Wlka6XraOJSf6DK9LYnS3DnRmGfSnhfn0qBhM5pvGlNSgTpRDXDeAiVx4leXNz6Xod1ajcETzNeloA09PHzonkm+RUDGRrc9OetOZXOYkERHL2VJw868ccMeJBqYtt7sKHuX1gG3u401lixMxxHHS0V64myTxkj2GpMgKST9oD261vyyaEnAmM0wk8fA86iS0JjNY2/P40x1w5gJtMRwtU2WSAdACfP8mlrjJ0kMYWJMyI4fColNkCOUknx0iljUwlChYqN/ZU7CuHApkjqJil5W6ACVOitOd9DoKYlWUjiJn886NcTr7aTyIygciabw7iAXkgnSOPtpVcpYSQJH5mlWnwLe9oD/2Q=="/>
          <p:cNvSpPr>
            <a:spLocks noChangeAspect="1" noChangeArrowheads="1"/>
          </p:cNvSpPr>
          <p:nvPr/>
        </p:nvSpPr>
        <p:spPr bwMode="auto">
          <a:xfrm>
            <a:off x="116681" y="-1347788"/>
            <a:ext cx="36004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6" name="Picture 6" descr="http://4.bp.blogspot.com/-pN0cKk1u_Bc/ULO6rJQrIWI/AAAAAAAAC6E/zO_OYmJ7hA8/s400/Screen+shot+2012-08-07+at+3.55.25+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90" y="2210685"/>
            <a:ext cx="3215469" cy="265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5034" y="5048193"/>
            <a:ext cx="1976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Normal Whippet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0947" y="5048193"/>
            <a:ext cx="1976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‘bully’ Whippet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219200"/>
            <a:ext cx="43434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are the genotypes of offspring?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does a bully parent and a normal parent produce a fast whippet?  Why is it not a bully or normal whippet? </a:t>
            </a:r>
            <a:endParaRPr lang="en-US" dirty="0"/>
          </a:p>
        </p:txBody>
      </p:sp>
      <p:pic>
        <p:nvPicPr>
          <p:cNvPr id="4" name="Picture 3" descr="http://graphics8.nytimes.com/images/2007/06/12/science/0612-nat-webDOG-SUB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9"/>
          <a:stretch/>
        </p:blipFill>
        <p:spPr bwMode="auto">
          <a:xfrm>
            <a:off x="502686" y="943623"/>
            <a:ext cx="4297914" cy="4468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0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321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1_Elemental</vt:lpstr>
      <vt:lpstr>1_Office Theme</vt:lpstr>
      <vt:lpstr>Warm Up 4/4/16</vt:lpstr>
      <vt:lpstr>Step 1: Finish Pedigree Problems   When done: Work on Section 1: Complete Dominance Problems   You have 20 minutes</vt:lpstr>
      <vt:lpstr>Complete Dominance </vt:lpstr>
      <vt:lpstr>Complete Dominance </vt:lpstr>
      <vt:lpstr>Complete Dominance </vt:lpstr>
      <vt:lpstr>PowerPoint Presentation</vt:lpstr>
      <vt:lpstr>Moving on to Whippets: </vt:lpstr>
      <vt:lpstr>What is going on here? </vt:lpstr>
      <vt:lpstr>PowerPoint Presentation</vt:lpstr>
      <vt:lpstr>Incomplete Dominance, another example</vt:lpstr>
      <vt:lpstr>Incomplete Dominance </vt:lpstr>
      <vt:lpstr>Co-Dominance </vt:lpstr>
      <vt:lpstr>Co Dominance Examples: </vt:lpstr>
      <vt:lpstr>PowerPoint Presentation</vt:lpstr>
      <vt:lpstr>Blood Types</vt:lpstr>
      <vt:lpstr>Amoeba Sisters </vt:lpstr>
      <vt:lpstr>Blood Types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4/4/16</dc:title>
  <dc:creator>Tech Admin</dc:creator>
  <cp:lastModifiedBy>Tech Admin</cp:lastModifiedBy>
  <cp:revision>1</cp:revision>
  <dcterms:created xsi:type="dcterms:W3CDTF">2016-04-04T23:36:13Z</dcterms:created>
  <dcterms:modified xsi:type="dcterms:W3CDTF">2016-04-04T23:37:36Z</dcterms:modified>
</cp:coreProperties>
</file>