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5" r:id="rId16"/>
    <p:sldId id="277" r:id="rId17"/>
    <p:sldId id="278" r:id="rId18"/>
    <p:sldId id="279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FAB9E-F175-4657-8A05-A53D82007B21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E8542-1620-4490-9EE5-78131C0F9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36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A0E0-A724-4305-8EBC-AACB55EFE258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FDFA-A57C-41BC-97C8-7682C62C8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94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A0E0-A724-4305-8EBC-AACB55EFE258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FDFA-A57C-41BC-97C8-7682C62C8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4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A0E0-A724-4305-8EBC-AACB55EFE258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FDFA-A57C-41BC-97C8-7682C62C8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72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74320" y="27432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9224"/>
              <a:defRPr sz="3800"/>
            </a:lvl1pPr>
            <a:lvl2pPr>
              <a:spcBef>
                <a:spcPts val="0"/>
              </a:spcBef>
              <a:buSzPct val="99224"/>
              <a:defRPr sz="3800"/>
            </a:lvl2pPr>
            <a:lvl3pPr>
              <a:spcBef>
                <a:spcPts val="0"/>
              </a:spcBef>
              <a:buSzPct val="99224"/>
              <a:defRPr sz="3800"/>
            </a:lvl3pPr>
            <a:lvl4pPr>
              <a:spcBef>
                <a:spcPts val="0"/>
              </a:spcBef>
              <a:buSzPct val="99224"/>
              <a:defRPr sz="3800"/>
            </a:lvl4pPr>
            <a:lvl5pPr>
              <a:spcBef>
                <a:spcPts val="0"/>
              </a:spcBef>
              <a:buSzPct val="99224"/>
              <a:defRPr sz="3800"/>
            </a:lvl5pPr>
            <a:lvl6pPr>
              <a:spcBef>
                <a:spcPts val="0"/>
              </a:spcBef>
              <a:buSzPct val="99224"/>
              <a:defRPr sz="3800"/>
            </a:lvl6pPr>
            <a:lvl7pPr>
              <a:spcBef>
                <a:spcPts val="0"/>
              </a:spcBef>
              <a:buSzPct val="99224"/>
              <a:defRPr sz="3800"/>
            </a:lvl7pPr>
            <a:lvl8pPr>
              <a:spcBef>
                <a:spcPts val="0"/>
              </a:spcBef>
              <a:buSzPct val="99224"/>
              <a:defRPr sz="3800"/>
            </a:lvl8pPr>
            <a:lvl9pPr>
              <a:spcBef>
                <a:spcPts val="0"/>
              </a:spcBef>
              <a:buSzPct val="99224"/>
              <a:defRPr sz="3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74320" y="1645921"/>
            <a:ext cx="859536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283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A0E0-A724-4305-8EBC-AACB55EFE258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FDFA-A57C-41BC-97C8-7682C62C8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2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A0E0-A724-4305-8EBC-AACB55EFE258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FDFA-A57C-41BC-97C8-7682C62C8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9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A0E0-A724-4305-8EBC-AACB55EFE258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FDFA-A57C-41BC-97C8-7682C62C8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43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A0E0-A724-4305-8EBC-AACB55EFE258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FDFA-A57C-41BC-97C8-7682C62C8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0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A0E0-A724-4305-8EBC-AACB55EFE258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FDFA-A57C-41BC-97C8-7682C62C8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6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A0E0-A724-4305-8EBC-AACB55EFE258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FDFA-A57C-41BC-97C8-7682C62C8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03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A0E0-A724-4305-8EBC-AACB55EFE258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FDFA-A57C-41BC-97C8-7682C62C8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32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A0E0-A724-4305-8EBC-AACB55EFE258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FDFA-A57C-41BC-97C8-7682C62C8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9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A0E0-A724-4305-8EBC-AACB55EFE258}" type="datetimeFigureOut">
              <a:rPr lang="en-GB" smtClean="0"/>
              <a:t>28/04/2016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2FDFA-A57C-41BC-97C8-7682C62C8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20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GIGXLNYV9k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Warm UP </a:t>
            </a:r>
            <a:r>
              <a:rPr lang="en-US" dirty="0" smtClean="0">
                <a:solidFill>
                  <a:schemeClr val="tx1"/>
                </a:solidFill>
              </a:rPr>
              <a:t>4/28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6233"/>
            <a:ext cx="8595360" cy="493775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altLang="en-US" sz="3600" dirty="0"/>
              <a:t>According to the table below which lion is the most </a:t>
            </a:r>
            <a:r>
              <a:rPr lang="en-US" altLang="en-US" sz="3600" dirty="0" smtClean="0"/>
              <a:t>fit and why? </a:t>
            </a:r>
            <a:endParaRPr lang="en-US" altLang="en-US" sz="3600" dirty="0"/>
          </a:p>
          <a:p>
            <a:pPr marL="457200" indent="-457200">
              <a:buAutoNum type="arabicPeriod"/>
            </a:pPr>
            <a:endParaRPr lang="en-US" altLang="en-US" dirty="0"/>
          </a:p>
          <a:p>
            <a:pPr marL="457200" indent="-457200">
              <a:buFont typeface="Wingdings"/>
              <a:buAutoNum type="arabicPeriod"/>
            </a:pPr>
            <a:endParaRPr lang="en-US" altLang="en-US" dirty="0"/>
          </a:p>
          <a:p>
            <a:pPr marL="457200" indent="-457200">
              <a:buFont typeface="Wingdings"/>
              <a:buAutoNum type="arabicPeriod"/>
            </a:pPr>
            <a:endParaRPr lang="en-US" altLang="en-US" dirty="0"/>
          </a:p>
          <a:p>
            <a:pPr marL="457200" indent="-457200">
              <a:buFont typeface="Wingdings"/>
              <a:buAutoNum type="arabicPeriod"/>
            </a:pPr>
            <a:endParaRPr lang="en-US" altLang="en-US" dirty="0"/>
          </a:p>
          <a:p>
            <a:pPr marL="457200" indent="-457200">
              <a:buFont typeface="Wingdings"/>
              <a:buAutoNum type="arabicPeriod"/>
            </a:pPr>
            <a:endParaRPr lang="en-US" altLang="en-US" dirty="0"/>
          </a:p>
          <a:p>
            <a:pPr marL="457200" indent="-457200">
              <a:buFont typeface="Wingdings"/>
              <a:buAutoNum type="arabicPeriod"/>
            </a:pPr>
            <a:endParaRPr lang="en-US" altLang="en-US" dirty="0"/>
          </a:p>
          <a:p>
            <a:pPr marL="457200" indent="-457200">
              <a:buFont typeface="Wingdings"/>
              <a:buAutoNum type="arabicPeriod"/>
            </a:pPr>
            <a:endParaRPr lang="en-US" altLang="en-US" dirty="0"/>
          </a:p>
          <a:p>
            <a:pPr marL="457200" indent="-457200">
              <a:buAutoNum type="arabicPeriod"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 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663108"/>
              </p:ext>
            </p:extLst>
          </p:nvPr>
        </p:nvGraphicFramePr>
        <p:xfrm>
          <a:off x="609600" y="3200400"/>
          <a:ext cx="7772401" cy="1823525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45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85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83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99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Name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George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Dwayne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Spot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Tyrone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Age at death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 years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 years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 years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years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# cubs fathered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7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 cubs surviving to reproductive adulthood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Size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feet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8.5 feet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 feet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 feet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6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8914" name="Picture 2" descr="http://www.bio.miami.edu/dana/pix/sym_al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1122"/>
            <a:ext cx="9144000" cy="5496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19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Rates of Speciation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u="sng" dirty="0">
                <a:solidFill>
                  <a:srgbClr val="FF0000"/>
                </a:solidFill>
              </a:rPr>
              <a:t>Gradualism:</a:t>
            </a:r>
            <a:r>
              <a:rPr lang="en-US" sz="2800" dirty="0"/>
              <a:t> Speciation occurs in regular, gradual rate</a:t>
            </a:r>
          </a:p>
          <a:p>
            <a:endParaRPr lang="en-US" altLang="en-US" sz="3200" dirty="0">
              <a:solidFill>
                <a:schemeClr val="tx1"/>
              </a:solidFill>
            </a:endParaRPr>
          </a:p>
          <a:p>
            <a:r>
              <a:rPr lang="en-US" altLang="en-US" sz="3200" u="sng" dirty="0">
                <a:solidFill>
                  <a:srgbClr val="FF0000"/>
                </a:solidFill>
              </a:rPr>
              <a:t>Punctuated Equilibrium:</a:t>
            </a:r>
            <a:r>
              <a:rPr lang="en-US" altLang="en-US" sz="3200" dirty="0"/>
              <a:t>  </a:t>
            </a:r>
            <a:r>
              <a:rPr lang="en-US" altLang="en-US" sz="3200" dirty="0">
                <a:solidFill>
                  <a:schemeClr val="tx1"/>
                </a:solidFill>
              </a:rPr>
              <a:t>During most of the life time of a species there is no change—there is not a strong selective pressure, things are in “equilibrium” </a:t>
            </a:r>
          </a:p>
          <a:p>
            <a:r>
              <a:rPr lang="en-US" altLang="en-US" sz="3200" dirty="0">
                <a:solidFill>
                  <a:schemeClr val="tx1"/>
                </a:solidFill>
              </a:rPr>
              <a:t>Occasionally a dramatic environmental change “punctuates” this “equilibrium” and rapid speciation occurs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0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3316" name="Picture 2" descr="A depiction of the differences between the models of gradualism and punctuated equilibrium, illustrated with butterfly evolution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0930"/>
            <a:ext cx="7315200" cy="677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4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274322" y="274322"/>
            <a:ext cx="866402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/>
              <a:t>Speciation requires: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275658" y="1165862"/>
            <a:ext cx="8661330" cy="69314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Clr>
                <a:schemeClr val="dk1"/>
              </a:buClr>
              <a:buSzPct val="31428"/>
              <a:buNone/>
            </a:pPr>
            <a:r>
              <a:rPr lang="en-US" sz="3100" dirty="0">
                <a:solidFill>
                  <a:schemeClr val="dk1"/>
                </a:solidFill>
              </a:rPr>
              <a:t>1. Time </a:t>
            </a:r>
          </a:p>
          <a:p>
            <a:pPr marL="342896" indent="-198118">
              <a:buClr>
                <a:schemeClr val="dk1"/>
              </a:buClr>
              <a:buFont typeface="Arial"/>
              <a:buChar char="●"/>
            </a:pPr>
            <a:r>
              <a:rPr lang="en-US" dirty="0">
                <a:solidFill>
                  <a:schemeClr val="dk1"/>
                </a:solidFill>
              </a:rPr>
              <a:t>Generations of genetic change</a:t>
            </a:r>
          </a:p>
          <a:p>
            <a:pPr>
              <a:buClr>
                <a:schemeClr val="dk1"/>
              </a:buClr>
              <a:buSzPct val="40740"/>
              <a:buNone/>
            </a:pPr>
            <a:endParaRPr lang="en-US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en-US" sz="3100" dirty="0"/>
              <a:t>2. Different or Changing Environments</a:t>
            </a:r>
          </a:p>
          <a:p>
            <a:pPr marL="342896" indent="-198118">
              <a:buClr>
                <a:srgbClr val="000000"/>
              </a:buClr>
              <a:buFont typeface="Arial"/>
              <a:buChar char="●"/>
            </a:pPr>
            <a:r>
              <a:rPr lang="en-US" dirty="0"/>
              <a:t>Adaptations to new environments are driven by selection</a:t>
            </a:r>
          </a:p>
          <a:p>
            <a:endParaRPr dirty="0"/>
          </a:p>
          <a:p>
            <a:pPr>
              <a:buNone/>
            </a:pPr>
            <a:r>
              <a:rPr lang="en-US" sz="3100" dirty="0"/>
              <a:t>3. Reproductive Isolation </a:t>
            </a:r>
          </a:p>
          <a:p>
            <a:pPr marL="342896" indent="-198118">
              <a:buClr>
                <a:srgbClr val="000000"/>
              </a:buClr>
              <a:buFont typeface="Arial"/>
              <a:buChar char="●"/>
            </a:pPr>
            <a:r>
              <a:rPr lang="en-US" dirty="0"/>
              <a:t>Two species become so genetically different, they cannot reproduce fertile offspring. </a:t>
            </a:r>
          </a:p>
          <a:p>
            <a:endParaRPr lang="en-US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58805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Speciation Jig Saw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Groups of up to </a:t>
            </a:r>
            <a:r>
              <a:rPr lang="en-US" sz="3200" dirty="0" smtClean="0"/>
              <a:t>4 </a:t>
            </a:r>
            <a:r>
              <a:rPr lang="en-US" sz="3200" dirty="0"/>
              <a:t>individuals </a:t>
            </a:r>
          </a:p>
          <a:p>
            <a:pPr lvl="1"/>
            <a:r>
              <a:rPr lang="en-US" sz="3200" dirty="0"/>
              <a:t>Silent Reading time for 7 minutes </a:t>
            </a:r>
          </a:p>
          <a:p>
            <a:pPr lvl="1"/>
            <a:r>
              <a:rPr lang="en-US" sz="3200" dirty="0"/>
              <a:t>Then ‘present’ the scenario to the group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99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536850"/>
              </p:ext>
            </p:extLst>
          </p:nvPr>
        </p:nvGraphicFramePr>
        <p:xfrm>
          <a:off x="0" y="0"/>
          <a:ext cx="9144000" cy="55375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7256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Organisms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Type of separation?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Length of separation?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Do you think speciation occurred?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If no, given more time, could speciation occur?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Allopatric or Sympatric Speciation? 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</a:tr>
              <a:tr h="813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Spotted Owls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</a:tr>
              <a:tr h="467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Fruit Flies</a:t>
                      </a:r>
                      <a:endParaRPr lang="en-GB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</a:tr>
              <a:tr h="813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Three Spine Stickleback</a:t>
                      </a:r>
                      <a:endParaRPr lang="en-GB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</a:tr>
              <a:tr h="518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Finches</a:t>
                      </a:r>
                      <a:endParaRPr lang="en-GB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</a:tr>
              <a:tr h="813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Apple Maggots 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24" marR="6322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5859645"/>
            <a:ext cx="9254457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is speciation?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evidence do we have to suggest that speciation has occurred in the past?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Think about the following: You do not need to write anything.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2667000"/>
            <a:ext cx="8595360" cy="3916680"/>
          </a:xfrm>
        </p:spPr>
        <p:txBody>
          <a:bodyPr/>
          <a:lstStyle/>
          <a:p>
            <a:r>
              <a:rPr lang="en-US" sz="3200" dirty="0"/>
              <a:t>Did speciation occur?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If given more time, is it possible that speciation can occur?</a:t>
            </a:r>
          </a:p>
        </p:txBody>
      </p:sp>
    </p:spTree>
    <p:extLst>
      <p:ext uri="{BB962C8B-B14F-4D97-AF65-F5344CB8AC3E}">
        <p14:creationId xmlns:p14="http://schemas.microsoft.com/office/powerpoint/2010/main" val="38113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274322" y="274322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/>
              <a:t> </a:t>
            </a:r>
          </a:p>
        </p:txBody>
      </p:sp>
      <p:sp>
        <p:nvSpPr>
          <p:cNvPr id="167" name="Shape 167">
            <a:hlinkClick r:id="rId3"/>
          </p:cNvPr>
          <p:cNvSpPr/>
          <p:nvPr/>
        </p:nvSpPr>
        <p:spPr>
          <a:xfrm>
            <a:off x="11004" y="10981"/>
            <a:ext cx="9198809" cy="6899107"/>
          </a:xfrm>
          <a:prstGeom prst="rect">
            <a:avLst/>
          </a:prstGeom>
          <a:blipFill>
            <a:blip r:embed="rId4" cstate="print">
              <a:alphaModFix/>
            </a:blip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648142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Think about the following: You do not need to write anything.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2667000"/>
            <a:ext cx="8595360" cy="3916680"/>
          </a:xfrm>
        </p:spPr>
        <p:txBody>
          <a:bodyPr/>
          <a:lstStyle/>
          <a:p>
            <a:r>
              <a:rPr lang="en-US" sz="3200" dirty="0"/>
              <a:t>Did speciation occur?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If given more time, is it possible that speciation can occur?</a:t>
            </a:r>
          </a:p>
        </p:txBody>
      </p:sp>
    </p:spTree>
    <p:extLst>
      <p:ext uri="{BB962C8B-B14F-4D97-AF65-F5344CB8AC3E}">
        <p14:creationId xmlns:p14="http://schemas.microsoft.com/office/powerpoint/2010/main" val="145702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Shape 178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23032" y="1620564"/>
            <a:ext cx="9143999" cy="3372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70582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274322" y="274322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Speciation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274321" y="1188720"/>
            <a:ext cx="8654265" cy="4993042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As time progresses and organisms change, their genetics may become so different that they can no longer reproduce together. Thus, they become two different species.</a:t>
            </a:r>
          </a:p>
          <a:p>
            <a:endParaRPr dirty="0"/>
          </a:p>
          <a:p>
            <a:r>
              <a:rPr lang="en-US" u="sng" dirty="0">
                <a:solidFill>
                  <a:srgbClr val="FF0000"/>
                </a:solidFill>
              </a:rPr>
              <a:t>Speciation</a:t>
            </a:r>
            <a:r>
              <a:rPr lang="en-US" b="1" dirty="0"/>
              <a:t> - </a:t>
            </a:r>
            <a:r>
              <a:rPr lang="en-US" dirty="0"/>
              <a:t>Changing from one species to another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600200" y="3810000"/>
            <a:ext cx="6566399" cy="2801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09922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Wait…what is a species?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Species: a group of organisms that are closely related and can mate to produce </a:t>
            </a:r>
            <a:r>
              <a:rPr lang="en-US" sz="4000" b="1" u="sng" dirty="0"/>
              <a:t>fertile</a:t>
            </a:r>
            <a:r>
              <a:rPr lang="en-US" sz="4000" dirty="0"/>
              <a:t> offspring. </a:t>
            </a:r>
          </a:p>
        </p:txBody>
      </p:sp>
    </p:spTree>
    <p:extLst>
      <p:ext uri="{BB962C8B-B14F-4D97-AF65-F5344CB8AC3E}">
        <p14:creationId xmlns:p14="http://schemas.microsoft.com/office/powerpoint/2010/main" val="325049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media1.shmoop.com/images/biology/biobook_speciation_graphik_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38149"/>
            <a:ext cx="5606855" cy="64198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57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182880"/>
            <a:ext cx="8672648" cy="888728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/>
              <a:t>How does speciation occur?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443979" cy="136296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Geographic Isolation </a:t>
            </a:r>
            <a:r>
              <a:rPr lang="en-US" dirty="0"/>
              <a:t>– Physical separation of members of a population.  Landmarks such as new rivers, lakes, islands, etc, form a barrier between two populations and they become reproductively isolated (separated).</a:t>
            </a:r>
          </a:p>
          <a:p>
            <a:endParaRPr lang="en-US" dirty="0"/>
          </a:p>
          <a:p>
            <a:endParaRPr dirty="0"/>
          </a:p>
        </p:txBody>
      </p:sp>
      <p:pic>
        <p:nvPicPr>
          <p:cNvPr id="155" name="Shape 155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533400" y="3200400"/>
            <a:ext cx="8175779" cy="3015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615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Shape 161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" y="381000"/>
            <a:ext cx="9143999" cy="33721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156"/>
          <p:cNvSpPr txBox="1">
            <a:spLocks noGrp="1"/>
          </p:cNvSpPr>
          <p:nvPr>
            <p:ph type="body" idx="4294967295"/>
          </p:nvPr>
        </p:nvSpPr>
        <p:spPr>
          <a:xfrm>
            <a:off x="304800" y="4419600"/>
            <a:ext cx="8443912" cy="2611438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dirty="0"/>
              <a:t>Result: The two populations encounter </a:t>
            </a:r>
            <a:r>
              <a:rPr lang="en-US" sz="2400" u="sng" dirty="0"/>
              <a:t>different types of natural selection</a:t>
            </a:r>
            <a:r>
              <a:rPr lang="en-US" sz="2400" dirty="0"/>
              <a:t>. Thus, one population can change drastically from the other in its new environment.</a:t>
            </a:r>
          </a:p>
        </p:txBody>
      </p:sp>
    </p:spTree>
    <p:extLst>
      <p:ext uri="{BB962C8B-B14F-4D97-AF65-F5344CB8AC3E}">
        <p14:creationId xmlns:p14="http://schemas.microsoft.com/office/powerpoint/2010/main" val="18984809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Allopatric Speciation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Allopatric: </a:t>
            </a:r>
            <a:r>
              <a:rPr lang="en-US" sz="3600" dirty="0"/>
              <a:t>division of a population into two new populations by a physical barrier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Mountain formation 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Islands  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River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51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u="sng" dirty="0">
                <a:solidFill>
                  <a:srgbClr val="FF0000"/>
                </a:solidFill>
              </a:rPr>
              <a:t>Reproductive Isolation:</a:t>
            </a:r>
            <a:r>
              <a:rPr lang="en-US" sz="2800" dirty="0"/>
              <a:t> Barriers to successful breeding between population groups in the same area. 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https://encrypted-tbn3.gstatic.com/images?q=tbn:ANd9GcTipVkOsNTUmKof7n1YOUjahNONplfx4cDUJGpWezkEMdB69H1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8839200" cy="41106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968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Sympatric Speciation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Sympatric: division of a population into two new populations at the same location </a:t>
            </a:r>
          </a:p>
          <a:p>
            <a:endParaRPr lang="en-US" dirty="0"/>
          </a:p>
        </p:txBody>
      </p:sp>
      <p:pic>
        <p:nvPicPr>
          <p:cNvPr id="5" name="Picture 2" descr="https://encrypted-tbn3.gstatic.com/images?q=tbn:ANd9GcTipVkOsNTUmKof7n1YOUjahNONplfx4cDUJGpWezkEMdB69H1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400"/>
            <a:ext cx="8839200" cy="41106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47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415</Words>
  <Application>Microsoft Office PowerPoint</Application>
  <PresentationFormat>On-screen Show (4:3)</PresentationFormat>
  <Paragraphs>121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Warm UP 4/28</vt:lpstr>
      <vt:lpstr>Speciation</vt:lpstr>
      <vt:lpstr>Wait…what is a species? </vt:lpstr>
      <vt:lpstr>PowerPoint Presentation</vt:lpstr>
      <vt:lpstr>How does speciation occur?</vt:lpstr>
      <vt:lpstr>PowerPoint Presentation</vt:lpstr>
      <vt:lpstr>Allopatric Speciation</vt:lpstr>
      <vt:lpstr>PowerPoint Presentation</vt:lpstr>
      <vt:lpstr>Sympatric Speciation</vt:lpstr>
      <vt:lpstr>PowerPoint Presentation</vt:lpstr>
      <vt:lpstr>Rates of Speciation  </vt:lpstr>
      <vt:lpstr>PowerPoint Presentation</vt:lpstr>
      <vt:lpstr>Speciation requires:</vt:lpstr>
      <vt:lpstr>Speciation Jig Saw </vt:lpstr>
      <vt:lpstr>PowerPoint Presentation</vt:lpstr>
      <vt:lpstr>Think about the following: You do not need to write anything. </vt:lpstr>
      <vt:lpstr> </vt:lpstr>
      <vt:lpstr>Think about the following: You do not need to write anything.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4/28</dc:title>
  <dc:creator>Tech Admin</dc:creator>
  <cp:lastModifiedBy>Tech Admin</cp:lastModifiedBy>
  <cp:revision>3</cp:revision>
  <dcterms:created xsi:type="dcterms:W3CDTF">2016-04-27T23:33:07Z</dcterms:created>
  <dcterms:modified xsi:type="dcterms:W3CDTF">2016-04-28T21:34:56Z</dcterms:modified>
</cp:coreProperties>
</file>