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4" r:id="rId4"/>
    <p:sldId id="259" r:id="rId5"/>
    <p:sldId id="260" r:id="rId6"/>
    <p:sldId id="265"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3BEBB1-8DCD-452B-9E7C-BA73C15A1B26}" type="datetimeFigureOut">
              <a:rPr lang="en-GB" smtClean="0"/>
              <a:t>24/04/2016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F8EC8-54B9-4474-8407-C916CC986101}" type="slidenum">
              <a:rPr lang="en-GB" smtClean="0"/>
              <a:t>‹#›</a:t>
            </a:fld>
            <a:endParaRPr lang="en-GB"/>
          </a:p>
        </p:txBody>
      </p:sp>
    </p:spTree>
    <p:extLst>
      <p:ext uri="{BB962C8B-B14F-4D97-AF65-F5344CB8AC3E}">
        <p14:creationId xmlns:p14="http://schemas.microsoft.com/office/powerpoint/2010/main" val="1666732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Arial" charset="0"/>
              </a:rPr>
              <a:t>Presenter notes: A final and perhaps especially convincing piece of evidence for evolution is the familiar way that bacteria may become resistant to antibiotics. Bacteria have a fast life cycle and can produce a new generation every 4 hours. As natural selection acts on each generation this means bacteria can rapidly respond to environmental pressures. In effect the antibiotics act to weed out those bacteria with low resistance in each generation. Only bacteria with high resistance survive and pass their alleles to the next generation. Consequently, in just a short time, natural selection increases the resistance level of the bacteria population. This is an example of evolution in action amongst the simplest organisms on our planet – and then having an impact on the most complex organisms!</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2" charset="-128"/>
              </a:defRPr>
            </a:lvl1pPr>
            <a:lvl2pPr marL="37931725" indent="-37474525">
              <a:defRPr sz="2400">
                <a:solidFill>
                  <a:schemeClr val="tx1"/>
                </a:solidFill>
                <a:latin typeface="Arial" charset="0"/>
                <a:ea typeface="ＭＳ Ｐゴシック" pitchFamily="-112" charset="-128"/>
              </a:defRPr>
            </a:lvl2pPr>
            <a:lvl3pPr>
              <a:defRPr sz="2400">
                <a:solidFill>
                  <a:schemeClr val="tx1"/>
                </a:solidFill>
                <a:latin typeface="Arial" charset="0"/>
                <a:ea typeface="ＭＳ Ｐゴシック" pitchFamily="-112" charset="-128"/>
              </a:defRPr>
            </a:lvl3pPr>
            <a:lvl4pPr>
              <a:defRPr sz="2400">
                <a:solidFill>
                  <a:schemeClr val="tx1"/>
                </a:solidFill>
                <a:latin typeface="Arial" charset="0"/>
                <a:ea typeface="ＭＳ Ｐゴシック" pitchFamily="-112" charset="-128"/>
              </a:defRPr>
            </a:lvl4pPr>
            <a:lvl5pPr>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fld id="{2F0D61C7-2A4F-49BC-9B9D-CEEA46869BE9}" type="slidenum">
              <a:rPr lang="en-US" altLang="en-US" sz="1200"/>
              <a:pPr/>
              <a:t>4</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75218D-C532-45B4-A73E-D43812E4C5FE}" type="datetimeFigureOut">
              <a:rPr lang="en-GB" smtClean="0"/>
              <a:t>24/04/2016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144614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75218D-C532-45B4-A73E-D43812E4C5FE}" type="datetimeFigureOut">
              <a:rPr lang="en-GB" smtClean="0"/>
              <a:t>24/04/2016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3440783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75218D-C532-45B4-A73E-D43812E4C5FE}" type="datetimeFigureOut">
              <a:rPr lang="en-GB" smtClean="0"/>
              <a:t>24/04/2016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424658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75218D-C532-45B4-A73E-D43812E4C5FE}" type="datetimeFigureOut">
              <a:rPr lang="en-GB" smtClean="0"/>
              <a:t>24/04/2016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290183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75218D-C532-45B4-A73E-D43812E4C5FE}" type="datetimeFigureOut">
              <a:rPr lang="en-GB" smtClean="0"/>
              <a:t>24/04/2016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297519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75218D-C532-45B4-A73E-D43812E4C5FE}" type="datetimeFigureOut">
              <a:rPr lang="en-GB" smtClean="0"/>
              <a:t>24/04/2016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372622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75218D-C532-45B4-A73E-D43812E4C5FE}" type="datetimeFigureOut">
              <a:rPr lang="en-GB" smtClean="0"/>
              <a:t>24/04/2016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186510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75218D-C532-45B4-A73E-D43812E4C5FE}" type="datetimeFigureOut">
              <a:rPr lang="en-GB" smtClean="0"/>
              <a:t>24/04/2016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246349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5218D-C532-45B4-A73E-D43812E4C5FE}" type="datetimeFigureOut">
              <a:rPr lang="en-GB" smtClean="0"/>
              <a:t>24/04/2016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283782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5218D-C532-45B4-A73E-D43812E4C5FE}" type="datetimeFigureOut">
              <a:rPr lang="en-GB" smtClean="0"/>
              <a:t>24/04/2016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58321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5218D-C532-45B4-A73E-D43812E4C5FE}" type="datetimeFigureOut">
              <a:rPr lang="en-GB" smtClean="0"/>
              <a:t>24/04/2016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678C2-C351-49D8-8E83-842E9111398C}" type="slidenum">
              <a:rPr lang="en-GB" smtClean="0"/>
              <a:t>‹#›</a:t>
            </a:fld>
            <a:endParaRPr lang="en-GB"/>
          </a:p>
        </p:txBody>
      </p:sp>
    </p:spTree>
    <p:extLst>
      <p:ext uri="{BB962C8B-B14F-4D97-AF65-F5344CB8AC3E}">
        <p14:creationId xmlns:p14="http://schemas.microsoft.com/office/powerpoint/2010/main" val="203276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5218D-C532-45B4-A73E-D43812E4C5FE}" type="datetimeFigureOut">
              <a:rPr lang="en-GB" smtClean="0"/>
              <a:t>24/04/2016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678C2-C351-49D8-8E83-842E9111398C}" type="slidenum">
              <a:rPr lang="en-GB" smtClean="0"/>
              <a:t>‹#›</a:t>
            </a:fld>
            <a:endParaRPr lang="en-GB"/>
          </a:p>
        </p:txBody>
      </p:sp>
    </p:spTree>
    <p:extLst>
      <p:ext uri="{BB962C8B-B14F-4D97-AF65-F5344CB8AC3E}">
        <p14:creationId xmlns:p14="http://schemas.microsoft.com/office/powerpoint/2010/main" val="250451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61175"/>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838200" y="533400"/>
            <a:ext cx="7772400" cy="1470025"/>
          </a:xfrm>
        </p:spPr>
        <p:txBody>
          <a:bodyPr/>
          <a:lstStyle/>
          <a:p>
            <a:r>
              <a:rPr lang="en-US" altLang="en-US"/>
              <a:t>Antibiotic Resistant Bacteria:  Natural Selection at Work</a:t>
            </a:r>
          </a:p>
        </p:txBody>
      </p:sp>
      <p:sp>
        <p:nvSpPr>
          <p:cNvPr id="2051" name="Rectangle 3"/>
          <p:cNvSpPr>
            <a:spLocks noGrp="1" noChangeArrowheads="1"/>
          </p:cNvSpPr>
          <p:nvPr>
            <p:ph type="subTitle" idx="1"/>
          </p:nvPr>
        </p:nvSpPr>
        <p:spPr/>
        <p:txBody>
          <a:bodyPr/>
          <a:lstStyle/>
          <a:p>
            <a:endParaRPr lang="en-US" altLang="en-US"/>
          </a:p>
        </p:txBody>
      </p:sp>
    </p:spTree>
    <p:extLst>
      <p:ext uri="{BB962C8B-B14F-4D97-AF65-F5344CB8AC3E}">
        <p14:creationId xmlns:p14="http://schemas.microsoft.com/office/powerpoint/2010/main" val="91486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antibiotic resistance in comic form"/>
          <p:cNvPicPr>
            <a:picLocks noChangeAspect="1" noChangeArrowheads="1"/>
          </p:cNvPicPr>
          <p:nvPr/>
        </p:nvPicPr>
        <p:blipFill>
          <a:blip r:embed="rId2" cstate="print"/>
          <a:srcRect/>
          <a:stretch>
            <a:fillRect/>
          </a:stretch>
        </p:blipFill>
        <p:spPr bwMode="auto">
          <a:xfrm>
            <a:off x="1600200" y="685799"/>
            <a:ext cx="6191250" cy="6309361"/>
          </a:xfrm>
          <a:prstGeom prst="rect">
            <a:avLst/>
          </a:prstGeom>
          <a:noFill/>
        </p:spPr>
      </p:pic>
      <p:sp>
        <p:nvSpPr>
          <p:cNvPr id="2" name="Title 1"/>
          <p:cNvSpPr>
            <a:spLocks noGrp="1"/>
          </p:cNvSpPr>
          <p:nvPr>
            <p:ph type="title"/>
          </p:nvPr>
        </p:nvSpPr>
        <p:spPr>
          <a:xfrm>
            <a:off x="990600" y="-152400"/>
            <a:ext cx="7498080" cy="1143000"/>
          </a:xfrm>
        </p:spPr>
        <p:txBody>
          <a:bodyPr/>
          <a:lstStyle/>
          <a:p>
            <a:r>
              <a:rPr lang="en-US" dirty="0" smtClean="0"/>
              <a:t>Antibiotic Resistance</a:t>
            </a:r>
            <a:endParaRPr lang="en-US" dirty="0"/>
          </a:p>
        </p:txBody>
      </p:sp>
    </p:spTree>
    <p:extLst>
      <p:ext uri="{BB962C8B-B14F-4D97-AF65-F5344CB8AC3E}">
        <p14:creationId xmlns:p14="http://schemas.microsoft.com/office/powerpoint/2010/main" val="2825917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2657"/>
            <a:ext cx="8458200" cy="4525963"/>
          </a:xfrm>
        </p:spPr>
        <p:txBody>
          <a:bodyPr/>
          <a:lstStyle/>
          <a:p>
            <a:pPr marL="0" indent="0">
              <a:buNone/>
            </a:pPr>
            <a:r>
              <a:rPr lang="en-US" b="1" u="sng" dirty="0" smtClean="0"/>
              <a:t>Antibacterial </a:t>
            </a:r>
            <a:r>
              <a:rPr lang="en-US" b="1" u="sng" dirty="0"/>
              <a:t>resistance</a:t>
            </a:r>
            <a:r>
              <a:rPr lang="en-US" dirty="0"/>
              <a:t> is the ability of </a:t>
            </a:r>
            <a:r>
              <a:rPr lang="en-US" dirty="0" smtClean="0"/>
              <a:t>bacteria  </a:t>
            </a:r>
            <a:r>
              <a:rPr lang="en-US" dirty="0"/>
              <a:t>to grow in the presence of a chemical (drug) that would normally kill them or limit their growth.</a:t>
            </a:r>
            <a:endParaRPr lang="en-GB" dirty="0"/>
          </a:p>
        </p:txBody>
      </p:sp>
      <p:pic>
        <p:nvPicPr>
          <p:cNvPr id="1026" name="Picture 2" descr="Diagram showing the difference between non-resistant bacteria and drug resistant bacte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2413" y="1752600"/>
            <a:ext cx="5489677"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343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0" y="21771"/>
            <a:ext cx="9144000" cy="1143000"/>
          </a:xfrm>
        </p:spPr>
        <p:txBody>
          <a:bodyPr>
            <a:normAutofit fontScale="90000"/>
          </a:bodyPr>
          <a:lstStyle/>
          <a:p>
            <a:pPr algn="ctr"/>
            <a:r>
              <a:rPr lang="en-US" altLang="en-US" dirty="0" smtClean="0"/>
              <a:t>How does antibiotic resistance happen?</a:t>
            </a:r>
          </a:p>
        </p:txBody>
      </p:sp>
      <p:pic>
        <p:nvPicPr>
          <p:cNvPr id="79876" name="Picture 9" descr="300px-Antibiotic_resistance.sv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17600"/>
            <a:ext cx="2438400"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7" name="Rectangle 6"/>
          <p:cNvSpPr>
            <a:spLocks noChangeArrowheads="1"/>
          </p:cNvSpPr>
          <p:nvPr/>
        </p:nvSpPr>
        <p:spPr bwMode="auto">
          <a:xfrm>
            <a:off x="381000" y="1117600"/>
            <a:ext cx="2362200" cy="3581400"/>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pitchFamily="-112" charset="-128"/>
              </a:defRPr>
            </a:lvl1pPr>
            <a:lvl2pPr marL="37931725" indent="-37474525">
              <a:defRPr sz="2400">
                <a:solidFill>
                  <a:schemeClr val="tx1"/>
                </a:solidFill>
                <a:latin typeface="Arial" charset="0"/>
                <a:ea typeface="ＭＳ Ｐゴシック" pitchFamily="-112" charset="-128"/>
              </a:defRPr>
            </a:lvl2pPr>
            <a:lvl3pPr>
              <a:defRPr sz="2400">
                <a:solidFill>
                  <a:schemeClr val="tx1"/>
                </a:solidFill>
                <a:latin typeface="Arial" charset="0"/>
                <a:ea typeface="ＭＳ Ｐゴシック" pitchFamily="-112" charset="-128"/>
              </a:defRPr>
            </a:lvl3pPr>
            <a:lvl4pPr>
              <a:defRPr sz="2400">
                <a:solidFill>
                  <a:schemeClr val="tx1"/>
                </a:solidFill>
                <a:latin typeface="Arial" charset="0"/>
                <a:ea typeface="ＭＳ Ｐゴシック" pitchFamily="-112" charset="-128"/>
              </a:defRPr>
            </a:lvl4pPr>
            <a:lvl5pPr>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en-US" altLang="en-US"/>
          </a:p>
        </p:txBody>
      </p:sp>
      <p:sp>
        <p:nvSpPr>
          <p:cNvPr id="79878" name="Rectangle 6"/>
          <p:cNvSpPr>
            <a:spLocks noChangeArrowheads="1"/>
          </p:cNvSpPr>
          <p:nvPr/>
        </p:nvSpPr>
        <p:spPr bwMode="auto">
          <a:xfrm>
            <a:off x="381000" y="4728029"/>
            <a:ext cx="2362200" cy="838200"/>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pitchFamily="-112" charset="-128"/>
              </a:defRPr>
            </a:lvl1pPr>
            <a:lvl2pPr marL="37931725" indent="-37474525">
              <a:defRPr sz="2400">
                <a:solidFill>
                  <a:schemeClr val="tx1"/>
                </a:solidFill>
                <a:latin typeface="Arial" charset="0"/>
                <a:ea typeface="ＭＳ Ｐゴシック" pitchFamily="-112" charset="-128"/>
              </a:defRPr>
            </a:lvl2pPr>
            <a:lvl3pPr>
              <a:defRPr sz="2400">
                <a:solidFill>
                  <a:schemeClr val="tx1"/>
                </a:solidFill>
                <a:latin typeface="Arial" charset="0"/>
                <a:ea typeface="ＭＳ Ｐゴシック" pitchFamily="-112" charset="-128"/>
              </a:defRPr>
            </a:lvl3pPr>
            <a:lvl4pPr>
              <a:defRPr sz="2400">
                <a:solidFill>
                  <a:schemeClr val="tx1"/>
                </a:solidFill>
                <a:latin typeface="Arial" charset="0"/>
                <a:ea typeface="ＭＳ Ｐゴシック" pitchFamily="-112" charset="-128"/>
              </a:defRPr>
            </a:lvl4pPr>
            <a:lvl5pPr>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en-US" altLang="en-US"/>
          </a:p>
        </p:txBody>
      </p:sp>
      <p:pic>
        <p:nvPicPr>
          <p:cNvPr id="79879" name="Picture 12" descr="473px-Staphylococcus_aureus,_50,000x,_USDA,_ARS,_EMU.jpg"/>
          <p:cNvPicPr>
            <a:picLocks noChangeAspect="1"/>
          </p:cNvPicPr>
          <p:nvPr/>
        </p:nvPicPr>
        <p:blipFill>
          <a:blip r:embed="rId4">
            <a:extLst>
              <a:ext uri="{28A0092B-C50C-407E-A947-70E740481C1C}">
                <a14:useLocalDpi xmlns:a14="http://schemas.microsoft.com/office/drawing/2010/main" val="0"/>
              </a:ext>
            </a:extLst>
          </a:blip>
          <a:srcRect t="29050" b="15674"/>
          <a:stretch>
            <a:fillRect/>
          </a:stretch>
        </p:blipFill>
        <p:spPr bwMode="auto">
          <a:xfrm>
            <a:off x="3113314" y="1139371"/>
            <a:ext cx="2362200"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80" name="Rectangle 10"/>
          <p:cNvSpPr>
            <a:spLocks noChangeArrowheads="1"/>
          </p:cNvSpPr>
          <p:nvPr/>
        </p:nvSpPr>
        <p:spPr bwMode="auto">
          <a:xfrm>
            <a:off x="3124200" y="1828800"/>
            <a:ext cx="2362200" cy="457200"/>
          </a:xfrm>
          <a:prstGeom prst="rect">
            <a:avLst/>
          </a:prstGeom>
          <a:solidFill>
            <a:schemeClr val="accent1"/>
          </a:solidFill>
          <a:ln w="9525">
            <a:solidFill>
              <a:schemeClr val="tx1"/>
            </a:solidFill>
            <a:round/>
            <a:headEnd/>
            <a:tailEnd/>
          </a:ln>
        </p:spPr>
        <p:txBody>
          <a:bodyPr/>
          <a:lstStyle>
            <a:lvl1pPr>
              <a:defRPr sz="2400">
                <a:solidFill>
                  <a:schemeClr val="tx1"/>
                </a:solidFill>
                <a:latin typeface="Arial" charset="0"/>
                <a:ea typeface="ＭＳ Ｐゴシック" pitchFamily="-112" charset="-128"/>
              </a:defRPr>
            </a:lvl1pPr>
            <a:lvl2pPr marL="37931725" indent="-37474525">
              <a:defRPr sz="2400">
                <a:solidFill>
                  <a:schemeClr val="tx1"/>
                </a:solidFill>
                <a:latin typeface="Arial" charset="0"/>
                <a:ea typeface="ＭＳ Ｐゴシック" pitchFamily="-112" charset="-128"/>
              </a:defRPr>
            </a:lvl2pPr>
            <a:lvl3pPr>
              <a:defRPr sz="2400">
                <a:solidFill>
                  <a:schemeClr val="tx1"/>
                </a:solidFill>
                <a:latin typeface="Arial" charset="0"/>
                <a:ea typeface="ＭＳ Ｐゴシック" pitchFamily="-112" charset="-128"/>
              </a:defRPr>
            </a:lvl3pPr>
            <a:lvl4pPr>
              <a:defRPr sz="2400">
                <a:solidFill>
                  <a:schemeClr val="tx1"/>
                </a:solidFill>
                <a:latin typeface="Arial" charset="0"/>
                <a:ea typeface="ＭＳ Ｐゴシック" pitchFamily="-112" charset="-128"/>
              </a:defRPr>
            </a:lvl4pPr>
            <a:lvl5pPr>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dirty="0"/>
              <a:t>Staphylococcus</a:t>
            </a:r>
          </a:p>
        </p:txBody>
      </p:sp>
      <p:sp>
        <p:nvSpPr>
          <p:cNvPr id="79882" name="TextBox 15"/>
          <p:cNvSpPr txBox="1">
            <a:spLocks noChangeArrowheads="1"/>
          </p:cNvSpPr>
          <p:nvPr/>
        </p:nvSpPr>
        <p:spPr bwMode="auto">
          <a:xfrm>
            <a:off x="2895600" y="2793546"/>
            <a:ext cx="62484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12" charset="-128"/>
              </a:defRPr>
            </a:lvl1pPr>
            <a:lvl2pPr marL="37931725" indent="-37474525">
              <a:defRPr sz="2400">
                <a:solidFill>
                  <a:schemeClr val="tx1"/>
                </a:solidFill>
                <a:latin typeface="Arial" charset="0"/>
                <a:ea typeface="ＭＳ Ｐゴシック" pitchFamily="-112" charset="-128"/>
              </a:defRPr>
            </a:lvl2pPr>
            <a:lvl3pPr>
              <a:defRPr sz="2400">
                <a:solidFill>
                  <a:schemeClr val="tx1"/>
                </a:solidFill>
                <a:latin typeface="Arial" charset="0"/>
                <a:ea typeface="ＭＳ Ｐゴシック" pitchFamily="-112" charset="-128"/>
              </a:defRPr>
            </a:lvl3pPr>
            <a:lvl4pPr>
              <a:defRPr sz="2400">
                <a:solidFill>
                  <a:schemeClr val="tx1"/>
                </a:solidFill>
                <a:latin typeface="Arial" charset="0"/>
                <a:ea typeface="ＭＳ Ｐゴシック" pitchFamily="-112" charset="-128"/>
              </a:defRPr>
            </a:lvl4pPr>
            <a:lvl5pPr>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a:r>
              <a:rPr lang="en-US" altLang="en-US" sz="4000" dirty="0" smtClean="0"/>
              <a:t>Natural Selection!</a:t>
            </a:r>
          </a:p>
          <a:p>
            <a:endParaRPr lang="en-US" altLang="en-US" dirty="0"/>
          </a:p>
          <a:p>
            <a:r>
              <a:rPr lang="en-US" altLang="en-US" dirty="0" smtClean="0"/>
              <a:t>The </a:t>
            </a:r>
            <a:r>
              <a:rPr lang="en-US" altLang="en-US" dirty="0"/>
              <a:t>antibiotic acts as an </a:t>
            </a:r>
            <a:r>
              <a:rPr lang="en-US" altLang="en-US" dirty="0" smtClean="0"/>
              <a:t>environmental </a:t>
            </a:r>
            <a:r>
              <a:rPr lang="en-US" altLang="en-US" dirty="0"/>
              <a:t>pressure. </a:t>
            </a:r>
            <a:endParaRPr lang="en-US" altLang="en-US" dirty="0" smtClean="0"/>
          </a:p>
          <a:p>
            <a:endParaRPr lang="en-US" altLang="en-US" dirty="0"/>
          </a:p>
          <a:p>
            <a:r>
              <a:rPr lang="en-US" altLang="en-US" dirty="0" smtClean="0"/>
              <a:t>It </a:t>
            </a:r>
            <a:r>
              <a:rPr lang="en-US" altLang="en-US" dirty="0"/>
              <a:t>weeds </a:t>
            </a:r>
            <a:r>
              <a:rPr lang="en-US" altLang="en-US" dirty="0" smtClean="0"/>
              <a:t>out those </a:t>
            </a:r>
            <a:r>
              <a:rPr lang="en-US" altLang="en-US" dirty="0"/>
              <a:t>bacteria with low resistance </a:t>
            </a:r>
            <a:r>
              <a:rPr lang="en-US" altLang="en-US" dirty="0" smtClean="0"/>
              <a:t>and only </a:t>
            </a:r>
            <a:r>
              <a:rPr lang="en-US" altLang="en-US" dirty="0"/>
              <a:t>those with high resistance </a:t>
            </a:r>
            <a:r>
              <a:rPr lang="en-US" altLang="en-US" dirty="0" smtClean="0"/>
              <a:t>survive to </a:t>
            </a:r>
            <a:r>
              <a:rPr lang="en-US" altLang="en-US" dirty="0"/>
              <a:t>reproduce.</a:t>
            </a:r>
          </a:p>
          <a:p>
            <a:r>
              <a:rPr lang="en-US" altLang="en-US" dirty="0"/>
              <a:t>  </a:t>
            </a:r>
          </a:p>
        </p:txBody>
      </p:sp>
      <p:sp>
        <p:nvSpPr>
          <p:cNvPr id="79883" name="Left Arrow 16"/>
          <p:cNvSpPr>
            <a:spLocks noChangeArrowheads="1"/>
          </p:cNvSpPr>
          <p:nvPr/>
        </p:nvSpPr>
        <p:spPr bwMode="auto">
          <a:xfrm>
            <a:off x="2438400" y="1752600"/>
            <a:ext cx="685800" cy="609600"/>
          </a:xfrm>
          <a:prstGeom prst="leftArrow">
            <a:avLst>
              <a:gd name="adj1" fmla="val 50000"/>
              <a:gd name="adj2" fmla="val 50000"/>
            </a:avLst>
          </a:prstGeom>
          <a:solidFill>
            <a:schemeClr val="accent1"/>
          </a:solidFill>
          <a:ln w="9525">
            <a:solidFill>
              <a:schemeClr val="tx1"/>
            </a:solidFill>
            <a:round/>
            <a:headEnd/>
            <a:tailEnd/>
          </a:ln>
        </p:spPr>
        <p:txBody>
          <a:bodyPr/>
          <a:lstStyle>
            <a:lvl1pPr>
              <a:defRPr sz="2400">
                <a:solidFill>
                  <a:schemeClr val="tx1"/>
                </a:solidFill>
                <a:latin typeface="Arial" charset="0"/>
                <a:ea typeface="ＭＳ Ｐゴシック" pitchFamily="-112" charset="-128"/>
              </a:defRPr>
            </a:lvl1pPr>
            <a:lvl2pPr marL="37931725" indent="-37474525">
              <a:defRPr sz="2400">
                <a:solidFill>
                  <a:schemeClr val="tx1"/>
                </a:solidFill>
                <a:latin typeface="Arial" charset="0"/>
                <a:ea typeface="ＭＳ Ｐゴシック" pitchFamily="-112" charset="-128"/>
              </a:defRPr>
            </a:lvl2pPr>
            <a:lvl3pPr>
              <a:defRPr sz="2400">
                <a:solidFill>
                  <a:schemeClr val="tx1"/>
                </a:solidFill>
                <a:latin typeface="Arial" charset="0"/>
                <a:ea typeface="ＭＳ Ｐゴシック" pitchFamily="-112" charset="-128"/>
              </a:defRPr>
            </a:lvl3pPr>
            <a:lvl4pPr>
              <a:defRPr sz="2400">
                <a:solidFill>
                  <a:schemeClr val="tx1"/>
                </a:solidFill>
                <a:latin typeface="Arial" charset="0"/>
                <a:ea typeface="ＭＳ Ｐゴシック" pitchFamily="-112" charset="-128"/>
              </a:defRPr>
            </a:lvl4pPr>
            <a:lvl5pPr>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en-US" altLang="en-US"/>
          </a:p>
        </p:txBody>
      </p:sp>
    </p:spTree>
    <p:extLst>
      <p:ext uri="{BB962C8B-B14F-4D97-AF65-F5344CB8AC3E}">
        <p14:creationId xmlns:p14="http://schemas.microsoft.com/office/powerpoint/2010/main" val="3005712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6386" name="Picture 2" descr="http://www.biw.kuleuven.be/dtp/cmpg/spi/img/resistance-vs-persistence.gif"/>
          <p:cNvPicPr>
            <a:picLocks noChangeAspect="1" noChangeArrowheads="1"/>
          </p:cNvPicPr>
          <p:nvPr/>
        </p:nvPicPr>
        <p:blipFill>
          <a:blip r:embed="rId2" cstate="print"/>
          <a:srcRect b="52727"/>
          <a:stretch>
            <a:fillRect/>
          </a:stretch>
        </p:blipFill>
        <p:spPr bwMode="auto">
          <a:xfrm>
            <a:off x="791308" y="2240280"/>
            <a:ext cx="8352692" cy="3474720"/>
          </a:xfrm>
          <a:prstGeom prst="rect">
            <a:avLst/>
          </a:prstGeom>
          <a:noFill/>
        </p:spPr>
      </p:pic>
    </p:spTree>
    <p:extLst>
      <p:ext uri="{BB962C8B-B14F-4D97-AF65-F5344CB8AC3E}">
        <p14:creationId xmlns:p14="http://schemas.microsoft.com/office/powerpoint/2010/main" val="1479248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32657" y="381000"/>
            <a:ext cx="9144000" cy="6186309"/>
          </a:xfrm>
          <a:prstGeom prst="rect">
            <a:avLst/>
          </a:prstGeom>
        </p:spPr>
        <p:txBody>
          <a:bodyPr wrap="square">
            <a:spAutoFit/>
          </a:bodyPr>
          <a:lstStyle/>
          <a:p>
            <a:pPr marL="342900" indent="-342900">
              <a:buFont typeface="+mj-lt"/>
              <a:buAutoNum type="arabicPeriod"/>
            </a:pPr>
            <a:r>
              <a:rPr lang="en-US" sz="2800" dirty="0" smtClean="0"/>
              <a:t>Take </a:t>
            </a:r>
            <a:r>
              <a:rPr lang="en-US" sz="2800" dirty="0"/>
              <a:t>antibiotics exactly as the doctor prescribes. Do not skip doses. Complete the prescribed course of treatment, even when you start feeling better.</a:t>
            </a:r>
          </a:p>
          <a:p>
            <a:pPr marL="342900" indent="-342900">
              <a:buFont typeface="+mj-lt"/>
              <a:buAutoNum type="arabicPeriod"/>
            </a:pPr>
            <a:r>
              <a:rPr lang="en-US" sz="2800" dirty="0"/>
              <a:t>Only take antibiotics prescribed for you; do not share or use leftover antibiotics. Antibiotics treat specific types of infections. Taking the wrong medicine may delay correct treatment and allow bacteria to multiply.</a:t>
            </a:r>
          </a:p>
          <a:p>
            <a:pPr marL="342900" indent="-342900">
              <a:buFont typeface="+mj-lt"/>
              <a:buAutoNum type="arabicPeriod"/>
            </a:pPr>
            <a:r>
              <a:rPr lang="en-US" sz="2800" dirty="0"/>
              <a:t>Do not save antibiotics for the next illness. Discard any leftover medication once the prescribed course of treatment is completed.</a:t>
            </a:r>
          </a:p>
          <a:p>
            <a:pPr marL="342900" indent="-342900">
              <a:buFont typeface="+mj-lt"/>
              <a:buAutoNum type="arabicPeriod"/>
            </a:pPr>
            <a:r>
              <a:rPr lang="en-US" sz="2800" dirty="0"/>
              <a:t>Do not ask for antibiotics when your doctor thinks you do not need them. Remember antibiotics have side effects.</a:t>
            </a:r>
          </a:p>
          <a:p>
            <a:pPr marL="342900" indent="-342900">
              <a:buFont typeface="+mj-lt"/>
              <a:buAutoNum type="arabicPeriod"/>
            </a:pPr>
            <a:r>
              <a:rPr lang="en-US" sz="2800" dirty="0"/>
              <a:t>Prevent infections by practicing good hand hygiene and getting recommended vaccines.</a:t>
            </a:r>
          </a:p>
        </p:txBody>
      </p:sp>
    </p:spTree>
    <p:extLst>
      <p:ext uri="{BB962C8B-B14F-4D97-AF65-F5344CB8AC3E}">
        <p14:creationId xmlns:p14="http://schemas.microsoft.com/office/powerpoint/2010/main" val="171110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Ted Ed on Antibiotic Resistance </a:t>
            </a:r>
            <a:endParaRPr lang="en-GB" dirty="0"/>
          </a:p>
        </p:txBody>
      </p:sp>
      <p:sp>
        <p:nvSpPr>
          <p:cNvPr id="3" name="Content Placeholder 2"/>
          <p:cNvSpPr>
            <a:spLocks noGrp="1"/>
          </p:cNvSpPr>
          <p:nvPr>
            <p:ph idx="1"/>
          </p:nvPr>
        </p:nvSpPr>
        <p:spPr/>
        <p:txBody>
          <a:bodyPr/>
          <a:lstStyle/>
          <a:p>
            <a:r>
              <a:rPr lang="en-GB" dirty="0"/>
              <a:t>http://ed.ted.com/lessons/how-antibiotics-become-resistant-over-time-kevin-wu</a:t>
            </a:r>
          </a:p>
        </p:txBody>
      </p:sp>
    </p:spTree>
    <p:extLst>
      <p:ext uri="{BB962C8B-B14F-4D97-AF65-F5344CB8AC3E}">
        <p14:creationId xmlns:p14="http://schemas.microsoft.com/office/powerpoint/2010/main" val="3414985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20040"/>
            <a:ext cx="7879080" cy="1143000"/>
          </a:xfrm>
        </p:spPr>
        <p:txBody>
          <a:bodyPr>
            <a:normAutofit/>
          </a:bodyPr>
          <a:lstStyle/>
          <a:p>
            <a:r>
              <a:rPr lang="en-US" sz="2800" dirty="0" smtClean="0"/>
              <a:t>In your science notebooks answer the following questions while watching the video (to 26:50)</a:t>
            </a:r>
            <a:endParaRPr lang="en-US" sz="2800" dirty="0"/>
          </a:p>
        </p:txBody>
      </p:sp>
      <p:sp>
        <p:nvSpPr>
          <p:cNvPr id="4" name="TextBox 3"/>
          <p:cNvSpPr txBox="1"/>
          <p:nvPr/>
        </p:nvSpPr>
        <p:spPr>
          <a:xfrm>
            <a:off x="1066800" y="1514900"/>
            <a:ext cx="7391400" cy="369332"/>
          </a:xfrm>
          <a:prstGeom prst="rect">
            <a:avLst/>
          </a:prstGeom>
          <a:noFill/>
        </p:spPr>
        <p:txBody>
          <a:bodyPr wrap="square" rtlCol="0">
            <a:spAutoFit/>
          </a:bodyPr>
          <a:lstStyle/>
          <a:p>
            <a:r>
              <a:rPr lang="en-US" dirty="0">
                <a:solidFill>
                  <a:prstClr val="black"/>
                </a:solidFill>
              </a:rPr>
              <a:t>https://www.youtube.com/watch?v=0zsWdW7eJ1M</a:t>
            </a:r>
          </a:p>
        </p:txBody>
      </p:sp>
      <p:sp>
        <p:nvSpPr>
          <p:cNvPr id="21505" name="Rectangle 1"/>
          <p:cNvSpPr>
            <a:spLocks noChangeArrowheads="1"/>
          </p:cNvSpPr>
          <p:nvPr/>
        </p:nvSpPr>
        <p:spPr bwMode="auto">
          <a:xfrm>
            <a:off x="1066800" y="2669161"/>
            <a:ext cx="80772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indent="-228600" fontAlgn="base">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What is the one </a:t>
            </a:r>
            <a:r>
              <a:rPr lang="en-US" sz="1600" dirty="0">
                <a:solidFill>
                  <a:srgbClr val="000000"/>
                </a:solidFill>
                <a:latin typeface="Calibri"/>
                <a:ea typeface="Calibri" pitchFamily="34" charset="0"/>
                <a:cs typeface="Times New Roman" pitchFamily="18" charset="0"/>
              </a:rPr>
              <a:t>“</a:t>
            </a:r>
            <a:r>
              <a:rPr lang="en-US" sz="1600" dirty="0">
                <a:solidFill>
                  <a:srgbClr val="000000"/>
                </a:solidFill>
                <a:latin typeface="Times New Roman" pitchFamily="18" charset="0"/>
                <a:ea typeface="Calibri" pitchFamily="34" charset="0"/>
                <a:cs typeface="Times New Roman" pitchFamily="18" charset="0"/>
              </a:rPr>
              <a:t>predator</a:t>
            </a:r>
            <a:r>
              <a:rPr lang="en-US" sz="1600" dirty="0">
                <a:solidFill>
                  <a:srgbClr val="000000"/>
                </a:solidFill>
                <a:latin typeface="Calibri"/>
                <a:ea typeface="Calibri" pitchFamily="34" charset="0"/>
                <a:cs typeface="Times New Roman" pitchFamily="18" charset="0"/>
              </a:rPr>
              <a:t>”</a:t>
            </a:r>
            <a:r>
              <a:rPr lang="en-US" sz="1600" dirty="0">
                <a:solidFill>
                  <a:srgbClr val="000000"/>
                </a:solidFill>
                <a:latin typeface="Times New Roman" pitchFamily="18" charset="0"/>
                <a:ea typeface="Calibri" pitchFamily="34" charset="0"/>
                <a:cs typeface="Times New Roman" pitchFamily="18" charset="0"/>
              </a:rPr>
              <a:t> that humans have left to fear?</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How much faster than humans can bacteria reproduce?</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Name 3 microorganisms that claimed huge populations of human life.</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What chemicals are used by microorganisms to kill each other that humans have utilized? Give an example.</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What is the new epidemic in the Russian prison systems?</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What conditions lead to an active state of the above mentioned disease? </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How can the disease spread through the prison? </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How has Sasha</a:t>
            </a:r>
            <a:r>
              <a:rPr lang="en-US" sz="1600" dirty="0">
                <a:solidFill>
                  <a:srgbClr val="000000"/>
                </a:solidFill>
                <a:latin typeface="Calibri"/>
                <a:ea typeface="Calibri" pitchFamily="34" charset="0"/>
                <a:cs typeface="Times New Roman" pitchFamily="18" charset="0"/>
              </a:rPr>
              <a:t>’</a:t>
            </a:r>
            <a:r>
              <a:rPr lang="en-US" sz="1600" dirty="0">
                <a:solidFill>
                  <a:srgbClr val="000000"/>
                </a:solidFill>
                <a:latin typeface="Times New Roman" pitchFamily="18" charset="0"/>
                <a:ea typeface="Calibri" pitchFamily="34" charset="0"/>
                <a:cs typeface="Times New Roman" pitchFamily="18" charset="0"/>
              </a:rPr>
              <a:t>s strain of the disease evolved?</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How have Russian prisons created ideal conditions for drug-resistant strains? </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How is a drug-resistant infection treated? </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How has the disease spread to outside the prison walls?</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How can scientists track epidemic strains of bacteria?</a:t>
            </a:r>
            <a:endParaRPr lang="en-US" sz="1050" dirty="0">
              <a:solidFill>
                <a:prstClr val="black"/>
              </a:solidFill>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lang="en-US" sz="1600" dirty="0">
                <a:solidFill>
                  <a:srgbClr val="000000"/>
                </a:solidFill>
                <a:latin typeface="Times New Roman" pitchFamily="18" charset="0"/>
                <a:ea typeface="Calibri" pitchFamily="34" charset="0"/>
                <a:cs typeface="Times New Roman" pitchFamily="18" charset="0"/>
              </a:rPr>
              <a:t>Describe two causes of drug resistance.</a:t>
            </a:r>
            <a:endParaRPr lang="en-US" sz="105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77928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7"/>
            <a:ext cx="7498080" cy="1599882"/>
          </a:xfrm>
        </p:spPr>
        <p:txBody>
          <a:bodyPr>
            <a:normAutofit fontScale="90000"/>
          </a:bodyPr>
          <a:lstStyle/>
          <a:p>
            <a:r>
              <a:rPr lang="en-US" dirty="0" smtClean="0"/>
              <a:t>Answer Question 14 in your science notebook:  (Answer not found in Video )</a:t>
            </a:r>
            <a:endParaRPr lang="en-US" dirty="0"/>
          </a:p>
        </p:txBody>
      </p:sp>
      <p:sp>
        <p:nvSpPr>
          <p:cNvPr id="3" name="Content Placeholder 2"/>
          <p:cNvSpPr>
            <a:spLocks noGrp="1"/>
          </p:cNvSpPr>
          <p:nvPr>
            <p:ph idx="1"/>
          </p:nvPr>
        </p:nvSpPr>
        <p:spPr>
          <a:xfrm>
            <a:off x="1219200" y="2331720"/>
            <a:ext cx="7498080" cy="4251960"/>
          </a:xfrm>
        </p:spPr>
        <p:txBody>
          <a:bodyPr/>
          <a:lstStyle/>
          <a:p>
            <a:pPr lvl="0">
              <a:buNone/>
            </a:pPr>
            <a:r>
              <a:rPr lang="en-US" dirty="0" smtClean="0">
                <a:solidFill>
                  <a:srgbClr val="000000"/>
                </a:solidFill>
                <a:latin typeface="Times New Roman" pitchFamily="18" charset="0"/>
                <a:ea typeface="Calibri" pitchFamily="34" charset="0"/>
                <a:cs typeface="Times New Roman" pitchFamily="18" charset="0"/>
              </a:rPr>
              <a:t>14. What characteristics would you look for when designing a treatment to reduce drug-resistance</a:t>
            </a:r>
            <a:r>
              <a:rPr lang="en-US" sz="2000" dirty="0" smtClean="0">
                <a:solidFill>
                  <a:srgbClr val="000000"/>
                </a:solidFill>
                <a:latin typeface="Times New Roman" pitchFamily="18" charset="0"/>
                <a:ea typeface="Calibri" pitchFamily="34" charset="0"/>
                <a:cs typeface="Times New Roman" pitchFamily="18" charset="0"/>
              </a:rPr>
              <a:t>?</a:t>
            </a:r>
            <a:endParaRPr lang="en-US" sz="3600"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2731650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529</Words>
  <Application>Microsoft Office PowerPoint</Application>
  <PresentationFormat>On-screen Show (4:3)</PresentationFormat>
  <Paragraphs>37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Antibiotic Resistant Bacteria:  Natural Selection at Work</vt:lpstr>
      <vt:lpstr>Antibiotic Resistance</vt:lpstr>
      <vt:lpstr>PowerPoint Presentation</vt:lpstr>
      <vt:lpstr>How does antibiotic resistance happen?</vt:lpstr>
      <vt:lpstr>PowerPoint Presentation</vt:lpstr>
      <vt:lpstr>PowerPoint Presentation</vt:lpstr>
      <vt:lpstr>Ted Ed on Antibiotic Resistance </vt:lpstr>
      <vt:lpstr>In your science notebooks answer the following questions while watching the video (to 26:50)</vt:lpstr>
      <vt:lpstr>Answer Question 14 in your science notebook:  (Answer not found in Video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Antibiotic Resistant Bacteria:  Natural Selection at Work</dc:title>
  <dc:creator>Tech Admin</dc:creator>
  <cp:lastModifiedBy>Mellbye, Brett - COS</cp:lastModifiedBy>
  <cp:revision>2</cp:revision>
  <dcterms:created xsi:type="dcterms:W3CDTF">2016-04-21T23:08:33Z</dcterms:created>
  <dcterms:modified xsi:type="dcterms:W3CDTF">2016-04-24T20:28:02Z</dcterms:modified>
</cp:coreProperties>
</file>