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5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4A62-32E5-4A94-990E-6656E15CAAE6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A507-A84B-43E5-880A-BBE1CEFE9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991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4A62-32E5-4A94-990E-6656E15CAAE6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A507-A84B-43E5-880A-BBE1CEFE9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823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4A62-32E5-4A94-990E-6656E15CAAE6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A507-A84B-43E5-880A-BBE1CEFE9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911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9E83899-B161-4599-9D76-FA422A9528B6}" type="datetimeFigureOut">
              <a:rPr lang="en-US" smtClean="0">
                <a:solidFill>
                  <a:srgbClr val="575F6D"/>
                </a:solidFill>
              </a:rPr>
              <a:pPr/>
              <a:t>4/24/2016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9902B66-D8C2-474F-8C2E-26E216E7E0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149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9E83899-B161-4599-9D76-FA422A9528B6}" type="datetimeFigureOut">
              <a:rPr lang="en-US" smtClean="0">
                <a:solidFill>
                  <a:srgbClr val="575F6D"/>
                </a:solidFill>
              </a:rPr>
              <a:pPr/>
              <a:t>4/24/2016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9902B66-D8C2-474F-8C2E-26E216E7E0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530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9E83899-B161-4599-9D76-FA422A9528B6}" type="datetimeFigureOut">
              <a:rPr lang="en-US" smtClean="0">
                <a:solidFill>
                  <a:srgbClr val="FFF39D"/>
                </a:solidFill>
              </a:rPr>
              <a:pPr/>
              <a:t>4/24/2016</a:t>
            </a:fld>
            <a:endParaRPr lang="en-US">
              <a:solidFill>
                <a:srgbClr val="FFF39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>
              <a:solidFill>
                <a:srgbClr val="FFF39D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9902B66-D8C2-474F-8C2E-26E216E7E0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639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83899-B161-4599-9D76-FA422A9528B6}" type="datetimeFigureOut">
              <a:rPr lang="en-US" smtClean="0">
                <a:solidFill>
                  <a:srgbClr val="575F6D"/>
                </a:solidFill>
              </a:rPr>
              <a:pPr/>
              <a:t>4/24/2016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02B66-D8C2-474F-8C2E-26E216E7E0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997300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83899-B161-4599-9D76-FA422A9528B6}" type="datetimeFigureOut">
              <a:rPr lang="en-US" smtClean="0">
                <a:solidFill>
                  <a:srgbClr val="575F6D"/>
                </a:solidFill>
              </a:rPr>
              <a:pPr/>
              <a:t>4/24/2016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02B66-D8C2-474F-8C2E-26E216E7E0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49545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E83899-B161-4599-9D76-FA422A9528B6}" type="datetimeFigureOut">
              <a:rPr lang="en-US" smtClean="0">
                <a:solidFill>
                  <a:srgbClr val="575F6D"/>
                </a:solidFill>
              </a:rPr>
              <a:pPr/>
              <a:t>4/24/2016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902B66-D8C2-474F-8C2E-26E216E7E0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2871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83899-B161-4599-9D76-FA422A9528B6}" type="datetimeFigureOut">
              <a:rPr lang="en-US" smtClean="0">
                <a:solidFill>
                  <a:srgbClr val="575F6D"/>
                </a:solidFill>
              </a:rPr>
              <a:pPr/>
              <a:t>4/24/2016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02B66-D8C2-474F-8C2E-26E216E7E0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550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9E83899-B161-4599-9D76-FA422A9528B6}" type="datetimeFigureOut">
              <a:rPr lang="en-US" smtClean="0">
                <a:solidFill>
                  <a:srgbClr val="575F6D"/>
                </a:solidFill>
              </a:rPr>
              <a:pPr/>
              <a:t>4/24/2016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9902B66-D8C2-474F-8C2E-26E216E7E0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7808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4A62-32E5-4A94-990E-6656E15CAAE6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A507-A84B-43E5-880A-BBE1CEFE9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7384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E83899-B161-4599-9D76-FA422A9528B6}" type="datetimeFigureOut">
              <a:rPr lang="en-US" smtClean="0">
                <a:solidFill>
                  <a:srgbClr val="575F6D"/>
                </a:solidFill>
              </a:rPr>
              <a:pPr/>
              <a:t>4/24/2016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902B66-D8C2-474F-8C2E-26E216E7E0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0106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83899-B161-4599-9D76-FA422A9528B6}" type="datetimeFigureOut">
              <a:rPr lang="en-US" smtClean="0">
                <a:solidFill>
                  <a:srgbClr val="575F6D"/>
                </a:solidFill>
              </a:rPr>
              <a:pPr/>
              <a:t>4/24/2016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02B66-D8C2-474F-8C2E-26E216E7E0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7576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83899-B161-4599-9D76-FA422A9528B6}" type="datetimeFigureOut">
              <a:rPr lang="en-US" smtClean="0">
                <a:solidFill>
                  <a:srgbClr val="575F6D"/>
                </a:solidFill>
              </a:rPr>
              <a:pPr/>
              <a:t>4/24/2016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02B66-D8C2-474F-8C2E-26E216E7E0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463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274320" y="274320"/>
            <a:ext cx="8595360" cy="822960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>
              <a:spcBef>
                <a:spcPts val="0"/>
              </a:spcBef>
              <a:buSzPct val="99224"/>
              <a:defRPr sz="3800"/>
            </a:lvl1pPr>
            <a:lvl2pPr>
              <a:spcBef>
                <a:spcPts val="0"/>
              </a:spcBef>
              <a:buSzPct val="99224"/>
              <a:defRPr sz="3800"/>
            </a:lvl2pPr>
            <a:lvl3pPr>
              <a:spcBef>
                <a:spcPts val="0"/>
              </a:spcBef>
              <a:buSzPct val="99224"/>
              <a:defRPr sz="3800"/>
            </a:lvl3pPr>
            <a:lvl4pPr>
              <a:spcBef>
                <a:spcPts val="0"/>
              </a:spcBef>
              <a:buSzPct val="99224"/>
              <a:defRPr sz="3800"/>
            </a:lvl4pPr>
            <a:lvl5pPr>
              <a:spcBef>
                <a:spcPts val="0"/>
              </a:spcBef>
              <a:buSzPct val="99224"/>
              <a:defRPr sz="3800"/>
            </a:lvl5pPr>
            <a:lvl6pPr>
              <a:spcBef>
                <a:spcPts val="0"/>
              </a:spcBef>
              <a:buSzPct val="99224"/>
              <a:defRPr sz="3800"/>
            </a:lvl6pPr>
            <a:lvl7pPr>
              <a:spcBef>
                <a:spcPts val="0"/>
              </a:spcBef>
              <a:buSzPct val="99224"/>
              <a:defRPr sz="3800"/>
            </a:lvl7pPr>
            <a:lvl8pPr>
              <a:spcBef>
                <a:spcPts val="0"/>
              </a:spcBef>
              <a:buSzPct val="99224"/>
              <a:defRPr sz="3800"/>
            </a:lvl8pPr>
            <a:lvl9pPr>
              <a:spcBef>
                <a:spcPts val="0"/>
              </a:spcBef>
              <a:buSzPct val="99224"/>
              <a:defRPr sz="3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274320" y="1645921"/>
            <a:ext cx="8595360" cy="4937759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>
              <a:spcBef>
                <a:spcPts val="0"/>
              </a:spcBef>
              <a:buSzPct val="98765"/>
              <a:defRPr sz="2400"/>
            </a:lvl1pPr>
            <a:lvl2pPr>
              <a:spcBef>
                <a:spcPts val="0"/>
              </a:spcBef>
              <a:buSzPct val="98765"/>
              <a:defRPr sz="2400"/>
            </a:lvl2pPr>
            <a:lvl3pPr>
              <a:spcBef>
                <a:spcPts val="0"/>
              </a:spcBef>
              <a:buSzPct val="98765"/>
              <a:defRPr sz="2400"/>
            </a:lvl3pPr>
            <a:lvl4pPr>
              <a:spcBef>
                <a:spcPts val="0"/>
              </a:spcBef>
              <a:buSzPct val="98765"/>
              <a:defRPr sz="2400"/>
            </a:lvl4pPr>
            <a:lvl5pPr>
              <a:spcBef>
                <a:spcPts val="0"/>
              </a:spcBef>
              <a:buSzPct val="98765"/>
              <a:defRPr sz="2400"/>
            </a:lvl5pPr>
            <a:lvl6pPr>
              <a:spcBef>
                <a:spcPts val="0"/>
              </a:spcBef>
              <a:buSzPct val="98765"/>
              <a:defRPr sz="2400"/>
            </a:lvl6pPr>
            <a:lvl7pPr>
              <a:spcBef>
                <a:spcPts val="0"/>
              </a:spcBef>
              <a:buSzPct val="98765"/>
              <a:defRPr sz="2400"/>
            </a:lvl7pPr>
            <a:lvl8pPr>
              <a:spcBef>
                <a:spcPts val="0"/>
              </a:spcBef>
              <a:buSzPct val="98765"/>
              <a:defRPr sz="2400"/>
            </a:lvl8pPr>
            <a:lvl9pPr>
              <a:spcBef>
                <a:spcPts val="0"/>
              </a:spcBef>
              <a:buSzPct val="98765"/>
              <a:defRPr sz="2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52212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4A62-32E5-4A94-990E-6656E15CAAE6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A507-A84B-43E5-880A-BBE1CEFE9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193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4A62-32E5-4A94-990E-6656E15CAAE6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A507-A84B-43E5-880A-BBE1CEFE9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178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4A62-32E5-4A94-990E-6656E15CAAE6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A507-A84B-43E5-880A-BBE1CEFE9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349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4A62-32E5-4A94-990E-6656E15CAAE6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A507-A84B-43E5-880A-BBE1CEFE9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652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4A62-32E5-4A94-990E-6656E15CAAE6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A507-A84B-43E5-880A-BBE1CEFE9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1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4A62-32E5-4A94-990E-6656E15CAAE6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A507-A84B-43E5-880A-BBE1CEFE9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928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4A62-32E5-4A94-990E-6656E15CAAE6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A507-A84B-43E5-880A-BBE1CEFE9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07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B4A62-32E5-4A94-990E-6656E15CAAE6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3A507-A84B-43E5-880A-BBE1CEFE9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95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9E83899-B161-4599-9D76-FA422A9528B6}" type="datetimeFigureOut">
              <a:rPr lang="en-US" smtClean="0">
                <a:solidFill>
                  <a:srgbClr val="575F6D"/>
                </a:solidFill>
              </a:rPr>
              <a:pPr/>
              <a:t>4/24/2016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9902B66-D8C2-474F-8C2E-26E216E7E0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656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0"/>
            <a:ext cx="6172200" cy="533400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Warm UP </a:t>
            </a:r>
            <a:r>
              <a:rPr lang="en-US" sz="3200" dirty="0" smtClean="0"/>
              <a:t>4/21 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016478"/>
            <a:ext cx="7315200" cy="5841522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3200" dirty="0"/>
              <a:t>1. Darwin or Lamarck? </a:t>
            </a:r>
          </a:p>
          <a:p>
            <a:pPr marL="457200" indent="-457200"/>
            <a:r>
              <a:rPr lang="en-US" sz="3200" dirty="0"/>
              <a:t>	He thought that individuals change due to environmental influences and then pass those changes to their offspring.</a:t>
            </a:r>
          </a:p>
          <a:p>
            <a:pPr marL="457200" indent="-457200"/>
            <a:r>
              <a:rPr lang="en-US" sz="3200" dirty="0"/>
              <a:t>2. Darwin or Lamarck? </a:t>
            </a:r>
          </a:p>
          <a:p>
            <a:pPr marL="457200" indent="-457200"/>
            <a:r>
              <a:rPr lang="en-US" sz="3200" dirty="0"/>
              <a:t>	He saw that it was not the individuals that changed, but the populations over time because of natural selection.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50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Outline for Tuesday 4/26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Page 327-329</a:t>
            </a:r>
          </a:p>
          <a:p>
            <a:pPr lvl="1"/>
            <a:r>
              <a:rPr lang="en-US" sz="3600" dirty="0" smtClean="0"/>
              <a:t>Start at Isolation and Speciation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68594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608612"/>
              </p:ext>
            </p:extLst>
          </p:nvPr>
        </p:nvGraphicFramePr>
        <p:xfrm>
          <a:off x="152400" y="10886"/>
          <a:ext cx="8610601" cy="25603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187639"/>
                <a:gridCol w="1355289"/>
                <a:gridCol w="1356192"/>
                <a:gridCol w="1355289"/>
                <a:gridCol w="1356192"/>
              </a:tblGrid>
              <a:tr h="685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 Color of fur</a:t>
                      </a:r>
                      <a:endParaRPr lang="en-GB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Black</a:t>
                      </a:r>
                      <a:endParaRPr lang="en-GB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Tan</a:t>
                      </a:r>
                      <a:endParaRPr lang="en-GB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Tan and Black</a:t>
                      </a:r>
                      <a:endParaRPr lang="en-GB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Cream</a:t>
                      </a:r>
                      <a:endParaRPr lang="en-GB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29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Age at </a:t>
                      </a:r>
                      <a:r>
                        <a:rPr lang="en-US" sz="2000" dirty="0" smtClean="0">
                          <a:effectLst/>
                        </a:rPr>
                        <a:t>death (Months)</a:t>
                      </a:r>
                      <a:endParaRPr lang="en-GB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 </a:t>
                      </a:r>
                      <a:endParaRPr lang="en-GB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8</a:t>
                      </a:r>
                      <a:endParaRPr lang="en-GB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9</a:t>
                      </a:r>
                      <a:endParaRPr lang="en-GB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</a:t>
                      </a:r>
                      <a:endParaRPr lang="en-GB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85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# pups produced by each female   </a:t>
                      </a:r>
                      <a:endParaRPr lang="en-GB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</a:t>
                      </a:r>
                      <a:endParaRPr lang="en-GB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11</a:t>
                      </a:r>
                      <a:endParaRPr lang="en-GB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8</a:t>
                      </a:r>
                      <a:endParaRPr lang="en-GB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GB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29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Running </a:t>
                      </a:r>
                      <a:r>
                        <a:rPr lang="en-US" sz="2400" dirty="0" smtClean="0">
                          <a:effectLst/>
                        </a:rPr>
                        <a:t>speed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(cm/sec)</a:t>
                      </a:r>
                      <a:endParaRPr lang="en-GB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8</a:t>
                      </a:r>
                      <a:endParaRPr lang="en-GB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6</a:t>
                      </a:r>
                      <a:endParaRPr lang="en-GB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7</a:t>
                      </a:r>
                      <a:endParaRPr lang="en-GB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5</a:t>
                      </a:r>
                      <a:endParaRPr lang="en-GB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2667000"/>
            <a:ext cx="86106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table above gives descriptions of four female mice that live in a tan, beach area. </a:t>
            </a:r>
            <a:endParaRPr kumimoji="0" lang="en-GB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According to the definition given for fitness, explain which mouse above would be considered the fittest?  </a:t>
            </a:r>
            <a:endParaRPr kumimoji="0" lang="en-GB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Mice fur color is inherited. What fur color would be most common among the next population of pups?</a:t>
            </a:r>
            <a:endParaRPr kumimoji="0" lang="en-GB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Explain why a heritable characteristic, such as running speed, would not become more common in the next population of pups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en-GB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GB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78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066800" y="-381000"/>
            <a:ext cx="7467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1"/>
                </a:solidFill>
              </a:rPr>
              <a:t>Darwin’s Four Postulates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91600" cy="5943600"/>
          </a:xfrm>
        </p:spPr>
        <p:txBody>
          <a:bodyPr rtlCol="0">
            <a:normAutofit/>
          </a:bodyPr>
          <a:lstStyle/>
          <a:p>
            <a:pPr marL="514350" indent="-514350">
              <a:buAutoNum type="arabicPeriod"/>
              <a:defRPr/>
            </a:pPr>
            <a:r>
              <a:rPr lang="en-US" sz="3200" dirty="0"/>
              <a:t>(</a:t>
            </a:r>
            <a:r>
              <a:rPr lang="en-US" sz="3200" b="1" dirty="0"/>
              <a:t>Overproduction</a:t>
            </a:r>
            <a:r>
              <a:rPr lang="en-US" sz="3200" dirty="0"/>
              <a:t>) More young are born than can survive </a:t>
            </a:r>
          </a:p>
          <a:p>
            <a:pPr marL="514350" indent="-514350">
              <a:buAutoNum type="arabicPeriod"/>
              <a:defRPr/>
            </a:pPr>
            <a:r>
              <a:rPr lang="en-US" sz="3200" dirty="0"/>
              <a:t>(</a:t>
            </a:r>
            <a:r>
              <a:rPr lang="en-US" sz="3200" b="1" dirty="0"/>
              <a:t>Genetic variation</a:t>
            </a:r>
            <a:r>
              <a:rPr lang="en-US" sz="3200" dirty="0"/>
              <a:t>) Individual species are variable</a:t>
            </a:r>
          </a:p>
          <a:p>
            <a:pPr marL="514350" indent="-514350">
              <a:buAutoNum type="arabicPeriod"/>
              <a:defRPr/>
            </a:pPr>
            <a:r>
              <a:rPr lang="en-US" sz="3200" dirty="0"/>
              <a:t>(</a:t>
            </a:r>
            <a:r>
              <a:rPr lang="en-US" sz="3200" b="1" dirty="0"/>
              <a:t>Struggle to survive</a:t>
            </a:r>
            <a:r>
              <a:rPr lang="en-US" sz="3200" dirty="0"/>
              <a:t>) Competition </a:t>
            </a:r>
          </a:p>
          <a:p>
            <a:pPr marL="514350" indent="-514350">
              <a:buAutoNum type="arabicPeriod"/>
              <a:defRPr/>
            </a:pPr>
            <a:r>
              <a:rPr lang="en-US" sz="3200" dirty="0"/>
              <a:t>(</a:t>
            </a:r>
            <a:r>
              <a:rPr lang="en-US" sz="3200" b="1" dirty="0"/>
              <a:t>Differential Reproduction</a:t>
            </a:r>
            <a:r>
              <a:rPr lang="en-US" sz="3200" dirty="0"/>
              <a:t>) Survival and reproduction are not random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800" dirty="0"/>
              <a:t> Individuals with most favorable variations survive to reproduce more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800" dirty="0"/>
              <a:t>Naturally selected</a:t>
            </a:r>
          </a:p>
        </p:txBody>
      </p:sp>
    </p:spTree>
    <p:extLst>
      <p:ext uri="{BB962C8B-B14F-4D97-AF65-F5344CB8AC3E}">
        <p14:creationId xmlns:p14="http://schemas.microsoft.com/office/powerpoint/2010/main" val="287327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2209800" y="228600"/>
            <a:ext cx="5638800" cy="1188720"/>
          </a:xfrm>
        </p:spPr>
        <p:txBody>
          <a:bodyPr>
            <a:noAutofit/>
          </a:bodyPr>
          <a:lstStyle/>
          <a:p>
            <a:pPr eaLnBrk="1" hangingPunct="1">
              <a:buFont typeface="Arial" charset="0"/>
              <a:buNone/>
            </a:pPr>
            <a:r>
              <a:rPr lang="en-US" altLang="en-US" sz="3200" dirty="0"/>
              <a:t>More are born than live to reproduce: there is variation in a population</a:t>
            </a:r>
          </a:p>
        </p:txBody>
      </p:sp>
      <p:pic>
        <p:nvPicPr>
          <p:cNvPr id="10243" name="Picture 2" descr="Color variation in these beetl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 descr="Differential reproduct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1" y="2148840"/>
            <a:ext cx="1920875" cy="155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6" descr="Heredity of the traits of the beetles who surviv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794760"/>
            <a:ext cx="1371600" cy="1645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8" descr="Eventually, the advantageous trait dominate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1" y="5132071"/>
            <a:ext cx="1438275" cy="1725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>
            <a:off x="6248400" y="868680"/>
            <a:ext cx="1143000" cy="457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248" name="Rectangle 9"/>
          <p:cNvSpPr>
            <a:spLocks noChangeArrowheads="1"/>
          </p:cNvSpPr>
          <p:nvPr/>
        </p:nvSpPr>
        <p:spPr bwMode="auto">
          <a:xfrm>
            <a:off x="557667" y="2197387"/>
            <a:ext cx="6096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prstClr val="black"/>
                </a:solidFill>
                <a:latin typeface="Calibri" pitchFamily="34" charset="0"/>
              </a:rPr>
              <a:t>There is competition for survival</a:t>
            </a:r>
          </a:p>
        </p:txBody>
      </p:sp>
      <p:sp>
        <p:nvSpPr>
          <p:cNvPr id="10249" name="Rectangle 18"/>
          <p:cNvSpPr>
            <a:spLocks noChangeArrowheads="1"/>
          </p:cNvSpPr>
          <p:nvPr/>
        </p:nvSpPr>
        <p:spPr bwMode="auto">
          <a:xfrm>
            <a:off x="0" y="3977640"/>
            <a:ext cx="7239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prstClr val="black"/>
                </a:solidFill>
                <a:latin typeface="Calibri" pitchFamily="34" charset="0"/>
              </a:rPr>
              <a:t>Those better suited to the environment have a higher chance of reproducing</a:t>
            </a:r>
          </a:p>
        </p:txBody>
      </p:sp>
      <p:sp>
        <p:nvSpPr>
          <p:cNvPr id="10250" name="Rectangle 19"/>
          <p:cNvSpPr>
            <a:spLocks noChangeArrowheads="1"/>
          </p:cNvSpPr>
          <p:nvPr/>
        </p:nvSpPr>
        <p:spPr bwMode="auto">
          <a:xfrm>
            <a:off x="609600" y="5780782"/>
            <a:ext cx="5715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prstClr val="black"/>
                </a:solidFill>
                <a:latin typeface="Calibri" pitchFamily="34" charset="0"/>
              </a:rPr>
              <a:t>Allele frequency in the population changes over time </a:t>
            </a:r>
          </a:p>
        </p:txBody>
      </p:sp>
    </p:spTree>
    <p:extLst>
      <p:ext uri="{BB962C8B-B14F-4D97-AF65-F5344CB8AC3E}">
        <p14:creationId xmlns:p14="http://schemas.microsoft.com/office/powerpoint/2010/main" val="381301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Selection in Moths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One student will be a predator, one will set up </a:t>
            </a:r>
            <a:r>
              <a:rPr lang="en-US" sz="3200"/>
              <a:t>the environment!  </a:t>
            </a:r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Read through instructions carefully! </a:t>
            </a:r>
          </a:p>
          <a:p>
            <a:pPr lvl="1"/>
            <a:r>
              <a:rPr lang="en-US" sz="2800" dirty="0"/>
              <a:t>Only eat 15 per turn!</a:t>
            </a:r>
          </a:p>
          <a:p>
            <a:pPr lvl="1"/>
            <a:r>
              <a:rPr lang="en-US" sz="2800" dirty="0"/>
              <a:t>Look away each time</a:t>
            </a:r>
          </a:p>
          <a:p>
            <a:pPr lvl="1"/>
            <a:r>
              <a:rPr lang="en-US" sz="2800" dirty="0"/>
              <a:t>Replace the remaining butterflies with a moth of the same color! </a:t>
            </a:r>
          </a:p>
        </p:txBody>
      </p:sp>
    </p:spTree>
    <p:extLst>
      <p:ext uri="{BB962C8B-B14F-4D97-AF65-F5344CB8AC3E}">
        <p14:creationId xmlns:p14="http://schemas.microsoft.com/office/powerpoint/2010/main" val="130654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Pocket Mouse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379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77638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280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Oriel</vt:lpstr>
      <vt:lpstr>Warm UP 4/21  </vt:lpstr>
      <vt:lpstr>Reading Outline for Tuesday 4/26</vt:lpstr>
      <vt:lpstr>PowerPoint Presentation</vt:lpstr>
      <vt:lpstr>Darwin’s Four Postulates </vt:lpstr>
      <vt:lpstr>PowerPoint Presentation</vt:lpstr>
      <vt:lpstr>Natural Selection in Moths</vt:lpstr>
      <vt:lpstr>Pocket Mouse</vt:lpstr>
      <vt:lpstr>PowerPoint Presentation</vt:lpstr>
    </vt:vector>
  </TitlesOfParts>
  <Company>Oregon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4/21  </dc:title>
  <dc:creator>Mellbye, Brett - COS</dc:creator>
  <cp:lastModifiedBy>Mellbye, Brett - COS</cp:lastModifiedBy>
  <cp:revision>1</cp:revision>
  <dcterms:created xsi:type="dcterms:W3CDTF">2016-04-24T20:22:56Z</dcterms:created>
  <dcterms:modified xsi:type="dcterms:W3CDTF">2016-04-24T20:23:22Z</dcterms:modified>
</cp:coreProperties>
</file>