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5D797-B465-4C3A-9FFE-F1B639F62EA9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DF2CD-459E-4FE2-93A0-7776512AC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1" y="4343401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85801" y="4343401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1" y="4343401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1" y="4343401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1" y="4343401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1" y="4343401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1" y="4343401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1" y="4343401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1" y="4343401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1" y="4343401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1" y="4343401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042987" y="1027112"/>
            <a:ext cx="7024686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042987" y="2324100"/>
            <a:ext cx="6777036" cy="35083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3576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7799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3208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123950" marR="0" lvl="3" indent="-148082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1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25563" marR="0" lvl="4" indent="-15614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517904" marR="0" lvl="5" indent="-167639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719072" marR="0" lvl="6" indent="-165608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920240" marR="0" lvl="7" indent="-163575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121408" marR="0" lvl="8" indent="-161543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5997575" y="2238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rgbClr val="FEFEFE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>
                <a:solidFill>
                  <a:srgbClr val="FEFEFE"/>
                </a:solidFill>
              </a:rPr>
              <a:pPr>
                <a:buClr>
                  <a:srgbClr val="FEFEFE"/>
                </a:buClr>
                <a:buSzPct val="25000"/>
                <a:buFont typeface="Arial"/>
                <a:buNone/>
              </a:pPr>
              <a:t>‹#›</a:t>
            </a:fld>
            <a:endParaRPr lang="en-US" sz="1200">
              <a:solidFill>
                <a:srgbClr val="FEFE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78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042987" y="1027112"/>
            <a:ext cx="7024686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1042416" y="2313432"/>
            <a:ext cx="3419855" cy="349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3576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7799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3208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123950" marR="0" lvl="3" indent="-148082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1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25563" marR="0" lvl="4" indent="-15614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517904" marR="0" lvl="5" indent="-167639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719072" marR="0" lvl="6" indent="-165608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920240" marR="0" lvl="7" indent="-163575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121408" marR="0" lvl="8" indent="-161543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645151" y="2313431"/>
            <a:ext cx="3419855" cy="349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3576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7799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3208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123950" marR="0" lvl="3" indent="-148082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1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25563" marR="0" lvl="4" indent="-15614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517904" marR="0" lvl="5" indent="-167639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719072" marR="0" lvl="6" indent="-165608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920240" marR="0" lvl="7" indent="-163575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121408" marR="0" lvl="8" indent="-161543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5997575" y="2238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rgbClr val="FEFEFE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>
                <a:solidFill>
                  <a:srgbClr val="FEFEFE"/>
                </a:solidFill>
              </a:rPr>
              <a:pPr>
                <a:buClr>
                  <a:srgbClr val="FEFEFE"/>
                </a:buClr>
                <a:buSzPct val="25000"/>
                <a:buFont typeface="Arial"/>
                <a:buNone/>
              </a:pPr>
              <a:t>‹#›</a:t>
            </a:fld>
            <a:endParaRPr lang="en-US" sz="1200">
              <a:solidFill>
                <a:srgbClr val="FEFE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3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1042987" y="1027112"/>
            <a:ext cx="7024686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1412111" y="2316008"/>
            <a:ext cx="305714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1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1041720" y="2974693"/>
            <a:ext cx="3419855" cy="28357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3576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8764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41732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1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123950" marR="0" lvl="3" indent="-157733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25563" marR="0" lvl="4" indent="-15614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517904" marR="0" lvl="5" indent="-157987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719072" marR="0" lvl="6" indent="-155955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920240" marR="0" lvl="7" indent="-153923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121408" marR="0" lvl="8" indent="-151891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3"/>
          </p:nvPr>
        </p:nvSpPr>
        <p:spPr>
          <a:xfrm>
            <a:off x="5011837" y="2316009"/>
            <a:ext cx="3055716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1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4"/>
          </p:nvPr>
        </p:nvSpPr>
        <p:spPr>
          <a:xfrm>
            <a:off x="4645151" y="2974693"/>
            <a:ext cx="3419855" cy="28357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3576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8764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41732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1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123950" marR="0" lvl="3" indent="-157733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25563" marR="0" lvl="4" indent="-15614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517904" marR="0" lvl="5" indent="-157987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719072" marR="0" lvl="6" indent="-155955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920240" marR="0" lvl="7" indent="-153923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121408" marR="0" lvl="8" indent="-151891" algn="l" rtl="0">
              <a:spcBef>
                <a:spcPts val="32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5997575" y="2238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rgbClr val="FEFEFE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>
                <a:solidFill>
                  <a:srgbClr val="FEFEFE"/>
                </a:solidFill>
              </a:rPr>
              <a:pPr>
                <a:buClr>
                  <a:srgbClr val="FEFEFE"/>
                </a:buClr>
                <a:buSzPct val="25000"/>
                <a:buFont typeface="Arial"/>
                <a:buNone/>
              </a:pPr>
              <a:t>‹#›</a:t>
            </a:fld>
            <a:endParaRPr lang="en-US" sz="1200">
              <a:solidFill>
                <a:srgbClr val="FEFE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 rot="5400000">
            <a:off x="4981454" y="2678092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1374975" y="708466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3576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7799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3208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123950" marR="0" lvl="3" indent="-148082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1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25563" marR="0" lvl="4" indent="-15614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517904" marR="0" lvl="5" indent="-167639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719072" marR="0" lvl="6" indent="-165608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920240" marR="0" lvl="7" indent="-163575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121408" marR="0" lvl="8" indent="-161543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5997575" y="2238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rgbClr val="FEFEFE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>
                <a:solidFill>
                  <a:srgbClr val="FEFEFE"/>
                </a:solidFill>
              </a:rPr>
              <a:pPr>
                <a:buClr>
                  <a:srgbClr val="FEFEFE"/>
                </a:buClr>
                <a:buSzPct val="25000"/>
                <a:buFont typeface="Arial"/>
                <a:buNone/>
              </a:pPr>
              <a:t>‹#›</a:t>
            </a:fld>
            <a:endParaRPr lang="en-US" sz="1200">
              <a:solidFill>
                <a:srgbClr val="FEFE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32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1042987" y="1027112"/>
            <a:ext cx="7024686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 rot="5400000">
            <a:off x="2677318" y="689769"/>
            <a:ext cx="3508375" cy="67770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3576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7799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3208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123950" marR="0" lvl="3" indent="-148082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1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25563" marR="0" lvl="4" indent="-15614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517904" marR="0" lvl="5" indent="-167639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719072" marR="0" lvl="6" indent="-165608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920240" marR="0" lvl="7" indent="-163575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121408" marR="0" lvl="8" indent="-161543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5997575" y="2238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rgbClr val="FEFEFE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>
                <a:solidFill>
                  <a:srgbClr val="FEFEFE"/>
                </a:solidFill>
              </a:rPr>
              <a:pPr>
                <a:buClr>
                  <a:srgbClr val="FEFEFE"/>
                </a:buClr>
                <a:buSzPct val="25000"/>
                <a:buFont typeface="Arial"/>
                <a:buNone/>
              </a:pPr>
              <a:t>‹#›</a:t>
            </a:fld>
            <a:endParaRPr lang="en-US" sz="1200">
              <a:solidFill>
                <a:srgbClr val="FEFE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24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1042987" y="1027112"/>
            <a:ext cx="7024686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5997575" y="2238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rgbClr val="FEFEFE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>
                <a:solidFill>
                  <a:srgbClr val="FEFEFE"/>
                </a:solidFill>
              </a:rPr>
              <a:pPr>
                <a:buClr>
                  <a:srgbClr val="FEFEFE"/>
                </a:buClr>
                <a:buSzPct val="25000"/>
                <a:buFont typeface="Arial"/>
                <a:buNone/>
              </a:pPr>
              <a:t>‹#›</a:t>
            </a:fld>
            <a:endParaRPr lang="en-US" sz="1200">
              <a:solidFill>
                <a:srgbClr val="FEFE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07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1258645" y="2900828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1258645" y="4267200"/>
            <a:ext cx="6637466" cy="15204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5997575" y="2238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rgbClr val="FEFEFE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>
                <a:solidFill>
                  <a:srgbClr val="FEFEFE"/>
                </a:solidFill>
              </a:rPr>
              <a:pPr>
                <a:buClr>
                  <a:srgbClr val="FEFEFE"/>
                </a:buClr>
                <a:buSzPct val="25000"/>
                <a:buFont typeface="Arial"/>
                <a:buNone/>
              </a:pPr>
              <a:t>‹#›</a:t>
            </a:fld>
            <a:endParaRPr lang="en-US" sz="1200">
              <a:solidFill>
                <a:srgbClr val="FEFE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73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2F35F"/>
            </a:gs>
            <a:gs pos="61999">
              <a:srgbClr val="92BE3F"/>
            </a:gs>
            <a:gs pos="100000">
              <a:srgbClr val="80A33D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-567149" y="0"/>
            <a:ext cx="10458962" cy="7117348"/>
            <a:chOff x="0" y="0"/>
            <a:chExt cx="2147483646" cy="2147483647"/>
          </a:xfrm>
        </p:grpSpPr>
        <p:grpSp>
          <p:nvGrpSpPr>
            <p:cNvPr id="11" name="Shape 11"/>
            <p:cNvGrpSpPr/>
            <p:nvPr/>
          </p:nvGrpSpPr>
          <p:grpSpPr>
            <a:xfrm>
              <a:off x="132421645" y="0"/>
              <a:ext cx="1877489021" cy="2069231606"/>
              <a:chOff x="0" y="0"/>
              <a:chExt cx="2147483646" cy="2147483646"/>
            </a:xfrm>
          </p:grpSpPr>
          <p:grpSp>
            <p:nvGrpSpPr>
              <p:cNvPr id="12" name="Shape 12"/>
              <p:cNvGrpSpPr/>
              <p:nvPr/>
            </p:nvGrpSpPr>
            <p:grpSpPr>
              <a:xfrm>
                <a:off x="0" y="0"/>
                <a:ext cx="590558074" cy="2147483549"/>
                <a:chOff x="0" y="0"/>
                <a:chExt cx="2147483646" cy="2147483647"/>
              </a:xfrm>
            </p:grpSpPr>
            <p:sp>
              <p:nvSpPr>
                <p:cNvPr id="13" name="Shape 13"/>
                <p:cNvSpPr txBox="1"/>
                <p:nvPr/>
              </p:nvSpPr>
              <p:spPr>
                <a:xfrm>
                  <a:off x="780903455" y="0"/>
                  <a:ext cx="1366580191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 kern="0">
                    <a:solidFill>
                      <a:srgbClr val="000000"/>
                    </a:solidFill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" name="Shape 14"/>
                <p:cNvSpPr txBox="1"/>
                <p:nvPr/>
              </p:nvSpPr>
              <p:spPr>
                <a:xfrm>
                  <a:off x="0" y="0"/>
                  <a:ext cx="390451722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 kern="0">
                    <a:solidFill>
                      <a:srgbClr val="000000"/>
                    </a:solidFill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" name="Shape 15"/>
                <p:cNvSpPr txBox="1"/>
                <p:nvPr/>
              </p:nvSpPr>
              <p:spPr>
                <a:xfrm>
                  <a:off x="195225858" y="0"/>
                  <a:ext cx="650752871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 kern="0">
                    <a:solidFill>
                      <a:srgbClr val="000000"/>
                    </a:solidFill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6" name="Shape 16"/>
              <p:cNvGrpSpPr/>
              <p:nvPr/>
            </p:nvGrpSpPr>
            <p:grpSpPr>
              <a:xfrm>
                <a:off x="99171964" y="0"/>
                <a:ext cx="590558061" cy="2147483549"/>
                <a:chOff x="0" y="0"/>
                <a:chExt cx="2147483647" cy="2147483647"/>
              </a:xfrm>
            </p:grpSpPr>
            <p:sp>
              <p:nvSpPr>
                <p:cNvPr id="17" name="Shape 17"/>
                <p:cNvSpPr txBox="1"/>
                <p:nvPr/>
              </p:nvSpPr>
              <p:spPr>
                <a:xfrm>
                  <a:off x="780903424" y="0"/>
                  <a:ext cx="1366580222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 kern="0">
                    <a:solidFill>
                      <a:srgbClr val="000000"/>
                    </a:solidFill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" name="Shape 18"/>
                <p:cNvSpPr txBox="1"/>
                <p:nvPr/>
              </p:nvSpPr>
              <p:spPr>
                <a:xfrm>
                  <a:off x="0" y="0"/>
                  <a:ext cx="390451731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 kern="0">
                    <a:solidFill>
                      <a:srgbClr val="000000"/>
                    </a:solidFill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" name="Shape 19"/>
                <p:cNvSpPr txBox="1"/>
                <p:nvPr/>
              </p:nvSpPr>
              <p:spPr>
                <a:xfrm>
                  <a:off x="195225856" y="0"/>
                  <a:ext cx="650752885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 kern="0">
                    <a:solidFill>
                      <a:srgbClr val="000000"/>
                    </a:solidFill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0" name="Shape 20"/>
              <p:cNvGrpSpPr/>
              <p:nvPr/>
            </p:nvGrpSpPr>
            <p:grpSpPr>
              <a:xfrm rot="10800000">
                <a:off x="1556925576" y="97"/>
                <a:ext cx="590558070" cy="2147483549"/>
                <a:chOff x="0" y="0"/>
                <a:chExt cx="2147483647" cy="2147483647"/>
              </a:xfrm>
            </p:grpSpPr>
            <p:sp>
              <p:nvSpPr>
                <p:cNvPr id="21" name="Shape 21"/>
                <p:cNvSpPr txBox="1"/>
                <p:nvPr/>
              </p:nvSpPr>
              <p:spPr>
                <a:xfrm>
                  <a:off x="780903446" y="0"/>
                  <a:ext cx="1366580200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 kern="0">
                    <a:solidFill>
                      <a:srgbClr val="000000"/>
                    </a:solidFill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" name="Shape 22"/>
                <p:cNvSpPr txBox="1"/>
                <p:nvPr/>
              </p:nvSpPr>
              <p:spPr>
                <a:xfrm>
                  <a:off x="0" y="0"/>
                  <a:ext cx="390451725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 kern="0">
                    <a:solidFill>
                      <a:srgbClr val="000000"/>
                    </a:solidFill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" name="Shape 23"/>
                <p:cNvSpPr txBox="1"/>
                <p:nvPr/>
              </p:nvSpPr>
              <p:spPr>
                <a:xfrm>
                  <a:off x="195225860" y="0"/>
                  <a:ext cx="650752875" cy="2147483647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endParaRPr kern="0">
                    <a:solidFill>
                      <a:srgbClr val="000000"/>
                    </a:solidFill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4" name="Shape 24"/>
              <p:cNvSpPr txBox="1"/>
              <p:nvPr/>
            </p:nvSpPr>
            <p:spPr>
              <a:xfrm>
                <a:off x="894784799" y="0"/>
                <a:ext cx="662140896" cy="2147483549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" name="Shape 25"/>
              <p:cNvSpPr txBox="1"/>
              <p:nvPr/>
            </p:nvSpPr>
            <p:spPr>
              <a:xfrm>
                <a:off x="680036617" y="0"/>
                <a:ext cx="107374236" cy="2147483549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" name="Shape 26"/>
              <p:cNvSpPr txBox="1"/>
              <p:nvPr/>
            </p:nvSpPr>
            <p:spPr>
              <a:xfrm>
                <a:off x="733723693" y="0"/>
                <a:ext cx="178957061" cy="2147483549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 kern="0">
                  <a:solidFill>
                    <a:srgbClr val="000000"/>
                  </a:solidFill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7" name="Shape 27"/>
            <p:cNvSpPr/>
            <p:nvPr/>
          </p:nvSpPr>
          <p:spPr>
            <a:xfrm>
              <a:off x="129814054" y="1519352510"/>
              <a:ext cx="1877815013" cy="35445170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3939"/>
                  </a:moveTo>
                  <a:cubicBezTo>
                    <a:pt x="6480" y="116969"/>
                    <a:pt x="12961" y="120000"/>
                    <a:pt x="21974" y="118787"/>
                  </a:cubicBezTo>
                  <a:cubicBezTo>
                    <a:pt x="30986" y="117575"/>
                    <a:pt x="42051" y="116161"/>
                    <a:pt x="54077" y="106666"/>
                  </a:cubicBezTo>
                  <a:cubicBezTo>
                    <a:pt x="66103" y="97171"/>
                    <a:pt x="83142" y="79595"/>
                    <a:pt x="94129" y="61818"/>
                  </a:cubicBezTo>
                  <a:cubicBezTo>
                    <a:pt x="105116" y="44040"/>
                    <a:pt x="116363" y="15757"/>
                    <a:pt x="120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129814054" y="1046111505"/>
              <a:ext cx="1877815013" cy="26871285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3454" y="101199"/>
                    <a:pt x="6909" y="82399"/>
                    <a:pt x="13714" y="63999"/>
                  </a:cubicBezTo>
                  <a:cubicBezTo>
                    <a:pt x="20519" y="45600"/>
                    <a:pt x="30181" y="18666"/>
                    <a:pt x="40831" y="9600"/>
                  </a:cubicBezTo>
                  <a:cubicBezTo>
                    <a:pt x="51480" y="533"/>
                    <a:pt x="64415" y="0"/>
                    <a:pt x="77610" y="9600"/>
                  </a:cubicBezTo>
                  <a:cubicBezTo>
                    <a:pt x="90805" y="19200"/>
                    <a:pt x="112805" y="57600"/>
                    <a:pt x="120000" y="6720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127532130" y="1701847327"/>
              <a:ext cx="617029203" cy="36546829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44071" y="49705"/>
                    <a:pt x="88142" y="99411"/>
                    <a:pt x="120000" y="12000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129814054" y="1594553801"/>
              <a:ext cx="1877815013" cy="44593839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3753" y="8112"/>
                    <a:pt x="7506" y="16224"/>
                    <a:pt x="14493" y="27951"/>
                  </a:cubicBezTo>
                  <a:cubicBezTo>
                    <a:pt x="21480" y="39678"/>
                    <a:pt x="31922" y="57670"/>
                    <a:pt x="41922" y="70361"/>
                  </a:cubicBezTo>
                  <a:cubicBezTo>
                    <a:pt x="51922" y="83052"/>
                    <a:pt x="64571" y="96224"/>
                    <a:pt x="74493" y="104096"/>
                  </a:cubicBezTo>
                  <a:cubicBezTo>
                    <a:pt x="84415" y="111967"/>
                    <a:pt x="95116" y="115180"/>
                    <a:pt x="101454" y="117590"/>
                  </a:cubicBezTo>
                  <a:cubicBezTo>
                    <a:pt x="107792" y="120000"/>
                    <a:pt x="109428" y="118875"/>
                    <a:pt x="112519" y="118554"/>
                  </a:cubicBezTo>
                  <a:cubicBezTo>
                    <a:pt x="115610" y="118232"/>
                    <a:pt x="117805" y="116947"/>
                    <a:pt x="120000" y="11566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571154365" y="1548570839"/>
              <a:ext cx="1433867128" cy="51874469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cubicBezTo>
                    <a:pt x="2789" y="107226"/>
                    <a:pt x="5578" y="94453"/>
                    <a:pt x="9387" y="82715"/>
                  </a:cubicBezTo>
                  <a:cubicBezTo>
                    <a:pt x="13197" y="70978"/>
                    <a:pt x="18469" y="58273"/>
                    <a:pt x="22857" y="49574"/>
                  </a:cubicBezTo>
                  <a:cubicBezTo>
                    <a:pt x="27244" y="40874"/>
                    <a:pt x="29931" y="37007"/>
                    <a:pt x="35714" y="30517"/>
                  </a:cubicBezTo>
                  <a:cubicBezTo>
                    <a:pt x="41496" y="24027"/>
                    <a:pt x="52040" y="14913"/>
                    <a:pt x="57551" y="10632"/>
                  </a:cubicBezTo>
                  <a:cubicBezTo>
                    <a:pt x="63061" y="6352"/>
                    <a:pt x="63911" y="6490"/>
                    <a:pt x="68775" y="4833"/>
                  </a:cubicBezTo>
                  <a:cubicBezTo>
                    <a:pt x="73639" y="3176"/>
                    <a:pt x="81326" y="1380"/>
                    <a:pt x="86734" y="690"/>
                  </a:cubicBezTo>
                  <a:cubicBezTo>
                    <a:pt x="92142" y="0"/>
                    <a:pt x="101224" y="690"/>
                    <a:pt x="101224" y="690"/>
                  </a:cubicBezTo>
                  <a:lnTo>
                    <a:pt x="111632" y="690"/>
                  </a:lnTo>
                  <a:cubicBezTo>
                    <a:pt x="114523" y="966"/>
                    <a:pt x="117176" y="1933"/>
                    <a:pt x="118571" y="2347"/>
                  </a:cubicBezTo>
                  <a:cubicBezTo>
                    <a:pt x="119965" y="2761"/>
                    <a:pt x="119489" y="2623"/>
                    <a:pt x="120000" y="3176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 rot="1800000">
              <a:off x="747494790" y="862658967"/>
              <a:ext cx="328886617" cy="419115047"/>
            </a:xfrm>
            <a:prstGeom prst="hexagon">
              <a:avLst>
                <a:gd name="adj" fmla="val 5347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 rot="1800000">
              <a:off x="896129275" y="1244892042"/>
              <a:ext cx="328886617" cy="419115047"/>
            </a:xfrm>
            <a:prstGeom prst="hexagon">
              <a:avLst>
                <a:gd name="adj" fmla="val 5347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 rot="1800000">
              <a:off x="898084949" y="480425892"/>
              <a:ext cx="328886617" cy="419115047"/>
            </a:xfrm>
            <a:prstGeom prst="hexagon">
              <a:avLst>
                <a:gd name="adj" fmla="val 5347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 rot="1800000">
              <a:off x="743583286" y="98192851"/>
              <a:ext cx="328886617" cy="419115047"/>
            </a:xfrm>
            <a:prstGeom prst="hexagon">
              <a:avLst>
                <a:gd name="adj" fmla="val 5347"/>
                <a:gd name="vf" fmla="val 115470"/>
              </a:avLst>
            </a:pr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 rot="1800000">
              <a:off x="1048675264" y="1624251135"/>
              <a:ext cx="328886617" cy="419115047"/>
            </a:xfrm>
            <a:prstGeom prst="hexagon">
              <a:avLst>
                <a:gd name="adj" fmla="val 5347"/>
                <a:gd name="vf" fmla="val 115470"/>
              </a:avLst>
            </a:prstGeom>
            <a:solidFill>
              <a:schemeClr val="lt1">
                <a:alpha val="549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 rot="1800000">
              <a:off x="53866823" y="1267883510"/>
              <a:ext cx="259132795" cy="41863620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9084"/>
                  </a:moveTo>
                  <a:lnTo>
                    <a:pt x="5360" y="0"/>
                  </a:lnTo>
                  <a:lnTo>
                    <a:pt x="82305" y="0"/>
                  </a:lnTo>
                  <a:lnTo>
                    <a:pt x="120000" y="60000"/>
                  </a:lnTo>
                  <a:lnTo>
                    <a:pt x="82305" y="120000"/>
                  </a:lnTo>
                  <a:lnTo>
                    <a:pt x="70827" y="119970"/>
                  </a:lnTo>
                  <a:lnTo>
                    <a:pt x="0" y="9084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 rot="1800000">
              <a:off x="137310750" y="1629998948"/>
              <a:ext cx="328886617" cy="419115047"/>
            </a:xfrm>
            <a:prstGeom prst="hexagon">
              <a:avLst>
                <a:gd name="adj" fmla="val 5347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 rot="1800000">
              <a:off x="143177882" y="859785060"/>
              <a:ext cx="328886617" cy="419115047"/>
            </a:xfrm>
            <a:prstGeom prst="hexagon">
              <a:avLst>
                <a:gd name="adj" fmla="val 5347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 rot="1800000">
              <a:off x="291812393" y="1244892042"/>
              <a:ext cx="328886617" cy="419115047"/>
            </a:xfrm>
            <a:prstGeom prst="hexagon">
              <a:avLst>
                <a:gd name="adj" fmla="val 5347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 rot="1800000">
              <a:off x="442402760" y="1632873006"/>
              <a:ext cx="328886617" cy="419115047"/>
            </a:xfrm>
            <a:prstGeom prst="hexagon">
              <a:avLst>
                <a:gd name="adj" fmla="val 5347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 rot="1800000">
              <a:off x="446314263" y="862658967"/>
              <a:ext cx="328886617" cy="419115047"/>
            </a:xfrm>
            <a:prstGeom prst="hexagon">
              <a:avLst>
                <a:gd name="adj" fmla="val 5347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 rot="1800000">
              <a:off x="295723896" y="471804096"/>
              <a:ext cx="328886617" cy="419115047"/>
            </a:xfrm>
            <a:prstGeom prst="hexagon">
              <a:avLst>
                <a:gd name="adj" fmla="val 5347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 rot="1800000">
              <a:off x="1530107901" y="1250639893"/>
              <a:ext cx="328560528" cy="419115047"/>
            </a:xfrm>
            <a:prstGeom prst="hexagon">
              <a:avLst>
                <a:gd name="adj" fmla="val 5352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/>
            <p:nvPr/>
          </p:nvSpPr>
          <p:spPr>
            <a:xfrm rot="1800000">
              <a:off x="1682653890" y="1635746798"/>
              <a:ext cx="328560528" cy="419115047"/>
            </a:xfrm>
            <a:prstGeom prst="hexagon">
              <a:avLst>
                <a:gd name="adj" fmla="val 5352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/>
            <p:nvPr/>
          </p:nvSpPr>
          <p:spPr>
            <a:xfrm rot="1800000">
              <a:off x="1682653890" y="865532911"/>
              <a:ext cx="328560528" cy="419115047"/>
            </a:xfrm>
            <a:prstGeom prst="hexagon">
              <a:avLst>
                <a:gd name="adj" fmla="val 5352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 rot="1800000">
              <a:off x="1838133494" y="1223816525"/>
              <a:ext cx="255221309" cy="41863620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00"/>
                  </a:moveTo>
                  <a:lnTo>
                    <a:pt x="38242" y="0"/>
                  </a:lnTo>
                  <a:lnTo>
                    <a:pt x="45748" y="347"/>
                  </a:lnTo>
                  <a:lnTo>
                    <a:pt x="120000" y="114618"/>
                  </a:lnTo>
                  <a:lnTo>
                    <a:pt x="116307" y="120000"/>
                  </a:lnTo>
                  <a:lnTo>
                    <a:pt x="38242" y="120000"/>
                  </a:lnTo>
                  <a:lnTo>
                    <a:pt x="0" y="60000"/>
                  </a:lnTo>
                  <a:close/>
                </a:path>
              </a:pathLst>
            </a:cu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/>
            <p:nvPr/>
          </p:nvSpPr>
          <p:spPr>
            <a:xfrm rot="1800000">
              <a:off x="1838133418" y="455997333"/>
              <a:ext cx="254895215" cy="4191153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0025"/>
                  </a:moveTo>
                  <a:lnTo>
                    <a:pt x="38289" y="50"/>
                  </a:lnTo>
                  <a:lnTo>
                    <a:pt x="46575" y="0"/>
                  </a:lnTo>
                  <a:lnTo>
                    <a:pt x="120000" y="114391"/>
                  </a:lnTo>
                  <a:lnTo>
                    <a:pt x="116450" y="120000"/>
                  </a:lnTo>
                  <a:lnTo>
                    <a:pt x="38289" y="120000"/>
                  </a:lnTo>
                  <a:lnTo>
                    <a:pt x="0" y="60025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kern="0">
                <a:solidFill>
                  <a:srgbClr val="000000"/>
                </a:solidFill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" name="Shape 49"/>
          <p:cNvSpPr txBox="1"/>
          <p:nvPr/>
        </p:nvSpPr>
        <p:spPr>
          <a:xfrm>
            <a:off x="457200" y="333375"/>
            <a:ext cx="8229600" cy="618648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50" name="Shape 50"/>
          <p:cNvSpPr txBox="1"/>
          <p:nvPr/>
        </p:nvSpPr>
        <p:spPr>
          <a:xfrm>
            <a:off x="4560887" y="-22225"/>
            <a:ext cx="3679824" cy="700086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1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 txBox="1"/>
          <p:nvPr/>
        </p:nvSpPr>
        <p:spPr>
          <a:xfrm>
            <a:off x="4649787" y="-22225"/>
            <a:ext cx="3505200" cy="6238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042987" y="1027112"/>
            <a:ext cx="7024686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1042987" y="2324100"/>
            <a:ext cx="6777036" cy="35083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3576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7799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3208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123950" marR="0" lvl="3" indent="-148082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1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25563" marR="0" lvl="4" indent="-15614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  <a:defRPr sz="16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517904" marR="0" lvl="5" indent="-167639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1719072" marR="0" lvl="6" indent="-165608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920240" marR="0" lvl="7" indent="-163575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121408" marR="0" lvl="8" indent="-161543" algn="l" rtl="0">
              <a:spcBef>
                <a:spcPts val="280"/>
              </a:spcBef>
              <a:buClr>
                <a:schemeClr val="accent1"/>
              </a:buClr>
              <a:buSzPct val="76000"/>
              <a:buFont typeface="Noto Sans Symbols"/>
              <a:buChar char="○"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5997575" y="2238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rgbClr val="FEFEFE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kern="0">
                <a:solidFill>
                  <a:srgbClr val="FEFEFE"/>
                </a:solidFill>
                <a:ea typeface="Arial"/>
                <a:cs typeface="Arial"/>
                <a:sym typeface="Arial"/>
              </a:rPr>
              <a:pPr>
                <a:buClr>
                  <a:srgbClr val="FEFEFE"/>
                </a:buClr>
                <a:buSzPct val="25000"/>
                <a:buFont typeface="Arial"/>
                <a:buNone/>
              </a:pPr>
              <a:t>‹#›</a:t>
            </a:fld>
            <a:endParaRPr lang="en-US" sz="1200" kern="0">
              <a:solidFill>
                <a:srgbClr val="FEFEFE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074922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ct val="25000"/>
              <a:buFont typeface="Schoolbell"/>
              <a:buNone/>
            </a:pPr>
            <a:r>
              <a:rPr lang="en-US" sz="4000" b="1" i="0" u="none" strike="noStrike" cap="none" dirty="0">
                <a:solidFill>
                  <a:srgbClr val="92D050"/>
                </a:solidFill>
                <a:latin typeface="Schoolbell"/>
                <a:ea typeface="Schoolbell"/>
                <a:cs typeface="Schoolbell"/>
                <a:sym typeface="Schoolbell"/>
              </a:rPr>
              <a:t>Warm </a:t>
            </a:r>
            <a:r>
              <a:rPr lang="en-US" sz="4000" b="1" i="0" u="none" strike="noStrike" cap="none" dirty="0" smtClean="0">
                <a:solidFill>
                  <a:srgbClr val="92D050"/>
                </a:solidFill>
                <a:latin typeface="Schoolbell"/>
                <a:ea typeface="Schoolbell"/>
                <a:cs typeface="Schoolbell"/>
                <a:sym typeface="Schoolbell"/>
              </a:rPr>
              <a:t>up 4/19/16</a:t>
            </a:r>
            <a:endParaRPr lang="en-US" sz="4000" b="1" i="0" u="none" strike="noStrike" cap="none" dirty="0">
              <a:solidFill>
                <a:srgbClr val="92D05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457200" y="4953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What </a:t>
            </a:r>
            <a:r>
              <a:rPr lang="en-US" sz="3200" b="0" i="0" u="sng" strike="noStrike" cap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adaptations</a:t>
            </a:r>
            <a:r>
              <a:rPr lang="en-US" sz="3200" b="0" i="0" u="none" strike="noStrike" cap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do each of these organisms have to help them survive in their environment?</a:t>
            </a:r>
          </a:p>
        </p:txBody>
      </p:sp>
      <p:pic>
        <p:nvPicPr>
          <p:cNvPr id="279" name="Shape 2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25062" y="1752600"/>
            <a:ext cx="2454275" cy="2601301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  <p:pic>
        <p:nvPicPr>
          <p:cNvPr id="280" name="Shape 2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76799" y="1143000"/>
            <a:ext cx="3316287" cy="3510574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9675211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7024686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Schoolbell"/>
              <a:buNone/>
            </a:pPr>
            <a:r>
              <a:rPr lang="en-US" sz="4000" b="1" i="0" u="none" strike="noStrike" cap="none">
                <a:solidFill>
                  <a:schemeClr val="accent1"/>
                </a:solidFill>
                <a:latin typeface="Schoolbell"/>
                <a:ea typeface="Schoolbell"/>
                <a:cs typeface="Schoolbell"/>
                <a:sym typeface="Schoolbell"/>
              </a:rPr>
              <a:t>Catastrophes:</a:t>
            </a:r>
          </a:p>
        </p:txBody>
      </p:sp>
      <p:pic>
        <p:nvPicPr>
          <p:cNvPr id="376" name="Shape 3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1295400"/>
            <a:ext cx="8010525" cy="472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651035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xfrm>
            <a:off x="4648200" y="-228600"/>
            <a:ext cx="7024686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Schoolbell"/>
              <a:buNone/>
            </a:pPr>
            <a:r>
              <a:rPr lang="en-US" sz="4000" b="1" i="0" u="none" strike="noStrike" cap="none" dirty="0">
                <a:solidFill>
                  <a:schemeClr val="accent1"/>
                </a:solidFill>
                <a:latin typeface="Schoolbell"/>
                <a:ea typeface="Schoolbell"/>
                <a:cs typeface="Schoolbell"/>
                <a:sym typeface="Schoolbell"/>
              </a:rPr>
              <a:t>Your Task</a:t>
            </a:r>
          </a:p>
        </p:txBody>
      </p:sp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381000" y="609600"/>
            <a:ext cx="8305800" cy="541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❑"/>
            </a:pPr>
            <a:r>
              <a:rPr lang="en-US" sz="2400" b="0" i="0" u="none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Write </a:t>
            </a:r>
            <a:r>
              <a:rPr lang="en-US" sz="2400" b="0" i="0" u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two paragraphs with </a:t>
            </a:r>
            <a:r>
              <a:rPr lang="en-US" sz="2400" b="0" i="1" u="sng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at least</a:t>
            </a:r>
            <a:r>
              <a:rPr lang="en-US" sz="2400" b="0" i="0" u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five sentences each:</a:t>
            </a:r>
          </a:p>
          <a:p>
            <a:pPr marL="635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6000"/>
              <a:buNone/>
            </a:pPr>
            <a:r>
              <a:rPr lang="en-US" sz="2400" b="0" i="0" u="none" strike="noStrike" cap="none" dirty="0" smtClean="0">
                <a:solidFill>
                  <a:schemeClr val="dk2"/>
                </a:solidFill>
                <a:sym typeface="Questrial"/>
              </a:rPr>
              <a:t>Explain </a:t>
            </a:r>
            <a:r>
              <a:rPr lang="en-US" sz="2400" b="0" i="0" u="none" strike="noStrike" cap="none" dirty="0">
                <a:solidFill>
                  <a:schemeClr val="dk2"/>
                </a:solidFill>
                <a:sym typeface="Questrial"/>
              </a:rPr>
              <a:t>what has happened to your environment. </a:t>
            </a:r>
            <a:endParaRPr lang="en-US" sz="2400" b="0" i="0" u="none" strike="noStrike" cap="none" dirty="0" smtClean="0">
              <a:solidFill>
                <a:schemeClr val="dk2"/>
              </a:solidFill>
              <a:sym typeface="Questrial"/>
            </a:endParaRPr>
          </a:p>
          <a:p>
            <a:pPr marL="1092200" marR="0" lvl="2" indent="-457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+mj-lt"/>
              <a:buAutoNum type="alphaLcParenR"/>
            </a:pPr>
            <a:r>
              <a:rPr lang="en-US" sz="2400" b="0" i="0" u="none" strike="noStrike" cap="none" dirty="0" smtClean="0">
                <a:solidFill>
                  <a:schemeClr val="dk2"/>
                </a:solidFill>
                <a:sym typeface="Questrial"/>
              </a:rPr>
              <a:t>What </a:t>
            </a:r>
            <a:r>
              <a:rPr lang="en-US" sz="2400" b="0" i="0" u="none" strike="noStrike" cap="none" dirty="0">
                <a:solidFill>
                  <a:schemeClr val="dk2"/>
                </a:solidFill>
                <a:sym typeface="Questrial"/>
              </a:rPr>
              <a:t>has happened to the vegetation?  </a:t>
            </a:r>
            <a:endParaRPr lang="en-US" sz="2400" b="0" i="0" u="none" strike="noStrike" cap="none" dirty="0" smtClean="0">
              <a:solidFill>
                <a:schemeClr val="dk2"/>
              </a:solidFill>
              <a:sym typeface="Questrial"/>
            </a:endParaRPr>
          </a:p>
          <a:p>
            <a:pPr marL="1098550" marR="0" lvl="2" indent="-4635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Questrial"/>
              <a:buAutoNum type="alphaLcParenR"/>
            </a:pPr>
            <a:r>
              <a:rPr lang="en-US" sz="2400" b="0" i="0" u="none" strike="noStrike" cap="none" dirty="0" smtClean="0">
                <a:solidFill>
                  <a:schemeClr val="dk2"/>
                </a:solidFill>
                <a:sym typeface="Questrial"/>
              </a:rPr>
              <a:t>How </a:t>
            </a:r>
            <a:r>
              <a:rPr lang="en-US" sz="2400" b="0" i="0" u="none" strike="noStrike" cap="none" dirty="0">
                <a:solidFill>
                  <a:schemeClr val="dk2"/>
                </a:solidFill>
                <a:sym typeface="Questrial"/>
              </a:rPr>
              <a:t>about the predators and prey in the environment?  </a:t>
            </a:r>
            <a:endParaRPr lang="en-US" sz="2400" b="0" i="0" u="none" strike="noStrike" cap="none" dirty="0" smtClean="0">
              <a:solidFill>
                <a:schemeClr val="dk2"/>
              </a:solidFill>
              <a:sym typeface="Questrial"/>
            </a:endParaRPr>
          </a:p>
          <a:p>
            <a:pPr marL="1098550" marR="0" lvl="2" indent="-4635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Questrial"/>
              <a:buAutoNum type="alphaLcParenR"/>
            </a:pPr>
            <a:r>
              <a:rPr lang="en-US" sz="2400" b="0" i="0" u="none" strike="noStrike" cap="none" dirty="0" smtClean="0">
                <a:solidFill>
                  <a:schemeClr val="dk2"/>
                </a:solidFill>
                <a:sym typeface="Questrial"/>
              </a:rPr>
              <a:t>Is </a:t>
            </a:r>
            <a:r>
              <a:rPr lang="en-US" sz="2400" b="0" i="0" u="none" strike="noStrike" cap="none" dirty="0">
                <a:solidFill>
                  <a:schemeClr val="dk2"/>
                </a:solidFill>
                <a:sym typeface="Questrial"/>
              </a:rPr>
              <a:t>the climate the same</a:t>
            </a:r>
            <a:r>
              <a:rPr lang="en-US" sz="2400" b="0" i="0" u="none" strike="noStrike" cap="none" dirty="0" smtClean="0">
                <a:solidFill>
                  <a:schemeClr val="dk2"/>
                </a:solidFill>
                <a:sym typeface="Questrial"/>
              </a:rPr>
              <a:t>? How has it changed? </a:t>
            </a:r>
          </a:p>
          <a:p>
            <a:pPr marL="635000" lvl="2" indent="0">
              <a:spcBef>
                <a:spcPts val="360"/>
              </a:spcBef>
              <a:buNone/>
            </a:pPr>
            <a:r>
              <a:rPr lang="en-US" sz="2400" dirty="0"/>
              <a:t>Explain what has happened to your </a:t>
            </a:r>
            <a:r>
              <a:rPr lang="en-US" sz="2400" dirty="0" smtClean="0"/>
              <a:t>beast.</a:t>
            </a:r>
            <a:endParaRPr lang="en-US" sz="2400" b="0" i="0" u="none" strike="noStrike" cap="none" dirty="0" smtClean="0">
              <a:solidFill>
                <a:schemeClr val="dk2"/>
              </a:solidFill>
              <a:sym typeface="Questrial"/>
            </a:endParaRPr>
          </a:p>
          <a:p>
            <a:pPr marL="1098550" marR="0" lvl="2" indent="-4635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Questrial"/>
              <a:buAutoNum type="alphaLcParenR"/>
            </a:pPr>
            <a:r>
              <a:rPr lang="en-US" sz="2400" b="0" i="0" u="none" strike="noStrike" cap="none" dirty="0" smtClean="0">
                <a:solidFill>
                  <a:schemeClr val="dk2"/>
                </a:solidFill>
                <a:sym typeface="Questrial"/>
              </a:rPr>
              <a:t>Would the current beast be well adapted for the environment</a:t>
            </a:r>
            <a:r>
              <a:rPr lang="en-US" sz="2400" dirty="0" smtClean="0"/>
              <a:t>? </a:t>
            </a:r>
          </a:p>
          <a:p>
            <a:pPr marL="1098550" marR="0" lvl="2" indent="-4635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Questrial"/>
              <a:buAutoNum type="alphaLcParenR"/>
            </a:pPr>
            <a:r>
              <a:rPr lang="en-US" sz="2400" dirty="0" smtClean="0"/>
              <a:t>Do you think the species would be able to survive another 3 generations?  </a:t>
            </a:r>
          </a:p>
          <a:p>
            <a:pPr marL="1098550" marR="0" lvl="2" indent="-4635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Questrial"/>
              <a:buAutoNum type="alphaLcParenR"/>
            </a:pPr>
            <a:r>
              <a:rPr lang="en-US" sz="2400" dirty="0" smtClean="0"/>
              <a:t>Pretend that there was genetic variation in your beast species, what type of variation would be more likely to survive and reproduce in your environment?  </a:t>
            </a:r>
            <a:endParaRPr lang="en-US" sz="2400" b="0" i="0" u="none" strike="noStrike" cap="none" dirty="0">
              <a:solidFill>
                <a:schemeClr val="dk2"/>
              </a:solidFill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89910401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533400" y="1524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Schoolbell"/>
              <a:buNone/>
            </a:pPr>
            <a:r>
              <a:rPr lang="en-US" sz="3600" b="0" i="0" u="none" strike="noStrike" cap="none" dirty="0">
                <a:solidFill>
                  <a:schemeClr val="accent1"/>
                </a:solidFill>
                <a:latin typeface="Schoolbell"/>
                <a:ea typeface="Schoolbell"/>
                <a:cs typeface="Schoolbell"/>
                <a:sym typeface="Schoolbell"/>
              </a:rPr>
              <a:t>Differences Among Organisms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458200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3200" b="1" i="0" u="sng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Adaptation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 – a </a:t>
            </a:r>
            <a:r>
              <a:rPr lang="en-US" sz="3200" b="1" i="1" u="sng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genetic characteristic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 that helps an organism survive and reproduce in its environment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3200" b="0" i="0" u="none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3200" b="0" i="1" u="none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Physical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 –  how the animal is formed or </a:t>
            </a:r>
            <a:r>
              <a:rPr lang="en-US" sz="3200" b="0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shaped</a:t>
            </a:r>
          </a:p>
          <a:p>
            <a:pPr marL="914399" lvl="2" indent="-284162"/>
            <a:r>
              <a:rPr lang="en-US" sz="2600" b="0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Ex</a:t>
            </a:r>
            <a:r>
              <a:rPr lang="en-US" sz="2600" b="0" i="0" u="none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:  long neck or striped fur, body temperature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3200" b="0" i="1" u="none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Behavioral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 – how the animal acts or what it does to find food, protect itself, or reproduce</a:t>
            </a:r>
          </a:p>
          <a:p>
            <a:pPr marL="914400" marR="0" lvl="2" indent="-228600" algn="l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2800" b="0" i="1" u="none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Ex:  hibernating</a:t>
            </a:r>
          </a:p>
          <a:p>
            <a:pPr marL="342900" marR="0" lvl="0" indent="-279400" algn="l" rtl="0"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None/>
            </a:pPr>
            <a:endParaRPr sz="1900" b="0" i="1" u="none" strike="noStrike" cap="none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4167092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xfrm>
            <a:off x="1042987" y="1027112"/>
            <a:ext cx="7024686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Schoolbell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Schoolbell"/>
                <a:ea typeface="Schoolbell"/>
                <a:cs typeface="Schoolbell"/>
                <a:sym typeface="Schoolbell"/>
              </a:rPr>
              <a:t>Building Beasts – </a:t>
            </a:r>
            <a:br>
              <a:rPr lang="en-US" sz="3600" b="0" i="0" u="none" strike="noStrike" cap="none">
                <a:solidFill>
                  <a:schemeClr val="accent1"/>
                </a:solidFill>
                <a:latin typeface="Schoolbell"/>
                <a:ea typeface="Schoolbell"/>
                <a:cs typeface="Schoolbell"/>
                <a:sym typeface="Schoolbell"/>
              </a:rPr>
            </a:br>
            <a:r>
              <a:rPr lang="en-US" sz="3600" b="0" i="0" u="none" strike="noStrike" cap="none">
                <a:solidFill>
                  <a:schemeClr val="accent1"/>
                </a:solidFill>
                <a:latin typeface="Schoolbell"/>
                <a:ea typeface="Schoolbell"/>
                <a:cs typeface="Schoolbell"/>
                <a:sym typeface="Schoolbell"/>
              </a:rPr>
              <a:t>An Evolutionary Activity</a:t>
            </a:r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457200" y="2324100"/>
            <a:ext cx="8229599" cy="35083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2800" b="0" i="0" u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This activity demonstrates an important part of evolution…adaptation.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800" b="0" i="0" u="none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2800" b="0" i="0" u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To survive in an environment, an organism needs to adapt, to develop traits that fit in to where it lives.</a:t>
            </a:r>
          </a:p>
          <a:p>
            <a:pPr marL="342900" marR="0" lvl="0" indent="-2794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None/>
            </a:pPr>
            <a:endParaRPr sz="2400" b="0" i="0" u="none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8220438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661987" y="304800"/>
            <a:ext cx="7024686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Schoolbell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Schoolbell"/>
                <a:ea typeface="Schoolbell"/>
                <a:cs typeface="Schoolbell"/>
                <a:sym typeface="Schoolbell"/>
              </a:rPr>
              <a:t>Examples</a:t>
            </a: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Arial"/>
              <a:buChar char="•"/>
            </a:pPr>
            <a:r>
              <a:rPr lang="en-US" sz="2400" b="0" i="0" u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Mountain goats have padded hooves to grip the rocks on which they climb.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2438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Arial"/>
              <a:buChar char="•"/>
            </a:pPr>
            <a:r>
              <a:rPr lang="en-US" sz="2200" b="0" i="0" u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Frogs have long, sticky tongues to catch insects to eat, and are colored brown or green to match their environments so that predators do not notice them.</a:t>
            </a:r>
          </a:p>
        </p:txBody>
      </p:sp>
      <p:pic>
        <p:nvPicPr>
          <p:cNvPr id="300" name="Shape 3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3367881"/>
            <a:ext cx="2514600" cy="2575719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  <p:pic>
        <p:nvPicPr>
          <p:cNvPr id="301" name="Shape 30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84371" y="4038600"/>
            <a:ext cx="2484436" cy="2190749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7925735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522287" y="304800"/>
            <a:ext cx="7024686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Schoolbell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Schoolbell"/>
                <a:ea typeface="Schoolbell"/>
                <a:cs typeface="Schoolbell"/>
                <a:sym typeface="Schoolbell"/>
              </a:rPr>
              <a:t>More Examples</a:t>
            </a:r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213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Arial"/>
              <a:buChar char="•"/>
            </a:pPr>
            <a:r>
              <a:rPr lang="en-US" sz="2400" b="0" i="0" u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Cacti are able to store water because they live in dry places, and they have spines to discourage animals from eating them.</a:t>
            </a:r>
          </a:p>
        </p:txBody>
      </p:sp>
      <p:sp>
        <p:nvSpPr>
          <p:cNvPr id="308" name="Shape 30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Arial"/>
              <a:buChar char="•"/>
            </a:pPr>
            <a:r>
              <a:rPr lang="en-US" sz="2200" b="0" i="0" u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flowers of flowering plants are an adaptation for attracting bees and butterflies, which enable to plant to reproduce.</a:t>
            </a:r>
          </a:p>
        </p:txBody>
      </p:sp>
      <p:pic>
        <p:nvPicPr>
          <p:cNvPr id="309" name="Shape 3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3429000"/>
            <a:ext cx="1981200" cy="2362200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  <p:pic>
        <p:nvPicPr>
          <p:cNvPr id="310" name="Shape 3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91200" y="3505200"/>
            <a:ext cx="1925637" cy="1905000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6823926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Schoolbell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Schoolbell"/>
                <a:ea typeface="Schoolbell"/>
                <a:cs typeface="Schoolbell"/>
                <a:sym typeface="Schoolbell"/>
              </a:rPr>
              <a:t>Objective</a:t>
            </a:r>
          </a:p>
        </p:txBody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2400" b="0" i="0" u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To show your understanding of adaptations and how they drive evolution.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None/>
            </a:pPr>
            <a:endParaRPr sz="2400" b="0" i="0" u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2400" b="0" i="0" u="sng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What to do</a:t>
            </a:r>
            <a:r>
              <a:rPr lang="en-US" sz="2400" b="0" i="0" u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: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Randomly create an organism and its environment with a roll of the die.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Be creative – but try to stick to the rules of nature so that you can demonstrate that you understand what adaptations are and how they help an organism survive in its environment.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2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Adaptations must be realistic and exist in nature.</a:t>
            </a:r>
          </a:p>
          <a:p>
            <a:pPr marL="9144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No bionic hearing or laser vision!</a:t>
            </a:r>
          </a:p>
        </p:txBody>
      </p:sp>
    </p:spTree>
    <p:extLst>
      <p:ext uri="{BB962C8B-B14F-4D97-AF65-F5344CB8AC3E}">
        <p14:creationId xmlns:p14="http://schemas.microsoft.com/office/powerpoint/2010/main" val="238372313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Schoolbell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Schoolbell"/>
                <a:ea typeface="Schoolbell"/>
                <a:cs typeface="Schoolbell"/>
                <a:sym typeface="Schoolbell"/>
              </a:rPr>
              <a:t>Part 1:  ROLL</a:t>
            </a:r>
          </a:p>
        </p:txBody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Questrial"/>
              <a:buAutoNum type="arabicPeriod"/>
            </a:pPr>
            <a:r>
              <a:rPr lang="en-US" sz="2400" b="0" i="0" u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Roll a die for each category to determine the conditions of your environment.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Questrial"/>
              <a:buAutoNum type="arabicPeriod"/>
            </a:pPr>
            <a:r>
              <a:rPr lang="en-US" sz="2400" b="0" i="0" u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Then, roll it to determine the qualities of your beast.</a:t>
            </a:r>
          </a:p>
          <a:p>
            <a:pPr marL="914400" marR="0" lvl="1" indent="-5207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2200" b="0" i="0" u="none" strike="noStrike" cap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You MUST use these qualities; however, you may add more adaptations to ensure that your beast will survive with its adaptations within its environment.</a:t>
            </a:r>
          </a:p>
          <a:p>
            <a:pPr marL="914400" marR="0" lvl="1" indent="-5207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2200" b="0" i="0" u="none" strike="noStrike" cap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Each time you roll the </a:t>
            </a:r>
            <a:r>
              <a:rPr lang="en-US" sz="2200" b="0" i="0" u="none" strike="noStrike" cap="none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dice, </a:t>
            </a:r>
            <a:r>
              <a:rPr lang="en-US" sz="2200" b="0" i="0" u="none" strike="noStrike" cap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think about how this roll affects your beast.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AutoNum type="arabicPeriod"/>
            </a:pPr>
            <a:r>
              <a:rPr lang="en-US" sz="2400" b="0" i="0" u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Create an adaptation for A-C that helps your beast survive in those environmental </a:t>
            </a:r>
            <a:r>
              <a:rPr lang="en-US" sz="2400" b="0" i="0" u="none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conditions and an adaptation for G that helps your beast survive against predators. .</a:t>
            </a:r>
            <a:endParaRPr lang="en-US" sz="2400" b="0" i="0" u="none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AutoNum type="arabicPeriod"/>
            </a:pPr>
            <a:r>
              <a:rPr lang="en-US" sz="2400" b="0" i="0" u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For roll F, be sure to describe what your beast eats based on the mouthparts you were assigned.</a:t>
            </a:r>
          </a:p>
        </p:txBody>
      </p:sp>
    </p:spTree>
    <p:extLst>
      <p:ext uri="{BB962C8B-B14F-4D97-AF65-F5344CB8AC3E}">
        <p14:creationId xmlns:p14="http://schemas.microsoft.com/office/powerpoint/2010/main" val="1621125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7024686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Schoolbell"/>
              <a:buNone/>
            </a:pPr>
            <a:r>
              <a:rPr lang="en-US" sz="4000" b="0" i="0" u="none" strike="noStrike" cap="none" dirty="0">
                <a:solidFill>
                  <a:schemeClr val="accent1"/>
                </a:solidFill>
                <a:latin typeface="Schoolbell"/>
                <a:ea typeface="Schoolbell"/>
                <a:cs typeface="Schoolbell"/>
                <a:sym typeface="Schoolbell"/>
              </a:rPr>
              <a:t>Part 2</a:t>
            </a:r>
            <a:r>
              <a:rPr lang="en-US" sz="4000" b="0" i="0" u="none" strike="noStrike" cap="none" dirty="0" smtClean="0">
                <a:solidFill>
                  <a:schemeClr val="accent1"/>
                </a:solidFill>
                <a:latin typeface="Schoolbell"/>
                <a:ea typeface="Schoolbell"/>
                <a:cs typeface="Schoolbell"/>
                <a:sym typeface="Schoolbell"/>
              </a:rPr>
              <a:t>:</a:t>
            </a:r>
            <a:endParaRPr lang="en-US" sz="4000" b="0" i="0" u="none" strike="noStrike" cap="none" dirty="0">
              <a:solidFill>
                <a:schemeClr val="accent1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533400" y="1371600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200" b="1" i="0" u="none" dirty="0" smtClean="0">
                <a:solidFill>
                  <a:schemeClr val="accent1"/>
                </a:solidFill>
                <a:sym typeface="Questrial"/>
              </a:rPr>
              <a:t>Front of Paper: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200" dirty="0"/>
              <a:t>T</a:t>
            </a:r>
            <a:r>
              <a:rPr lang="en-US" sz="3200" b="1" i="0" u="none" dirty="0" smtClean="0">
                <a:solidFill>
                  <a:schemeClr val="accent1"/>
                </a:solidFill>
                <a:sym typeface="Questrial"/>
              </a:rPr>
              <a:t>he </a:t>
            </a:r>
            <a:r>
              <a:rPr lang="en-US" sz="3200" b="1" i="0" u="none" dirty="0">
                <a:solidFill>
                  <a:schemeClr val="accent1"/>
                </a:solidFill>
                <a:sym typeface="Questrial"/>
              </a:rPr>
              <a:t>Drawing	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533400" y="2133600"/>
            <a:ext cx="4040187" cy="4221161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2800" b="0" i="0" u="none" dirty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Your drawing must be colorful and include ALL of the following criteria:</a:t>
            </a:r>
          </a:p>
          <a:p>
            <a:pPr marL="914400" marR="0" lvl="1" indent="-457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Questrial"/>
              <a:buAutoNum type="arabicPeriod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Environment</a:t>
            </a:r>
          </a:p>
          <a:p>
            <a:pPr marL="914400" marR="0" lvl="1" indent="-457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Questrial"/>
              <a:buAutoNum type="arabicPeriod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Beast with adaptations</a:t>
            </a:r>
          </a:p>
          <a:p>
            <a:pPr marL="914400" marR="0" lvl="1" indent="-457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Questrial"/>
              <a:buAutoNum type="arabicPeriod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Prey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4724400" y="1371600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200" b="1" i="0" u="none" dirty="0" smtClean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Back of Paper: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200" b="1" i="0" u="none" dirty="0" smtClean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The </a:t>
            </a:r>
            <a:r>
              <a:rPr lang="en-US" sz="3200" b="1" i="0" u="none" dirty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Essay</a:t>
            </a:r>
          </a:p>
        </p:txBody>
      </p:sp>
      <p:sp>
        <p:nvSpPr>
          <p:cNvPr id="341" name="Shape 341"/>
          <p:cNvSpPr txBox="1">
            <a:spLocks noGrp="1"/>
          </p:cNvSpPr>
          <p:nvPr>
            <p:ph type="body" idx="2"/>
          </p:nvPr>
        </p:nvSpPr>
        <p:spPr>
          <a:xfrm>
            <a:off x="4724400" y="2133600"/>
            <a:ext cx="3886200" cy="4221161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2400" b="0" i="0" u="none" dirty="0" smtClean="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DO NOT WRITE THIS YET, WE WILL DO SOMETHING BEFORE THAT IS WRITTEN.  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endParaRPr lang="en-US" strike="noStrike" cap="none" dirty="0">
              <a:solidFill>
                <a:srgbClr val="000000"/>
              </a:solidFill>
            </a:endParaRPr>
          </a:p>
          <a:p>
            <a:pPr marL="342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endParaRPr lang="en-US" sz="2000" b="0" i="0" u="none" dirty="0" smtClean="0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2000" dirty="0" smtClean="0">
                <a:solidFill>
                  <a:srgbClr val="000000"/>
                </a:solidFill>
              </a:rPr>
              <a:t>INSTEAD…ANSWER THE QUESTIONS IN YOUR PACKET ABOUT THE ACTIVITY </a:t>
            </a:r>
            <a:endParaRPr sz="2000" b="0" i="0" u="none" strike="noStrike" cap="none" dirty="0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0939675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7024686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Schoolbell"/>
              <a:buNone/>
            </a:pPr>
            <a:r>
              <a:rPr lang="en-US" sz="4000" b="1" i="0" u="none" strike="noStrike" cap="none">
                <a:solidFill>
                  <a:schemeClr val="accent1"/>
                </a:solidFill>
                <a:latin typeface="Schoolbell"/>
                <a:ea typeface="Schoolbell"/>
                <a:cs typeface="Schoolbell"/>
                <a:sym typeface="Schoolbell"/>
              </a:rPr>
              <a:t>Part 3:  Catastrophe! 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2000" b="0" i="0" u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Your beast has enjoyed a life of leisure in your current environment: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Arial"/>
              <a:buChar char="•"/>
            </a:pPr>
            <a:r>
              <a:rPr lang="en-US" sz="2000" b="0" i="1" u="none" strike="noStrike" cap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Playing with other beasts,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Arial"/>
              <a:buChar char="•"/>
            </a:pPr>
            <a:r>
              <a:rPr lang="en-US" sz="2000" b="0" i="1" u="none" strike="noStrike" cap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Frolicking in the lovely weather, 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Arial"/>
              <a:buChar char="•"/>
            </a:pPr>
            <a:r>
              <a:rPr lang="en-US" sz="2000" b="0" i="1" u="none" strike="noStrike" cap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Eating lots of food, and</a:t>
            </a:r>
          </a:p>
          <a:p>
            <a:pPr marL="639762" marR="0" lvl="1" indent="-2841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Arial"/>
              <a:buChar char="•"/>
            </a:pPr>
            <a:r>
              <a:rPr lang="en-US" sz="2000" b="0" i="1" u="none" strike="noStrike" cap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Evading predators in the area.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2000" b="0" i="0" u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Unfortunately, times are changing, and your beast’s species may not survive!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○"/>
            </a:pPr>
            <a:r>
              <a:rPr lang="en-US" sz="2000" b="0" i="0" u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Based on your first roll (A), determine the catastrophe that will now affect your beast’s environment. </a:t>
            </a:r>
            <a:endParaRPr lang="en-US" sz="2000" b="0" i="0" u="none" dirty="0" smtClean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None/>
            </a:pPr>
            <a:endParaRPr sz="2000" b="0" i="0" u="none" strike="noStrike" cap="none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23660354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649</Words>
  <Application>Microsoft Office PowerPoint</Application>
  <PresentationFormat>On-screen Show (4:3)</PresentationFormat>
  <Paragraphs>65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Warm up 4/19/16</vt:lpstr>
      <vt:lpstr>Differences Among Organisms</vt:lpstr>
      <vt:lpstr>Building Beasts –  An Evolutionary Activity</vt:lpstr>
      <vt:lpstr>Examples</vt:lpstr>
      <vt:lpstr>More Examples</vt:lpstr>
      <vt:lpstr>Objective</vt:lpstr>
      <vt:lpstr>Part 1:  ROLL</vt:lpstr>
      <vt:lpstr>Part 2:</vt:lpstr>
      <vt:lpstr>Part 3:  Catastrophe! </vt:lpstr>
      <vt:lpstr>Catastrophes:</vt:lpstr>
      <vt:lpstr>Your Task</vt:lpstr>
    </vt:vector>
  </TitlesOfParts>
  <Company>Oregon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4/19/16</dc:title>
  <dc:creator>Mellbye, Brett - COS</dc:creator>
  <cp:lastModifiedBy>Mellbye, Brett - COS</cp:lastModifiedBy>
  <cp:revision>1</cp:revision>
  <dcterms:created xsi:type="dcterms:W3CDTF">2016-04-24T20:21:16Z</dcterms:created>
  <dcterms:modified xsi:type="dcterms:W3CDTF">2016-04-24T20:21:36Z</dcterms:modified>
</cp:coreProperties>
</file>