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3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5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918D-90E4-4251-9F72-A0B8816D005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B02E-28E4-440C-94B1-5986201C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E7A4-CDF5-4210-8C91-1A8A9F6B6B1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E7A4-CDF5-4210-8C91-1A8A9F6B6B1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7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6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8764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173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57733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8764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173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57733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677318" y="689769"/>
            <a:ext cx="3508375" cy="6777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7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7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EFEFE"/>
                </a:solidFill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3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7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6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7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1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5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7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111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19263"/>
            <a:ext cx="4038600" cy="44116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2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1C67D2-6492-4922-B804-DC966482431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011C-A8DD-4AF1-AC39-BDDBA5C5B03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398D-4599-4BD2-B079-5BF95079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567149" y="0"/>
            <a:ext cx="10458962" cy="7117348"/>
            <a:chOff x="0" y="0"/>
            <a:chExt cx="2147483646" cy="2147483647"/>
          </a:xfrm>
        </p:grpSpPr>
        <p:grpSp>
          <p:nvGrpSpPr>
            <p:cNvPr id="11" name="Shape 11"/>
            <p:cNvGrpSpPr/>
            <p:nvPr/>
          </p:nvGrpSpPr>
          <p:grpSpPr>
            <a:xfrm>
              <a:off x="132421645" y="0"/>
              <a:ext cx="1877489021" cy="2069231606"/>
              <a:chOff x="0" y="0"/>
              <a:chExt cx="2147483646" cy="2147483646"/>
            </a:xfrm>
          </p:grpSpPr>
          <p:grpSp>
            <p:nvGrpSpPr>
              <p:cNvPr id="12" name="Shape 12"/>
              <p:cNvGrpSpPr/>
              <p:nvPr/>
            </p:nvGrpSpPr>
            <p:grpSpPr>
              <a:xfrm>
                <a:off x="0" y="0"/>
                <a:ext cx="590558074" cy="2147483549"/>
                <a:chOff x="0" y="0"/>
                <a:chExt cx="2147483646" cy="2147483647"/>
              </a:xfrm>
            </p:grpSpPr>
            <p:sp>
              <p:nvSpPr>
                <p:cNvPr id="13" name="Shape 13"/>
                <p:cNvSpPr txBox="1"/>
                <p:nvPr/>
              </p:nvSpPr>
              <p:spPr>
                <a:xfrm>
                  <a:off x="780903455" y="0"/>
                  <a:ext cx="136658019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Shape 14"/>
                <p:cNvSpPr txBox="1"/>
                <p:nvPr/>
              </p:nvSpPr>
              <p:spPr>
                <a:xfrm>
                  <a:off x="0" y="0"/>
                  <a:ext cx="3904517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Shape 15"/>
                <p:cNvSpPr txBox="1"/>
                <p:nvPr/>
              </p:nvSpPr>
              <p:spPr>
                <a:xfrm>
                  <a:off x="195225858" y="0"/>
                  <a:ext cx="65075287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>
                <a:off x="99171964" y="0"/>
                <a:ext cx="590558061" cy="2147483549"/>
                <a:chOff x="0" y="0"/>
                <a:chExt cx="2147483647" cy="2147483647"/>
              </a:xfrm>
            </p:grpSpPr>
            <p:sp>
              <p:nvSpPr>
                <p:cNvPr id="17" name="Shape 17"/>
                <p:cNvSpPr txBox="1"/>
                <p:nvPr/>
              </p:nvSpPr>
              <p:spPr>
                <a:xfrm>
                  <a:off x="780903424" y="0"/>
                  <a:ext cx="13665802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Shape 18"/>
                <p:cNvSpPr txBox="1"/>
                <p:nvPr/>
              </p:nvSpPr>
              <p:spPr>
                <a:xfrm>
                  <a:off x="0" y="0"/>
                  <a:ext cx="39045173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Shape 19"/>
                <p:cNvSpPr txBox="1"/>
                <p:nvPr/>
              </p:nvSpPr>
              <p:spPr>
                <a:xfrm>
                  <a:off x="195225856" y="0"/>
                  <a:ext cx="65075288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Shape 20"/>
              <p:cNvGrpSpPr/>
              <p:nvPr/>
            </p:nvGrpSpPr>
            <p:grpSpPr>
              <a:xfrm rot="10800000">
                <a:off x="1556925576" y="97"/>
                <a:ext cx="590558070" cy="2147483549"/>
                <a:chOff x="0" y="0"/>
                <a:chExt cx="2147483647" cy="2147483647"/>
              </a:xfrm>
            </p:grpSpPr>
            <p:sp>
              <p:nvSpPr>
                <p:cNvPr id="21" name="Shape 21"/>
                <p:cNvSpPr txBox="1"/>
                <p:nvPr/>
              </p:nvSpPr>
              <p:spPr>
                <a:xfrm>
                  <a:off x="780903446" y="0"/>
                  <a:ext cx="1366580200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Shape 22"/>
                <p:cNvSpPr txBox="1"/>
                <p:nvPr/>
              </p:nvSpPr>
              <p:spPr>
                <a:xfrm>
                  <a:off x="0" y="0"/>
                  <a:ext cx="39045172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Shape 23"/>
                <p:cNvSpPr txBox="1"/>
                <p:nvPr/>
              </p:nvSpPr>
              <p:spPr>
                <a:xfrm>
                  <a:off x="195225860" y="0"/>
                  <a:ext cx="65075287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Shape 24"/>
              <p:cNvSpPr txBox="1"/>
              <p:nvPr/>
            </p:nvSpPr>
            <p:spPr>
              <a:xfrm>
                <a:off x="894784799" y="0"/>
                <a:ext cx="66214089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 txBox="1"/>
              <p:nvPr/>
            </p:nvSpPr>
            <p:spPr>
              <a:xfrm>
                <a:off x="680036617" y="0"/>
                <a:ext cx="10737423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 txBox="1"/>
              <p:nvPr/>
            </p:nvSpPr>
            <p:spPr>
              <a:xfrm>
                <a:off x="733723693" y="0"/>
                <a:ext cx="178957061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Shape 27"/>
            <p:cNvSpPr/>
            <p:nvPr/>
          </p:nvSpPr>
          <p:spPr>
            <a:xfrm>
              <a:off x="129814054" y="1519352510"/>
              <a:ext cx="1877815013" cy="354451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29814054" y="1046111505"/>
              <a:ext cx="1877815013" cy="2687128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127532130" y="1701847327"/>
              <a:ext cx="617029203" cy="365468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29814054" y="1594553801"/>
              <a:ext cx="1877815013" cy="4459383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571154365" y="1548570839"/>
              <a:ext cx="1433867128" cy="5187446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747494790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896129275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898084949" y="48042589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43583286" y="98192851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1048675264" y="1624251135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53866823" y="1267883510"/>
              <a:ext cx="259132795" cy="418636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137310750" y="1629998948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143177882" y="859785060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291812393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442402760" y="1632873006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446314263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295723896" y="471804096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1530107901" y="1250639893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1682653890" y="1635746798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1682653890" y="865532911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1838133494" y="1223816525"/>
              <a:ext cx="255221309" cy="418636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1838133418" y="455997333"/>
              <a:ext cx="254895215" cy="4191153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Shape 49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560887" y="-22225"/>
            <a:ext cx="3679824" cy="700086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23950" marR="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25563" marR="0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kern="0">
                <a:solidFill>
                  <a:srgbClr val="FEFEFE"/>
                </a:solidFill>
                <a:ea typeface="Arial"/>
                <a:cs typeface="Arial"/>
                <a:sym typeface="Arial"/>
              </a:rPr>
              <a:pPr>
                <a:buClr>
                  <a:srgbClr val="FEFEFE"/>
                </a:buClr>
                <a:buSzPct val="25000"/>
                <a:buFont typeface="Arial"/>
                <a:buNone/>
              </a:pPr>
              <a:t>‹#›</a:t>
            </a:fld>
            <a:endParaRPr lang="en-US" sz="1200" kern="0">
              <a:solidFill>
                <a:srgbClr val="FEFEFE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487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38A8-5F10-4934-B34C-7D7F21E20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0536-0E17-4717-9AE9-300D61E17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13" y="338227"/>
            <a:ext cx="7024686" cy="1143000"/>
          </a:xfrm>
        </p:spPr>
        <p:txBody>
          <a:bodyPr/>
          <a:lstStyle/>
          <a:p>
            <a:r>
              <a:rPr lang="en-US" dirty="0"/>
              <a:t>Warm Up: 4/18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522413"/>
            <a:ext cx="8226279" cy="4310062"/>
          </a:xfrm>
        </p:spPr>
        <p:txBody>
          <a:bodyPr/>
          <a:lstStyle/>
          <a:p>
            <a:pPr marL="922274" indent="-742950">
              <a:buFont typeface="+mj-lt"/>
              <a:buAutoNum type="arabicPeriod"/>
            </a:pPr>
            <a:r>
              <a:rPr lang="en-US" sz="3600" dirty="0"/>
              <a:t>What is an example of genetic variation (my example: the different phenotypes of fur color we see in dogs.)</a:t>
            </a:r>
          </a:p>
          <a:p>
            <a:pPr marL="922274" indent="-742950">
              <a:buFont typeface="+mj-lt"/>
              <a:buAutoNum type="arabicPeriod"/>
            </a:pPr>
            <a:r>
              <a:rPr lang="en-US" sz="3600" dirty="0"/>
              <a:t>What are 3 ways that new combinations of genes are created? (in other words, how is genetic variation increased).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Populations: Guinea Pigs &amp; Rabbits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5580" y="1022446"/>
            <a:ext cx="5647118" cy="374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118874" y="4043994"/>
            <a:ext cx="4983704" cy="2994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656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86001" y="137160"/>
            <a:ext cx="4815315" cy="686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7096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402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Population: Tigers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402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0991" y="1338503"/>
            <a:ext cx="8307818" cy="5006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302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Population: Birds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52905" y="1370025"/>
            <a:ext cx="646938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200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84020" y="552782"/>
            <a:ext cx="6443032" cy="617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73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Population: Butterflies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76599" y="1484505"/>
            <a:ext cx="6190403" cy="480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796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402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/>
            <a:r>
              <a:rPr lang="en-US" dirty="0"/>
              <a:t> Population: Owls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68576" y="0"/>
            <a:ext cx="4564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52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9710" y="111804"/>
            <a:ext cx="5591678" cy="405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495276" y="2935936"/>
            <a:ext cx="4638195" cy="397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94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3941" y="644220"/>
            <a:ext cx="7534845" cy="573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527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90475" y="1009306"/>
            <a:ext cx="6394388" cy="436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0704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107" y="1771222"/>
            <a:ext cx="3483493" cy="17990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0"/>
            <a:ext cx="9169003" cy="68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7200" y="692483"/>
            <a:ext cx="8229600" cy="547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7280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this variation?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b="1" dirty="0"/>
              <a:t>Environment 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b="1" dirty="0"/>
              <a:t>Heredity</a:t>
            </a:r>
            <a:r>
              <a:rPr lang="en-US" sz="3200" dirty="0"/>
              <a:t> (The big one)……the different alleles that make up a organism</a:t>
            </a:r>
            <a:r>
              <a:rPr lang="en-US" dirty="0"/>
              <a:t>	</a:t>
            </a:r>
          </a:p>
          <a:p>
            <a:pPr lvl="2"/>
            <a:endParaRPr lang="en-US" dirty="0"/>
          </a:p>
        </p:txBody>
      </p:sp>
      <p:sp>
        <p:nvSpPr>
          <p:cNvPr id="66562" name="AutoShape 2" descr="data:image/jpeg;base64,/9j/4AAQSkZJRgABAQAAAQABAAD/2wCEAAkGBxQTEhQUEhQWFhQWGBoYGBgYGBgaHBcaGhUcFxoYIBcZHSggHBolHRwYIjEhJSkrLi4uHB8zODMsNygtLisBCgoKDg0OGxAQGywkICUsLCwsLCwsLCwsLCwsLCwsLCwsLCwsLCwsLCwsLCwsLCwsLCwsLCwsLCwsLCwsLCwsLP/AABEIAKIBOAMBIgACEQEDEQH/xAAcAAABBAMBAAAAAAAAAAAAAAAHAAQFBgECAwj/xABDEAACAQIEBAMGAwYEBAYDAAABAhEAAwQSITEFBkFRImFxBxMygZGhQlKxFCNiwdHwM0Ny4SSCksIIFVOisvEWY3P/xAAZAQADAQEBAAAAAAAAAAAAAAACAwQAAQX/xAAlEQACAgICAgIDAAMAAAAAAAAAAQIRAyESMQRBEzJRYXEiUtH/2gAMAwEAAhEDEQA/ADjSpVpduBQSxAA1JOgA9axjYmo/ivGbGHE3rir2G5Poo1NUfmj2h6m3hNtjdif+gH9T9Ko+LdmOZ2LM27MSSdO51pU8ldDY477CHjvaOoMWbLMO7tk+wBP1iu/L/P63bq2b9v3TOYRg2ZSTspkAgnodqF1rEH3hTL4dP1iI9P09K3xy9pDKdCOmvh17gwaT8kr7GvHGj0IKzUZy3jzfwti8d7ltWPqRr95qSmqrJRVzv31QFnYKo3JMAfM1Ccz8z28IsfHdIlUB6fmY9F/WhxjuM3cQ4N9p10Gyp2hf5mlZM0YDIY3IvnEeeLKGLQNw9/hX/qIk/SohueL4M+7t5e3ikf8ANP8AKqrat67a+ddsToutSy8iQ5YooLHBuJJiLK3U2bp1UjQg+YNPqHnspxRnE2pkAo48pBU//EUQjVuOXKCZPOPGVGa1JppxPidvDobl5wqjv18gOpoZ8xc6Xb5ItE2rWuwlmE7k/h9K5kyKJ2EHIvPF+a7FjQsC3YH5dJO/lVMx3tLuFiLItgAxmys31JIiqPjMTma2BALZiTJklZEwN9RT+1fu++sNbuD9iVVLy4yqFSLlprcauzkEE9qmlml7KFiigk8oc3tfue5vhBcIlWSQrRusEmDGu+sHtVyFArheKKNYuLAy3AV0g5feA6nvlJo6g0/DNyWxOWCi9GawaVVPmbmkW5S0fF+Ju3kP60yc1FWwIxcnSJ7H8VtWQc7ajoNT/t86rPEedspARAJMAtJ/9o2qp2OKk582sAuCehnXX5jXyqExOLYW8yk53uAD96bStozMDcDAqIAMzrHnUjzybpFKwxSthGw3NNwne2+2gMDsdd4n6TVvwmIDqrLsR9O4PmDpQh4Pez2LDMQxyWyxPUtmtknTsBr5A0ROS7+awVO6n7MoP65qPBkbdMDNBJWiw0qwaqvOPOVvBjIsPfIkL0Ufmbt5Dc1S2krYhJvoseLxlu2ua46ovdiB+tVXiftBsIYtK109/hX6nU/ShXxTjV6/cz3LjM32A7AbAVqMQfdo/wDF4o7g9O1TTzP0PjhXsvON53xJkLkTsESWHqXMfarJyfzOcQTauwLoEgjZwN9OhGn1oZ4fELIGXXNOfUmpDhnETavJdUqAj6zElYM9eqz9qXjzyvYyeFVoMwpVrbaQCNjqK2q4jM03xeMS0ua44RR1YxUBzTzdbw0okPe7dE82j9N6HGO4hcxBNy65Y677J5BdhSp5Eug4wsvHEefkBIw9s3P4mOUfJdz9qiV5/wAQrZnS0yTqoDKfkxJ1+X0qmYi+yhSo/Fr079+2n1p4xkAkamZG0+cVO8ku7HrHHqgz8K4gl+0l238LiR3HcHzB0rFUj2T4w/8AEWTsCtxddplW+pUH50qrg7Vk0lTovuLxK20Z7jBUUSxOwAoOc4c4PjGKW5TDjp1fzb+S1n2g81nFXfc2m/cI0SPxsNC57gHQD51XCQBA7fWlzn6Gwj7ORbvXe5c/dJEkken4j/KmFx6fMPDZEboDHfRmj5kfekyQ5P8AB1s39th0zQYOn5jXTEqIb5HpvO/ptVQt8VuQlz9oLO1zK2HhtF6Gfhg7QNatdwDbxT4wNdxnC/QVyUWnsykmGH2dE/8Al2HnoGA9BcYD7RXfmzmFcHakjNdeRbT8xiZPZR1PoNzTbkQi1wywzmFCNcJPRSzP9gaFPHOPHGYh75+E+G2Py2wdND1O5/2p858ICYY+cmZfFNcd7jtmd9WYz4j6dABsOgrqxEa+n996bWCNe4131jYyDrIkVuz6r/qXf1FQXZWyTN3KxEDfU/r+lbX8Rm06x8td6aceBGfLvEiO9Z4VelCcjLr4QxDMB5kaE0tbVnK1ZZvZPl99ivzZU+mZp+9XzjXFbeGtNdumFX6seijzNUf2Y2/+IxR3ORNf+dqpntF5lbF4gqrEWLbFUEbkaM0dzt6etejidYkTZFyyMb8x81XMZeJeQo0UfhXyHc9zTD3gykVHYW+oYBtQdDHYjQ+UGDXLG4hoZcygDQkHePOl1bDTonOE2WYLl/dLlZncxKrOYnXqZAFRlnmnBFzZaw4tEx77P4pn4yu0TTkWmOFxaq4dzaGXLMkAiQBHaqHdxdo4ZLQsAXhcLNezGWQiBbybCDrNcx4lklLl66CnkcEq9hWvWQlspmVtAy3FIh0KmGAnQ996O9k+FY7D9KBPDcM37LhbbghjYRYIgiWMAzr1FFrnHiv7NhWKmHbwJ5EjU/IAmi8d0m2BnVtJENzpzWEmxaOuzMCPmo/nQ/u3Jkkt/f8AL0pr73q2s10a6TBWNRMdFI0O5260ucnJ2NjFRVId8OiL7ZcxVBoTtMzt6Coji7qtu2Lzstp3IuMqC4QFXw5UYgHxaTUxwWxNvFBroBCKQMw1+LoN6q/HhZS/hbt+21/CBSLiI0EnXqCOsHcbUGPc0mFL6totPBLnvcIjNlkoVMRIKGV0EwShPlIoicjQHvQein63Lh/pQh5CbLYxTBWFpnm0syQAH8wScpAnvRY5RxCW0xN5wVVFEzuFUu0dpiKZijxytf0XldwskedOZ1wVmRBusD7tf+4/wj77UC8Vfa4XuM+diczk76n4vSpDj3GVxV5r2ILeL4FX8InwjXsN/Oo3DsFuBtkOniM6Hedpp0nexUVRys3u3X7VIERYtAaAlmIjUnNFRdxYzBTEEwR17fapu/lOHsa5iAJIGo8qVP0xsDGHEjVoPl0qSw7LDZio0BkjRoPbaaaYPFItt0KSzEEOZBWNwANCCK74S6QwgiCIMgxqO1SJNyoe6qwz8t3Q2FsEGR7tdfRY/lVc535x9zNjDkG8fiYa+78v9f6Vy4vx/wDYsBYRP8a5bGX+EHUt8p0nrQ5tGQWYyxkknz3nua9GU6VEMYbsw7kkkmSTJJ6n16mu2BcfvJPQH7/0ppebWu3Dm8N0xsE+7bRSWhyZth7pM6HXoAWPqegp4GBUGTvrsMvqKrHFMQfe27T32w9o285cKzS5BOoXU6gL5U+5cxTXLOa5LEZxJnxBQCCddSCYrji6s7abovPs2MY64BoDaaR3h1j9T9aVY9m9qcczDZbLfMEoB+lKqcP1J8n2BxaEydh3rcMAfMee/wAhVh9oFpUxt5FQIAwYR1DIpmBtLZjVb7Up9jltHXMsgZZkgaGNzrXfE4gCFIMJoGzQe46bj+VMnbKQexmu2L1YyAVMH1HT7Vxs7VnS3Ztls+VFY/jyCZ7iDAPnFOcPZa44VQczkW7a79QJnzOvyNcbCAmANFEgiPoPWrV7PL6JjrSuobOGyE/5bZSwI6agEVxO3R1qkE3F8JJwD4W2QD7g2lJ2n3eUE+U15+w9pgvu/wAS5lbQkFgYInrrOtF/2ocwXbFtbNgNnuhizqB4EGkddWJ+x1oU2rgEAwAABPTbr2NbyJLo74qdNsVlW12EiDoBHl3rquIcztEb9u3qa6W0iR17+ommrYgBinU9PTXr9KmsorZLPxlXYZ1gxBO89zpThXDQB8PU+W+3nEfOoWzgATMHb7ToPU7zU3y5xEYa8jMEdZ8QYAmJgsARpG80SiuhU0l0EjkDh5S091hDXSIERCrIHyOpoH3LWe68GArMCY2Eyfn0r0wvlQW9pt60uJZLFsKR/iFdMzkTMbDTr1k1bJcYpIkg+UtladcOoGUNmG7NEye3QD60xtYW3euFdcxDEEtOwmIiml8yQSPI679RtWUxTWWFxAZXXaZEaj6Uvfobof4fiRwmXK2TJ+JgxIzA+CANVhTM054few1y65fD2ExCtuc2WfzZNPWuPELDm4dLy5hmVsvQ6gEEgGCa6YEMzq4AOZlPu8qhkCzaZpDEsrPpJGp1Pel0nt9he69F75H4M9/EC5dIdVb3jOPhYz4FE9OsdIHerF7TcFcuWrbW1LKhbPAkjMAAY7b0x9m/ECt27h2BXMM6qdpHxR6g/wDtqxc8cRaxhWKaFjkLdFBmT9BHzp0EvjFTb+QEhton+JvtG5/nHrHzrS9i7QEBNNYj/ambksWkgZh66etb5bYUyw+hpFj6JPCIiWhe902ZpHx+Eq3Qr1+tLgmMth2tqmUTqrZWA1IGjKeo6+XSuGFvo+FdSzTbPhIIjTUaSDpMU2wYlcwLKZEkyRpufiMaED7SJmhpPsJOizX7ly81sKT7mZJhQvh1yEKBl1jpV3/8ke5w+9amLl9G1bpIhQY8gJ9TVKweNW06EKJiZg+NpG4O/wD90WbF0MoYbEAj0ImnePFCM7Z5t4hwx7Fw28QCjjcaEx0IO0HvTc3kgFV07nWTU/7QsUG4hfYCYYKDOnhUL/I1V82pkRMkaHTy0H9zR2cS0PsLiFZn8APgnUDfaQDWP/OLihlWMoIkaaz5RTXCYpbdxSZg+ExI0OnUelOMRZTOynUjYz06a5a4/wBoL+Etgr5aBIUnYqBr332+VT/AMC93EIkDpJ1JjqTr28qq9gDxFbWQMoKg6gwIJE96JXsnxyt762NPhdVMyBJDb6x8NKhFOR2baiRntaX/AInDqP8A0oH/AF1Vv2MwZM+lXv2phBcw5j95DCR+WRA+s/SqhaIP4iQRB/vpR5fsBj6Gj2B1p3g8L+7OWZY5W10Pn5HWuTj/AHGtd+HXT7u4BMqQw7a6kfag3QbRHvYRiVYKwGsOAYmNRroDI69R3re9ZgBAIB3gQEUakADp5neu1y0pBuJJMfDAB7gZo2kD7VICznQSYYmBoOmxJHUfeK6cLd7LsEYvXyIzEIvopJb7mPlSqycpX1fCWSqBBlgqBABBgx5SCaVVwVRJ5O2BPmDG++ZX1Lx4id2+f97x0qFk7df96JvPfJPu81/DibepdBunXMv8HcdKHdy1+IGp2mnsoTTVoa3BOg3P86e4yCwCgGABXGwP3i+p8/wnX6xXE3AgzGSc0ADXWYAAG5JrnbO9D+yyzA1gfDuPXvTzl9T+1YXKYb3qaz/HJ+WhHzqMwGSDdXdhvGm3Xr8qsXLPDGvYywlvdGW67dlUqzH/AOKgedcrZrVF59q1g+6s3F0KuVJHZlP8wKFrXZOYkwojU+XfzOlehMfgkvW2t3VDI24P96GgrzZwJsLeZGEodbbGPEJ2PmOv1rZ4b5G8ea+pCq259NBsOnXyrRLWaXbYSNhMkduw7VtdUDTp07Rv+vWshpRYEzPodambrorJrA21CjK0jsdvSKheKuZMCCD/AHHXpXbDODtqJgnpI/8AvrWt/BvdvW0tAG5mAQdWIIaJ6DSa7FXoWqTsPXArjNhrDOIY20LDzyigXxtLpvXXvq3vCxDBtGGpjbbQj5QK9AWpgTvAn1jWqXzxyv7wtftqWYiHUbkRAYeYq/JF8dEONpSApiQAGJGnTvIOn3pniQGG09Ik+lTGNw7SyzEHX+KDpvt61G4pY1jUEH6GaUmOkS3ELIR/E7RaRQZYzMbA+ZrFpriN7t85Col+XGZTmykgSsgSYENOZdq0vYliHu2hmum09yzInxZlzEA7uqZiB5Uw5d41fvZ7Ny8162LYvDMP8O6rAqsnWJMaaGaBRlTf4O8lYQuVb5s46wTqrMUntm8IInWJYD5daIXO4JwxSdGMHzAEx9QKoXLdnPjcPMGHJ+mdh8pH2FFXH4QXUKt8vI96ZjTcGkBkaU1YB7uHysY0I7dawtxo8Wx12ka+dWTmPhTJcIIynoR+o8qhHsQuUj5f30Pepv6UL8nfhuZMNcbwgFjGaI2AO/nNRmOKKillL52ygJkSYT3hkkgQANp1NP1ug4a2jRCOVYd4lv5io27xJTiDhzastbN1bJzkM7PkzLd90dPdjuPKuq2ZtFhtYgkWXADoVhRBEggPMdCV+kmipwS4BhbR1hbY9fCNf0oa4My4WB4UBjT4iAdvRYjtpRSwWDCWVtdAuU+emv11p3j3bEZ+kedONMxvXGAyhmZgBOgZi0T5TTE3DCyBv19Nau/OHLj2HIYSmpRvzDt/qA3Hzqn3rRzDsBHr5Gut06ZkrVob2DN23oPjG0x32p1ibpdiZ3aAB6xsa1wSgXrZO0wPWNPvTnBYL3tyGjwldCYGu7HyoZyS2dirOwwZtsqhs2dTEjbTUR0FXH2W3mXGQdQ9tlBH8MEHy2P2qrYjCBLohiZVhEyPD2PY1fPZXhZu3LhX4baqD/qOuveFFDifJo7k0md/aVbDXbYP/p/TxmqEg1ytv0NF/nDgX7RbzIP3qfDr8QmSv9POhRirGpGqnqI1B2I1pmRf5bF43obuSTvIJ0p7gmyWWmPE0eukTrTJ/hgjb+5qTDSLag7KuUnbUSTHUgA6d6WGcLZdTKqRPyB8qQvZnGfcz0jppqKa4HipuGAGGhYBiDmUHXYCCIOmoqTvImZzqQI066gzp1OwHrXZadM4ErkRT+yLJJl7hE9s5pU65TwTWcLaR9GgkjeCzFo+U0qsj0TvsliKGXPHJBTNiMKJXUvaG46lk7juv0on1gis0n2ZSa6PNllwDnBGsgdhI3n0rncsIxyEEyMx000j70Tuc/Z2bjNewkAtJe0YAJO5Q7AnqDp6VXeHch45yAbS2lGkuy7eikyKR8cr0ULJGiAwyrkCKDlkAADVjsFEdPTXWit7OuW7mHFy9fGV7sBVmSqDXXsSTtrAApcrchrhrnvbtwXXX4BlhVP5tSTPbtV0o4Y62xU53pCiozmDglvFWjbuDuVYbqY3H8x1qUrBplJi7oAPHOGXLF1rNxTmEREQwJ0IJiQaZYhAFUSOgB2knSB31o183ctrjLYAOS6km2/6qe6n/ehgeW8alxrfuHLE6EeJI8m+EDSo54qeuizHltbI2yciDQDXWdN9zFXL2acDuG/+13LeW3kYWyd2LEeJR+WJ189KccE9nrllbFuuUa+7WSW6wW0gdwJnvRGVQAANANhR4sLTuQGTL6RkUiKzSqomKPzryKMVN2zC3uo2Dn16Gg7xjh1y2TbuKVYGDm0j1Pbz/WvTNRPMHL9nFpluiGHwuIzL8+o8jpS5Y72g4zrTADg1yhMuU3rQY2w5ADXIWMqkjOQkntJAmn+HxHvMr3QiGDnCIFDXAxyswWZYIBpJyk+VWbEezLFBzlay6g+Fpyt2+EqQD6HoOwqf5b9n9u14sWVZultWOSB32zekACkPE2x3yJDj2c8EhTirmrvIt+S7Fh6xAPYDvV4rS0oAAWAoEADaB2iulUxjxVE8nbsYcW4Yl9MrCD0Ybqf76ULuZeEPYORpndD0cTrB6eanbpRgplxXhtvEWzbuCVPXYqehB6EUGTEpf0PHkcQPthcqJb1Yhs7ECBJ6fLSuOFyZmui0C6k2wSFmAD/mCSFjzBA0MVZ8bydiFueEG4oYFXUgHTYMsj59KmOEcpNOa+0dYEE999h9z51MsUrqh7yRrs5cqcI94xuOBCkEx+J948gNNPQd6vFNsP7tFCqVAGgEj+tOVM1XCCiqJ5ycnY2x+BS8ht3VDKen8weh86EHOXJ13CFrlubmH6tuUE/jjoPzfpRprV1B0OoO/nWlBS7ORk4nmfDgG6uoKr4z1iOn1p1bw7tcZrb5Sq67ayTofKiHzd7PTLXcEoM6tZ0ET1Q/9v0PSqpguW8U+VFwryJBJUpuZ8TNAMeU1NOEukUQlEaYK09wqYLXHgQNInYAdiY18qN3L3BkwtoIu51dvzNGvy7CoflTk5cMVuXWz3QNI+FCRGnUmNJNWwU7Fj47YrJk5dCqr828qriEZ7YC3xJBGgc9m89N6tNYNNaTVMWnQBMVbOYKwyuDlYEbRv8AOuuOv5EDKGIBXRRJ02gkRpHnJYCidzbyouJ/eWyFvD6PGwPY+dUMcvYpHYfs9zMx3ABBIEb5ojz0qWUGh6mmR+CwVtCXCBWbTQscwmNAT4QY21PSrTynwY4i8Lrqfd22zM3R3WIQdwDBJ8gKc8J5EuNriXCL+RDLemfZfkPnV8wmFS2ioihUUQAOgo4Y3dsCU/SO1Ks0qoFCpUqb47GpaRrlxgqruT+nmfKsY7E1W+Kc2okrYQ3mHUaIP+fr8gapvNHOjuCcuW1+FD1H5nj4j/DsPOnmI4/hbdlGZ1GZQYmdSJ2FTZM1dDoYr7Ivi3OuOLkFvcjoEtgz28TTP2mnXAOfb9t1/aWF7DscvvAoV0PcgbxrIjYE9IpvxDhVviFtGVWIBUwyOgkAjMCvkYqO4rwN7XvB4irKGGmhcEs7fwmIEUtZH2mHwXtBtRpAI2OoraoDkbEl8DYJkkKUJO/gYr/Kpy44AJJgASSdgO9WJ2rJ3pmxNQHH+b8NhJFx81wf5aeJvn0X5kVSOcPaE1wtawbFLY0N38T+Sdl89z5daHdb93Mz49fUid9yd6CUw44y78R9peJc/uES0vdvG310A+9dOW+dMR79Pf3M9t2CMCAMkmAwIA0mKoeFXNptr/e9SdtNDvqI+Y22pDlvsaoaqj0AKzUfwHFG7h7Nw7vbVj6ldafmqkTCNQ3HOY7WGEMc1yJFtYn1J2UeZqL5w5q9xNqyf3n4m3yeQHV4+lDPE4osSSTJ1OpJJ7k7k0qeStIbjx3tk9xznHE3DlD+6B/Db0Meb7/SKp93GFm8UsTtJkka6ie8GNdYp3fYkKwHWD6isHAEGQgYx4SSQbZ1O2zgEkjtSG/yUpf6qixcgcceziLdqS1m8QI3yk/Cw7a6EeYNF8UCuA24xWGCiQt1B2nxrrR1FPwvRPnVPRmmfE+JWsPbNy84RBuT+gG5PkKhOd+c7PDrYZ/Hdf8Aw7QIlv4j+VB1b6SdKDbc7ftF732LbOVIItyVRF6hVjeNddTGtOW3QmtWWHnH2x3RKYCwQP8A1rqnUd1t9B5t9KE/GObcdiT+/wAVebyzlV/6FgUZA2GviQEKvrIG+m9UrmTkUeK7YjLuVmP1pksVK0cjO3TBqPOvRf8A4feKG7gbtpmzGxdhRPwo6hgPTNnivPuJw+VoOlFX/wAO2Ky4vE2vz2Q3zS5H/eaShsug/wBYNYmqRzxz+mEm1Zi5iOvVbfrHxN/D9SK63QCTekWziXE7OHQvfuLbQdWIH07/ACof8b9r1hSVwtprx/M37tPuMx+gof4vHHEsXv3Dcc9SdgegH4R5ACovH8OInJqO1DUnsZwSLFjfapxBz4Wt2h2VAfu81c/ZZzvexVx8PimDOFz23AAJAMMpA00kEGguQQYNWz2XOV4nho6l1PobTf0FcWmZxVHogVg1ioDmHmVbBFq2PeX2GizogOzOeg7Aan70bddi0m9Exj8dbsobl11RBuzEAD5mh1xv2x4a2SuGtPf/AIj+7T5EgsfpTLivLF3GsXxd9yw+FY8KzrpbGi/r3NUrmLkt8P4lOdepgCPvS+djPjrskOIe1/Huf3YtWh/CuY/Vj/Ku3KftNxYxVsYm77yy7BWBVVy5jGYFR03qgPZjsde/9/2K5Kde1ds1I9eilUHyPxA38BhrrGWNsBvVfCf0pUxCiWxmKW0jXLhCooJYnoBQg5i5sGLuSTlsIdF666ZiOreXSpr2xcTZRYw4nK+a4/mFIH9+ZFCe7hXuDQHVpIAJOnSB60jJLdDIL2P+auNAquQfEpynrA/T0ptwXhzNetLcM5VzmST5xTPF8OvuqZbNwhBGiGQN507609xt+7aurdCXMsQfARp22oNDLJTjHOt6wyAFjmTOEQhVRO5kHMYFOH5tvXWVWKsGt5gYglHXMCQNAwII86quLwfv8hVfeoNFJOVlG+Q9xVn4Hy+95lAKe8u/uwANEVYBjyH9aBxjS/J1OQX/AGe3GbAWGdcpOaB3GdoPzFUX2lc3G87YWyf3SmLjD/MYfh/0A/U+VXDnfiowOBCWzDsBat+QCwW+Q+5FBK1YcjMBC9zAB+Z3+VPlJRVC4xcnaNWuVutz922v4l/Q1zuWI/Ep9Cf6V0tWR7ttd2UTHYE0tuxiVHbCDrO+1SNgwd/kZqNwtraIMTB0kaQd9tKdkAdwf76dqB7Cthx5NP8AwOG//kn6Vw5u5hGGt5VI98/wj8o/MR+nelw7FDDcOtO/+XYTTucggfMxQv4lj3uv7xvE7yx8tYgeQqic+KoTCHKVjq2wOcuSWOuupknc+etRWIcAmInvTlNMx1Ohny6/Wo28um9S3ZTVGbYJXfLOdy3VUQCY/iPSo7C423ce3lt3rYulltXmfMGZTqCvz12qUw5/d2yokgOpUxDqT4hPptWmG4dh7T57du5mGqhjKoe9dSX/AAzHvAXP7RY2kXkGncXBPymirzxzVb4dhmvXPExOW2kwbjnYeQG5PQChby7hs2Lw1uSZuKxI8mzk+Wx+1QXtP4scbjrjMw9zh2azbAOnh+N57lvsoFPxvitk+SpNUUvjPGb2KvvfvuWuvudgB0UDoo2AqPVOtOL2HI8RmOhOk/XU1hUnWRXeQRM8C5hawIyEr5aanUknrRG4Xxxby/CpHrQha2x/Cx9RXfh+New0ga9tvrFPxZ60xU8SltFs525Zmb1vKoiSFn9KkP8Aw+qRxK5Go/Z3k9v3iRWMDxkYmw2iho8+3pUl7GcOyYjF4nKW91h20jckhgvzyGtkpNNezkfq0y9+0vnT9lX3Fhv+IcSWH+Uh6/6z0+tBa/c0k6k66mTPUnzrTHY25euNduHM9xs7E9z09ANI8qbXDrG/2H3pEnsZFUjl78qwbWrFh7+Y9vLtVavCO1dcJxBkPcfemRkdJTitgEZhU/7ILebidqfwpcb55cv86iEui4h7eYq0eyBks3cZirhi3h7HiP8AqM/WE+9c9ml0EfnzmxcFaAWDfuSLan8PdyOw+5gUKsFx1rdxrjsS5OYknWTuT/F+m1VzjvMNzFYh8S/xMdB0RR8KD0H3JNRb4gtuZoJpyOxqKCTe598SlQJGhPQjz796mMBxm3eKEw25Iieh6RFB9b1PuH8QKNImYjp1pbjR20XXmnhNtyXtW3nsEEdtpFDrF4YoxDAiO4irHa44wdbjFiy6Dxd/KIprzBjffH3mRhP9PKuxb9nWkwy+xrFB+GoOtt7in/qzf9wpVr7GbOXhwMRmuufXYT9iKVUR6Jpdktz/AIOw+Edr6zkgoRuHkACexMA+VBm9fJs3YLSDA16AjSB0ow+0u5GBcAwWZQDE9c3y0G9A+1ol4HoJ670nL2Mx3R3wOKC2WLnX3gDeQ0iY6f700t4q+LpZ3Pu+omNgNwNhM9YiIplhkJZy3wZfHr9I85rhh+HXb0gElBsSYEfPShSQZYuFYpLv+KAUYkJmJD+XiGv1NFv2f4G0M7CfeW/BlOWEGsZSNwddd96DaYFrNtSNAGmcwYdJGnWrz7MOIf8AGIA5i5aIYNuzKSR8wAPl60MVU0dk7iWb2q8I97YS9qRYJLIB8StAnyCkAnyoR4i/mYkk60a/aTiWTBkKCQ7BHI6A9/ImB86B10QY6UeSuRzGv8Tm4rf/ACfI3D/8RTe8PKt7y/urY11LN9wP5VyzUbYRgBA2jzqRw95dA0su5HWOoB89aicKpnen1s+ISNO9DIKLPQnEMCuIwrWhor2wF8tAV+mlCNr/ALvMiQCpKsQdyDBg7lRRBPFmt8LsXQYZrdsT2OXf7UM77de5Ov8AX+tc8ia0gvHg9sftxNwBDkk+fbzNN8RxC5lMweonWmLvJ9BWt5pG3SpVL9FTj+zvxLHC2ACiMAstIjeJMr6gRW+Cv2X0ZSg7yXXciYgNoQQfSmOP1ZSZjKv6Vi1aMjLmZWgGfI7SBAAnpTbXoS4sMfKXL9iyq3UK3XYaXI2HZZ2HfrXnrFJcw9++jLJtXrqkEar+8JkEgqDsZjrRn9luNYtfsA5kUBlnoSYPyNBfjl29cvX7tyM91nZgBA+MiIPY1VdwRI1U6IniNxHlyYcmCviY+uZj9tq5Ye/AiARWuOJYjMRAAAIj9RvXO1ZE/F6ULqgxycPmiDr0H+5FcLmEbfWtGBFOMOxrltHaHHCsLdZwltdXIG4XX/UxAHzr0H7KOVbmBsXTfGW5ecNGhKqqwoJUkTJY79aAmHukbifPr9a9Icl4q7c4bZcmbhtsFJ6kFlWfPQTR45cmBk0gQe0PD2rGPvLZJXUMQDpLKGYd95+tVZsUO01IcwIWdi0+8k553zT4p85moJliux2dao73cQDsv3rjnXqK5zWZ7H60QJJYHFZdBEeen9KJvBuXBf4NiUwbl7151LhgF1QqfdiDtEkEnWelCU+Yj0o1exC9/wAPiATtcU/LJH8qy7Oyb4geu8Na3ca3dUoymCGBkfKuTYcjbUd9B9pqze0HjBxOKe6AFWcqwTqFJAY+Z/pVUdyeprnZlfs6i2a6JbgyP1prJ71sCa5R22Pj/p/93+1dbNp7pFpMxLEADfxTA223piop1w66VdYYjUfYzPyrnR22z01wLhy4exasrtbQL6mNT8zJpU7sGVBGsga99KVPROMOYOEribDWm0nUHsw2MUD+N8DuYa41u8sEggH8LDuD1Feg6juN8It4m0bd1ZB2PVT0YHoaXOCkHGfE84YXDH98p6oDHcg024jjsmGXINABE9DmIdiBuRAHlNXTmfla9hG8QlCYW7HhIO4P5TpsfkaqlmxEg+K2QWXpDAj6b7daTTTpju0ceB4x2suTEQ+wgHKAQ8dDJir97L8ItzFWJ0Nm0boGxLMYJPrmB+Qql8PuSuZlhQTObdiPgUgz4QdSNo1NHHkPl1cPaF59b95QXY9AfEFjp0nzA6AUUVyYEnSLHjcIt221u4JVhBH99aBPOHLzYS8UMlDqjfmH9R1FH2mXFOFWcQoW/bV1BzAMNj3pso2hcJcTzRcXpW+IE+7A2CD76/zqc5w5bfCXmRh4SSbb9GWdNfzDSRUFijBk7KAu3YAbUh9j11ZnDPpI7/p613ssZ19fXyriZFXv2e8oNiHTEXf8BGkf/sZTsB+QMNT1iO9ZK9Gcq2X3/wDH2bhtvDk/vEtqfLONY9NxQtxalCyEQwMEHpGhmjyKoXtA5cLE4m0sn/MAGun4o66b1zycVq16C8bLvi/YOTbj9fXzpWhLR01J9Bv/AEruokR21rFq3oNJLkH0A2H11qKJZLRtcz3GGVNNgD0j16Vq6ZVGshWmFOkxtr6b+tR5uObieGQQuZ4csSWIuH3gOW37sawd9hvT8XDlWV/CDHdjrm9Y6edNcaF8rLp7KMPN7EXBooULHmWn7R96rvtV5Sazc/aLce4uPBA3R3BYyD+EtMesUTOS+A/stnxa3bkM/kY0Uen6zUjx/hCYqxcsXPhcRPVWGqsPMEA/KrowqFEE53Ns8m4vAMjAxodux7iuV6wydP8AarDxbDXLVy5YvCHtkqdOq7MJ6HceRqNxryo69PlSndhRGOUzt6jrTm0mta4e1I8xXa3oTPX+5oGGdbNvUR8xXpPkHD5OH4Yd7Yf/AKyX/nQE5e4K2JxFqwmhuGM28Aas3yWa9LYLCratpbTRUVVHoogfYU3CvYvI/QLPa3yvlP7ZaHhMC6B0bYP6HY+cd6EmItRNercbhVu23t3BKOCrDuCIrz7zryrdwVwqwzWmJ92/5h2PZgN6OUado0ZWqZTctYArrlIrDV2whJRo9j+Bz4LFCCouPkB9LYB+hNCPgvDLuIvJasqWdjoAPueyjqa9Ncu8IXC4a1YX8CgE/mbdm+Zk1krYMnqjzzzJgHs3ntXFhlP1HQjyNQLpXoL2l8qDF2Tctj9/aUkfxruU9eo/3oCXrf1FC48XoKMuQ2iugrXLW61gjeRXTCL4x661xq4ezTgC4vFgXBNtBnYd40VZ7E/oaE37D9hgAqgbZRH0pV0ApVQTGaxWaVYxxxOHV1KOoZWEEESCKGnMHswaWOEdSp2tvoRJ6P29aKNKuOKfZ2Mmuijcn8gphwtzEBbl0fCu6JrPbxNPX/7q8VmlWSS6M232KsVmlXThF8w8Et4uy1q6N9VYbo3Rh50E8dyZjExHuvdO7T4WUeBh+bMdBp0O1egKxQyin2FGbQLuCeysyrYq6I627c6+Wc7fIfOibh7CoqogCqoAAGwA2FdaVdSS6ONt9mKwRW1KunAf81cnkE3cMkg/Eg3Hmo7eVUi8AoZdUMRruD1BHSjtFcnw6nVlUnzANTy8eLdrQ+PkSSp7AThMLmIC287HyJkz2G/0oh8sclQUvYokuIYW9IU7jN3IOsDQVdlQDYCthRQwxj+zk80pa6EKzSpU4SUX2g8gLjgbtohMSBAJ+G4Bsrdj50BcZg3tXHtXUKXEMMraEH+fkRXrMiqR7R+RFx6e8tQmKQeFjoHH5GP6HpS5QsKMqPPWaK74ZSzAKJZiFVR+IkwBV25c9lWLv3f+JU4e0vxMSrM3kigkf8x09ehT5a9nuCwbi5bVmuDZrjZsvcgAAA+cTSljb7Dcxt7PeR1wSi7c8WJZYJ6WwYJVe501b+VXasAVmqEklSFt2Ko3j/B7eLsvZujRhoeqt0YeYNSVYrpw8zcwcCu4W+1m6pzA+EgGHHQr3nTTpUhwj2e46/lIslEP4rhCAeeX4vtXodrYMEgEjaRtW0UPFB8yvcm8p2sBaypDXG/xLhGrHsOyjoKsVKlRUAYIoec9+ztL4e9hgFvakr0f07NRErBrGTraPKeIw5RirAhgYIO4I71xIo6+0DkFcXN7DgLf/EDotwevR/PrVb5R9l7uxfGg20UwLYIzP5lgTC+mppTi70OU1Wyg8vcJfFX7dlPidonoBEkn0AJr0LyxyzYwVvJZBkxmdjLNH6DyGlb8F5ZwuFJaxZVGIgtqTEzEkmpejjGhcpWKlWaVECKlSpVjCpUqVYwqVKlWMKlSpVjCpUqVYwqVKlWMKlSpVjCpUqVYwqVKlWMKlSpVjCrFKlWMKs0qVYwqVKlWMKlSpVjCpUqVYwqVKlWMKlSpVjGKVKlWMZpUqVYwqVK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4" name="AutoShape 4" descr="data:image/jpeg;base64,/9j/4AAQSkZJRgABAQAAAQABAAD/2wCEAAkGBxQTEhQUEhQWFhQWGBoYGBgYGBgaHBcaGhUcFxoYIBcZHSggHBolHRwYIjEhJSkrLi4uHB8zODMsNygtLisBCgoKDg0OGxAQGywkICUsLCwsLCwsLCwsLCwsLCwsLCwsLCwsLCwsLCwsLCwsLCwsLCwsLCwsLCwsLCwsLCwsLP/AABEIAKIBOAMBIgACEQEDEQH/xAAcAAABBAMBAAAAAAAAAAAAAAAHAAQFBgECAwj/xABDEAACAQIEBAMGAwYEBAYDAAABAhEAAwQSITEFBkFRImFxBxMygZGhQlKxFCNiwdHwM0Ny4SSCksIIFVOisvEWY3P/xAAZAQADAQEBAAAAAAAAAAAAAAACAwQAAQX/xAAlEQACAgICAgIDAAMAAAAAAAAAAQIRAyESMQRBEzJRYXEiUtH/2gAMAwEAAhEDEQA/ADjSpVpduBQSxAA1JOgA9axjYmo/ivGbGHE3rir2G5Poo1NUfmj2h6m3hNtjdif+gH9T9Ko+LdmOZ2LM27MSSdO51pU8ldDY477CHjvaOoMWbLMO7tk+wBP1iu/L/P63bq2b9v3TOYRg2ZSTspkAgnodqF1rEH3hTL4dP1iI9P09K3xy9pDKdCOmvh17gwaT8kr7GvHGj0IKzUZy3jzfwti8d7ltWPqRr95qSmqrJRVzv31QFnYKo3JMAfM1Ccz8z28IsfHdIlUB6fmY9F/WhxjuM3cQ4N9p10Gyp2hf5mlZM0YDIY3IvnEeeLKGLQNw9/hX/qIk/SohueL4M+7t5e3ikf8ANP8AKqrat67a+ddsToutSy8iQ5YooLHBuJJiLK3U2bp1UjQg+YNPqHnspxRnE2pkAo48pBU//EUQjVuOXKCZPOPGVGa1JppxPidvDobl5wqjv18gOpoZ8xc6Xb5ItE2rWuwlmE7k/h9K5kyKJ2EHIvPF+a7FjQsC3YH5dJO/lVMx3tLuFiLItgAxmys31JIiqPjMTma2BALZiTJklZEwN9RT+1fu++sNbuD9iVVLy4yqFSLlprcauzkEE9qmlml7KFiigk8oc3tfue5vhBcIlWSQrRusEmDGu+sHtVyFArheKKNYuLAy3AV0g5feA6nvlJo6g0/DNyWxOWCi9GawaVVPmbmkW5S0fF+Ju3kP60yc1FWwIxcnSJ7H8VtWQc7ajoNT/t86rPEedspARAJMAtJ/9o2qp2OKk582sAuCehnXX5jXyqExOLYW8yk53uAD96bStozMDcDAqIAMzrHnUjzybpFKwxSthGw3NNwne2+2gMDsdd4n6TVvwmIDqrLsR9O4PmDpQh4Pez2LDMQxyWyxPUtmtknTsBr5A0ROS7+awVO6n7MoP65qPBkbdMDNBJWiw0qwaqvOPOVvBjIsPfIkL0Ufmbt5Dc1S2krYhJvoseLxlu2ua46ovdiB+tVXiftBsIYtK109/hX6nU/ShXxTjV6/cz3LjM32A7AbAVqMQfdo/wDF4o7g9O1TTzP0PjhXsvON53xJkLkTsESWHqXMfarJyfzOcQTauwLoEgjZwN9OhGn1oZ4fELIGXXNOfUmpDhnETavJdUqAj6zElYM9eqz9qXjzyvYyeFVoMwpVrbaQCNjqK2q4jM03xeMS0ua44RR1YxUBzTzdbw0okPe7dE82j9N6HGO4hcxBNy65Y677J5BdhSp5Eug4wsvHEefkBIw9s3P4mOUfJdz9qiV5/wAQrZnS0yTqoDKfkxJ1+X0qmYi+yhSo/Fr079+2n1p4xkAkamZG0+cVO8ku7HrHHqgz8K4gl+0l238LiR3HcHzB0rFUj2T4w/8AEWTsCtxddplW+pUH50qrg7Vk0lTovuLxK20Z7jBUUSxOwAoOc4c4PjGKW5TDjp1fzb+S1n2g81nFXfc2m/cI0SPxsNC57gHQD51XCQBA7fWlzn6Gwj7ORbvXe5c/dJEkken4j/KmFx6fMPDZEboDHfRmj5kfekyQ5P8AB1s39th0zQYOn5jXTEqIb5HpvO/ptVQt8VuQlz9oLO1zK2HhtF6Gfhg7QNatdwDbxT4wNdxnC/QVyUWnsykmGH2dE/8Al2HnoGA9BcYD7RXfmzmFcHakjNdeRbT8xiZPZR1PoNzTbkQi1wywzmFCNcJPRSzP9gaFPHOPHGYh75+E+G2Py2wdND1O5/2p858ICYY+cmZfFNcd7jtmd9WYz4j6dABsOgrqxEa+n996bWCNe4131jYyDrIkVuz6r/qXf1FQXZWyTN3KxEDfU/r+lbX8Rm06x8td6aceBGfLvEiO9Z4VelCcjLr4QxDMB5kaE0tbVnK1ZZvZPl99ivzZU+mZp+9XzjXFbeGtNdumFX6seijzNUf2Y2/+IxR3ORNf+dqpntF5lbF4gqrEWLbFUEbkaM0dzt6etejidYkTZFyyMb8x81XMZeJeQo0UfhXyHc9zTD3gykVHYW+oYBtQdDHYjQ+UGDXLG4hoZcygDQkHePOl1bDTonOE2WYLl/dLlZncxKrOYnXqZAFRlnmnBFzZaw4tEx77P4pn4yu0TTkWmOFxaq4dzaGXLMkAiQBHaqHdxdo4ZLQsAXhcLNezGWQiBbybCDrNcx4lklLl66CnkcEq9hWvWQlspmVtAy3FIh0KmGAnQ996O9k+FY7D9KBPDcM37LhbbghjYRYIgiWMAzr1FFrnHiv7NhWKmHbwJ5EjU/IAmi8d0m2BnVtJENzpzWEmxaOuzMCPmo/nQ/u3Jkkt/f8AL0pr73q2s10a6TBWNRMdFI0O5260ucnJ2NjFRVId8OiL7ZcxVBoTtMzt6Coji7qtu2Lzstp3IuMqC4QFXw5UYgHxaTUxwWxNvFBroBCKQMw1+LoN6q/HhZS/hbt+21/CBSLiI0EnXqCOsHcbUGPc0mFL6totPBLnvcIjNlkoVMRIKGV0EwShPlIoicjQHvQein63Lh/pQh5CbLYxTBWFpnm0syQAH8wScpAnvRY5RxCW0xN5wVVFEzuFUu0dpiKZijxytf0XldwskedOZ1wVmRBusD7tf+4/wj77UC8Vfa4XuM+diczk76n4vSpDj3GVxV5r2ILeL4FX8InwjXsN/Oo3DsFuBtkOniM6Hedpp0nexUVRys3u3X7VIERYtAaAlmIjUnNFRdxYzBTEEwR17fapu/lOHsa5iAJIGo8qVP0xsDGHEjVoPl0qSw7LDZio0BkjRoPbaaaYPFItt0KSzEEOZBWNwANCCK74S6QwgiCIMgxqO1SJNyoe6qwz8t3Q2FsEGR7tdfRY/lVc535x9zNjDkG8fiYa+78v9f6Vy4vx/wDYsBYRP8a5bGX+EHUt8p0nrQ5tGQWYyxkknz3nua9GU6VEMYbsw7kkkmSTJJ6n16mu2BcfvJPQH7/0ppebWu3Dm8N0xsE+7bRSWhyZth7pM6HXoAWPqegp4GBUGTvrsMvqKrHFMQfe27T32w9o285cKzS5BOoXU6gL5U+5cxTXLOa5LEZxJnxBQCCddSCYrji6s7abovPs2MY64BoDaaR3h1j9T9aVY9m9qcczDZbLfMEoB+lKqcP1J8n2BxaEydh3rcMAfMee/wAhVh9oFpUxt5FQIAwYR1DIpmBtLZjVb7Up9jltHXMsgZZkgaGNzrXfE4gCFIMJoGzQe46bj+VMnbKQexmu2L1YyAVMH1HT7Vxs7VnS3Ztls+VFY/jyCZ7iDAPnFOcPZa44VQczkW7a79QJnzOvyNcbCAmANFEgiPoPWrV7PL6JjrSuobOGyE/5bZSwI6agEVxO3R1qkE3F8JJwD4W2QD7g2lJ2n3eUE+U15+w9pgvu/wAS5lbQkFgYInrrOtF/2ocwXbFtbNgNnuhizqB4EGkddWJ+x1oU2rgEAwAABPTbr2NbyJLo74qdNsVlW12EiDoBHl3rquIcztEb9u3qa6W0iR17+ommrYgBinU9PTXr9KmsorZLPxlXYZ1gxBO89zpThXDQB8PU+W+3nEfOoWzgATMHb7ToPU7zU3y5xEYa8jMEdZ8QYAmJgsARpG80SiuhU0l0EjkDh5S091hDXSIERCrIHyOpoH3LWe68GArMCY2Eyfn0r0wvlQW9pt60uJZLFsKR/iFdMzkTMbDTr1k1bJcYpIkg+UtladcOoGUNmG7NEye3QD60xtYW3euFdcxDEEtOwmIiml8yQSPI679RtWUxTWWFxAZXXaZEaj6Uvfobof4fiRwmXK2TJ+JgxIzA+CANVhTM054few1y65fD2ExCtuc2WfzZNPWuPELDm4dLy5hmVsvQ6gEEgGCa6YEMzq4AOZlPu8qhkCzaZpDEsrPpJGp1Pel0nt9he69F75H4M9/EC5dIdVb3jOPhYz4FE9OsdIHerF7TcFcuWrbW1LKhbPAkjMAAY7b0x9m/ECt27h2BXMM6qdpHxR6g/wDtqxc8cRaxhWKaFjkLdFBmT9BHzp0EvjFTb+QEhton+JvtG5/nHrHzrS9i7QEBNNYj/ambksWkgZh66etb5bYUyw+hpFj6JPCIiWhe902ZpHx+Eq3Qr1+tLgmMth2tqmUTqrZWA1IGjKeo6+XSuGFvo+FdSzTbPhIIjTUaSDpMU2wYlcwLKZEkyRpufiMaED7SJmhpPsJOizX7ly81sKT7mZJhQvh1yEKBl1jpV3/8ke5w+9amLl9G1bpIhQY8gJ9TVKweNW06EKJiZg+NpG4O/wD90WbF0MoYbEAj0ImnePFCM7Z5t4hwx7Fw28QCjjcaEx0IO0HvTc3kgFV07nWTU/7QsUG4hfYCYYKDOnhUL/I1V82pkRMkaHTy0H9zR2cS0PsLiFZn8APgnUDfaQDWP/OLihlWMoIkaaz5RTXCYpbdxSZg+ExI0OnUelOMRZTOynUjYz06a5a4/wBoL+Etgr5aBIUnYqBr332+VT/AMC93EIkDpJ1JjqTr28qq9gDxFbWQMoKg6gwIJE96JXsnxyt762NPhdVMyBJDb6x8NKhFOR2baiRntaX/AInDqP8A0oH/AF1Vv2MwZM+lXv2phBcw5j95DCR+WRA+s/SqhaIP4iQRB/vpR5fsBj6Gj2B1p3g8L+7OWZY5W10Pn5HWuTj/AHGtd+HXT7u4BMqQw7a6kfag3QbRHvYRiVYKwGsOAYmNRroDI69R3re9ZgBAIB3gQEUakADp5neu1y0pBuJJMfDAB7gZo2kD7VICznQSYYmBoOmxJHUfeK6cLd7LsEYvXyIzEIvopJb7mPlSqycpX1fCWSqBBlgqBABBgx5SCaVVwVRJ5O2BPmDG++ZX1Lx4id2+f97x0qFk7df96JvPfJPu81/DibepdBunXMv8HcdKHdy1+IGp2mnsoTTVoa3BOg3P86e4yCwCgGABXGwP3i+p8/wnX6xXE3AgzGSc0ADXWYAAG5JrnbO9D+yyzA1gfDuPXvTzl9T+1YXKYb3qaz/HJ+WhHzqMwGSDdXdhvGm3Xr8qsXLPDGvYywlvdGW67dlUqzH/AOKgedcrZrVF59q1g+6s3F0KuVJHZlP8wKFrXZOYkwojU+XfzOlehMfgkvW2t3VDI24P96GgrzZwJsLeZGEodbbGPEJ2PmOv1rZ4b5G8ea+pCq259NBsOnXyrRLWaXbYSNhMkduw7VtdUDTp07Rv+vWshpRYEzPodambrorJrA21CjK0jsdvSKheKuZMCCD/AHHXpXbDODtqJgnpI/8AvrWt/BvdvW0tAG5mAQdWIIaJ6DSa7FXoWqTsPXArjNhrDOIY20LDzyigXxtLpvXXvq3vCxDBtGGpjbbQj5QK9AWpgTvAn1jWqXzxyv7wtftqWYiHUbkRAYeYq/JF8dEONpSApiQAGJGnTvIOn3pniQGG09Ik+lTGNw7SyzEHX+KDpvt61G4pY1jUEH6GaUmOkS3ELIR/E7RaRQZYzMbA+ZrFpriN7t85Col+XGZTmykgSsgSYENOZdq0vYliHu2hmum09yzInxZlzEA7uqZiB5Uw5d41fvZ7Ny8162LYvDMP8O6rAqsnWJMaaGaBRlTf4O8lYQuVb5s46wTqrMUntm8IInWJYD5daIXO4JwxSdGMHzAEx9QKoXLdnPjcPMGHJ+mdh8pH2FFXH4QXUKt8vI96ZjTcGkBkaU1YB7uHysY0I7dawtxo8Wx12ka+dWTmPhTJcIIynoR+o8qhHsQuUj5f30Pepv6UL8nfhuZMNcbwgFjGaI2AO/nNRmOKKillL52ygJkSYT3hkkgQANp1NP1ug4a2jRCOVYd4lv5io27xJTiDhzastbN1bJzkM7PkzLd90dPdjuPKuq2ZtFhtYgkWXADoVhRBEggPMdCV+kmipwS4BhbR1hbY9fCNf0oa4My4WB4UBjT4iAdvRYjtpRSwWDCWVtdAuU+emv11p3j3bEZ+kedONMxvXGAyhmZgBOgZi0T5TTE3DCyBv19Nau/OHLj2HIYSmpRvzDt/qA3Hzqn3rRzDsBHr5Gut06ZkrVob2DN23oPjG0x32p1ibpdiZ3aAB6xsa1wSgXrZO0wPWNPvTnBYL3tyGjwldCYGu7HyoZyS2dirOwwZtsqhs2dTEjbTUR0FXH2W3mXGQdQ9tlBH8MEHy2P2qrYjCBLohiZVhEyPD2PY1fPZXhZu3LhX4baqD/qOuveFFDifJo7k0md/aVbDXbYP/p/TxmqEg1ytv0NF/nDgX7RbzIP3qfDr8QmSv9POhRirGpGqnqI1B2I1pmRf5bF43obuSTvIJ0p7gmyWWmPE0eukTrTJ/hgjb+5qTDSLag7KuUnbUSTHUgA6d6WGcLZdTKqRPyB8qQvZnGfcz0jppqKa4HipuGAGGhYBiDmUHXYCCIOmoqTvImZzqQI066gzp1OwHrXZadM4ErkRT+yLJJl7hE9s5pU65TwTWcLaR9GgkjeCzFo+U0qsj0TvsliKGXPHJBTNiMKJXUvaG46lk7juv0on1gis0n2ZSa6PNllwDnBGsgdhI3n0rncsIxyEEyMx000j70Tuc/Z2bjNewkAtJe0YAJO5Q7AnqDp6VXeHch45yAbS2lGkuy7eikyKR8cr0ULJGiAwyrkCKDlkAADVjsFEdPTXWit7OuW7mHFy9fGV7sBVmSqDXXsSTtrAApcrchrhrnvbtwXXX4BlhVP5tSTPbtV0o4Y62xU53pCiozmDglvFWjbuDuVYbqY3H8x1qUrBplJi7oAPHOGXLF1rNxTmEREQwJ0IJiQaZYhAFUSOgB2knSB31o183ctrjLYAOS6km2/6qe6n/ehgeW8alxrfuHLE6EeJI8m+EDSo54qeuizHltbI2yciDQDXWdN9zFXL2acDuG/+13LeW3kYWyd2LEeJR+WJ189KccE9nrllbFuuUa+7WSW6wW0gdwJnvRGVQAANANhR4sLTuQGTL6RkUiKzSqomKPzryKMVN2zC3uo2Dn16Gg7xjh1y2TbuKVYGDm0j1Pbz/WvTNRPMHL9nFpluiGHwuIzL8+o8jpS5Y72g4zrTADg1yhMuU3rQY2w5ADXIWMqkjOQkntJAmn+HxHvMr3QiGDnCIFDXAxyswWZYIBpJyk+VWbEezLFBzlay6g+Fpyt2+EqQD6HoOwqf5b9n9u14sWVZultWOSB32zekACkPE2x3yJDj2c8EhTirmrvIt+S7Fh6xAPYDvV4rS0oAAWAoEADaB2iulUxjxVE8nbsYcW4Yl9MrCD0Ybqf76ULuZeEPYORpndD0cTrB6eanbpRgplxXhtvEWzbuCVPXYqehB6EUGTEpf0PHkcQPthcqJb1Yhs7ECBJ6fLSuOFyZmui0C6k2wSFmAD/mCSFjzBA0MVZ8bydiFueEG4oYFXUgHTYMsj59KmOEcpNOa+0dYEE999h9z51MsUrqh7yRrs5cqcI94xuOBCkEx+J948gNNPQd6vFNsP7tFCqVAGgEj+tOVM1XCCiqJ5ycnY2x+BS8ht3VDKen8weh86EHOXJ13CFrlubmH6tuUE/jjoPzfpRprV1B0OoO/nWlBS7ORk4nmfDgG6uoKr4z1iOn1p1bw7tcZrb5Sq67ayTofKiHzd7PTLXcEoM6tZ0ET1Q/9v0PSqpguW8U+VFwryJBJUpuZ8TNAMeU1NOEukUQlEaYK09wqYLXHgQNInYAdiY18qN3L3BkwtoIu51dvzNGvy7CoflTk5cMVuXWz3QNI+FCRGnUmNJNWwU7Fj47YrJk5dCqr828qriEZ7YC3xJBGgc9m89N6tNYNNaTVMWnQBMVbOYKwyuDlYEbRv8AOuuOv5EDKGIBXRRJ02gkRpHnJYCidzbyouJ/eWyFvD6PGwPY+dUMcvYpHYfs9zMx3ABBIEb5ojz0qWUGh6mmR+CwVtCXCBWbTQscwmNAT4QY21PSrTynwY4i8Lrqfd22zM3R3WIQdwDBJ8gKc8J5EuNriXCL+RDLemfZfkPnV8wmFS2ioihUUQAOgo4Y3dsCU/SO1Ks0qoFCpUqb47GpaRrlxgqruT+nmfKsY7E1W+Kc2okrYQ3mHUaIP+fr8gapvNHOjuCcuW1+FD1H5nj4j/DsPOnmI4/hbdlGZ1GZQYmdSJ2FTZM1dDoYr7Ivi3OuOLkFvcjoEtgz28TTP2mnXAOfb9t1/aWF7DscvvAoV0PcgbxrIjYE9IpvxDhVviFtGVWIBUwyOgkAjMCvkYqO4rwN7XvB4irKGGmhcEs7fwmIEUtZH2mHwXtBtRpAI2OoraoDkbEl8DYJkkKUJO/gYr/Kpy44AJJgASSdgO9WJ2rJ3pmxNQHH+b8NhJFx81wf5aeJvn0X5kVSOcPaE1wtawbFLY0N38T+Sdl89z5daHdb93Mz49fUid9yd6CUw44y78R9peJc/uES0vdvG310A+9dOW+dMR79Pf3M9t2CMCAMkmAwIA0mKoeFXNptr/e9SdtNDvqI+Y22pDlvsaoaqj0AKzUfwHFG7h7Nw7vbVj6ldafmqkTCNQ3HOY7WGEMc1yJFtYn1J2UeZqL5w5q9xNqyf3n4m3yeQHV4+lDPE4osSSTJ1OpJJ7k7k0qeStIbjx3tk9xznHE3DlD+6B/Db0Meb7/SKp93GFm8UsTtJkka6ie8GNdYp3fYkKwHWD6isHAEGQgYx4SSQbZ1O2zgEkjtSG/yUpf6qixcgcceziLdqS1m8QI3yk/Cw7a6EeYNF8UCuA24xWGCiQt1B2nxrrR1FPwvRPnVPRmmfE+JWsPbNy84RBuT+gG5PkKhOd+c7PDrYZ/Hdf8Aw7QIlv4j+VB1b6SdKDbc7ftF732LbOVIItyVRF6hVjeNddTGtOW3QmtWWHnH2x3RKYCwQP8A1rqnUd1t9B5t9KE/GObcdiT+/wAVebyzlV/6FgUZA2GviQEKvrIG+m9UrmTkUeK7YjLuVmP1pksVK0cjO3TBqPOvRf8A4feKG7gbtpmzGxdhRPwo6hgPTNnivPuJw+VoOlFX/wAO2Ky4vE2vz2Q3zS5H/eaShsug/wBYNYmqRzxz+mEm1Zi5iOvVbfrHxN/D9SK63QCTekWziXE7OHQvfuLbQdWIH07/ACof8b9r1hSVwtprx/M37tPuMx+gof4vHHEsXv3Dcc9SdgegH4R5ACovH8OInJqO1DUnsZwSLFjfapxBz4Wt2h2VAfu81c/ZZzvexVx8PimDOFz23AAJAMMpA00kEGguQQYNWz2XOV4nho6l1PobTf0FcWmZxVHogVg1ioDmHmVbBFq2PeX2GizogOzOeg7Aan70bddi0m9Exj8dbsobl11RBuzEAD5mh1xv2x4a2SuGtPf/AIj+7T5EgsfpTLivLF3GsXxd9yw+FY8KzrpbGi/r3NUrmLkt8P4lOdepgCPvS+djPjrskOIe1/Huf3YtWh/CuY/Vj/Ku3KftNxYxVsYm77yy7BWBVVy5jGYFR03qgPZjsde/9/2K5Kde1ds1I9eilUHyPxA38BhrrGWNsBvVfCf0pUxCiWxmKW0jXLhCooJYnoBQg5i5sGLuSTlsIdF666ZiOreXSpr2xcTZRYw4nK+a4/mFIH9+ZFCe7hXuDQHVpIAJOnSB60jJLdDIL2P+auNAquQfEpynrA/T0ptwXhzNetLcM5VzmST5xTPF8OvuqZbNwhBGiGQN507609xt+7aurdCXMsQfARp22oNDLJTjHOt6wyAFjmTOEQhVRO5kHMYFOH5tvXWVWKsGt5gYglHXMCQNAwII86quLwfv8hVfeoNFJOVlG+Q9xVn4Hy+95lAKe8u/uwANEVYBjyH9aBxjS/J1OQX/AGe3GbAWGdcpOaB3GdoPzFUX2lc3G87YWyf3SmLjD/MYfh/0A/U+VXDnfiowOBCWzDsBat+QCwW+Q+5FBK1YcjMBC9zAB+Z3+VPlJRVC4xcnaNWuVutz922v4l/Q1zuWI/Ep9Cf6V0tWR7ttd2UTHYE0tuxiVHbCDrO+1SNgwd/kZqNwtraIMTB0kaQd9tKdkAdwf76dqB7Cthx5NP8AwOG//kn6Vw5u5hGGt5VI98/wj8o/MR+nelw7FDDcOtO/+XYTTucggfMxQv4lj3uv7xvE7yx8tYgeQqic+KoTCHKVjq2wOcuSWOuupknc+etRWIcAmInvTlNMx1Ohny6/Wo28um9S3ZTVGbYJXfLOdy3VUQCY/iPSo7C423ce3lt3rYulltXmfMGZTqCvz12qUw5/d2yokgOpUxDqT4hPptWmG4dh7T57du5mGqhjKoe9dSX/AAzHvAXP7RY2kXkGncXBPymirzxzVb4dhmvXPExOW2kwbjnYeQG5PQChby7hs2Lw1uSZuKxI8mzk+Wx+1QXtP4scbjrjMw9zh2azbAOnh+N57lvsoFPxvitk+SpNUUvjPGb2KvvfvuWuvudgB0UDoo2AqPVOtOL2HI8RmOhOk/XU1hUnWRXeQRM8C5hawIyEr5aanUknrRG4Xxxby/CpHrQha2x/Cx9RXfh+New0ga9tvrFPxZ60xU8SltFs525Zmb1vKoiSFn9KkP8Aw+qRxK5Go/Z3k9v3iRWMDxkYmw2iho8+3pUl7GcOyYjF4nKW91h20jckhgvzyGtkpNNezkfq0y9+0vnT9lX3Fhv+IcSWH+Uh6/6z0+tBa/c0k6k66mTPUnzrTHY25euNduHM9xs7E9z09ANI8qbXDrG/2H3pEnsZFUjl78qwbWrFh7+Y9vLtVavCO1dcJxBkPcfemRkdJTitgEZhU/7ILebidqfwpcb55cv86iEui4h7eYq0eyBks3cZirhi3h7HiP8AqM/WE+9c9ml0EfnzmxcFaAWDfuSLan8PdyOw+5gUKsFx1rdxrjsS5OYknWTuT/F+m1VzjvMNzFYh8S/xMdB0RR8KD0H3JNRb4gtuZoJpyOxqKCTe598SlQJGhPQjz796mMBxm3eKEw25Iieh6RFB9b1PuH8QKNImYjp1pbjR20XXmnhNtyXtW3nsEEdtpFDrF4YoxDAiO4irHa44wdbjFiy6Dxd/KIprzBjffH3mRhP9PKuxb9nWkwy+xrFB+GoOtt7in/qzf9wpVr7GbOXhwMRmuufXYT9iKVUR6Jpdktz/AIOw+Edr6zkgoRuHkACexMA+VBm9fJs3YLSDA16AjSB0ow+0u5GBcAwWZQDE9c3y0G9A+1ol4HoJ670nL2Mx3R3wOKC2WLnX3gDeQ0iY6f700t4q+LpZ3Pu+omNgNwNhM9YiIplhkJZy3wZfHr9I85rhh+HXb0gElBsSYEfPShSQZYuFYpLv+KAUYkJmJD+XiGv1NFv2f4G0M7CfeW/BlOWEGsZSNwddd96DaYFrNtSNAGmcwYdJGnWrz7MOIf8AGIA5i5aIYNuzKSR8wAPl60MVU0dk7iWb2q8I97YS9qRYJLIB8StAnyCkAnyoR4i/mYkk60a/aTiWTBkKCQ7BHI6A9/ImB86B10QY6UeSuRzGv8Tm4rf/ACfI3D/8RTe8PKt7y/urY11LN9wP5VyzUbYRgBA2jzqRw95dA0su5HWOoB89aicKpnen1s+ISNO9DIKLPQnEMCuIwrWhor2wF8tAV+mlCNr/ALvMiQCpKsQdyDBg7lRRBPFmt8LsXQYZrdsT2OXf7UM77de5Ov8AX+tc8ia0gvHg9sftxNwBDkk+fbzNN8RxC5lMweonWmLvJ9BWt5pG3SpVL9FTj+zvxLHC2ACiMAstIjeJMr6gRW+Cv2X0ZSg7yXXciYgNoQQfSmOP1ZSZjKv6Vi1aMjLmZWgGfI7SBAAnpTbXoS4sMfKXL9iyq3UK3XYaXI2HZZ2HfrXnrFJcw9++jLJtXrqkEar+8JkEgqDsZjrRn9luNYtfsA5kUBlnoSYPyNBfjl29cvX7tyM91nZgBA+MiIPY1VdwRI1U6IniNxHlyYcmCviY+uZj9tq5Ye/AiARWuOJYjMRAAAIj9RvXO1ZE/F6ULqgxycPmiDr0H+5FcLmEbfWtGBFOMOxrltHaHHCsLdZwltdXIG4XX/UxAHzr0H7KOVbmBsXTfGW5ecNGhKqqwoJUkTJY79aAmHukbifPr9a9Icl4q7c4bZcmbhtsFJ6kFlWfPQTR45cmBk0gQe0PD2rGPvLZJXUMQDpLKGYd95+tVZsUO01IcwIWdi0+8k553zT4p85moJliux2dao73cQDsv3rjnXqK5zWZ7H60QJJYHFZdBEeen9KJvBuXBf4NiUwbl7151LhgF1QqfdiDtEkEnWelCU+Yj0o1exC9/wAPiATtcU/LJH8qy7Oyb4geu8Na3ca3dUoymCGBkfKuTYcjbUd9B9pqze0HjBxOKe6AFWcqwTqFJAY+Z/pVUdyeprnZlfs6i2a6JbgyP1prJ71sCa5R22Pj/p/93+1dbNp7pFpMxLEADfxTA223piop1w66VdYYjUfYzPyrnR22z01wLhy4exasrtbQL6mNT8zJpU7sGVBGsga99KVPROMOYOEribDWm0nUHsw2MUD+N8DuYa41u8sEggH8LDuD1Feg6juN8It4m0bd1ZB2PVT0YHoaXOCkHGfE84YXDH98p6oDHcg024jjsmGXINABE9DmIdiBuRAHlNXTmfla9hG8QlCYW7HhIO4P5TpsfkaqlmxEg+K2QWXpDAj6b7daTTTpju0ceB4x2suTEQ+wgHKAQ8dDJir97L8ItzFWJ0Nm0boGxLMYJPrmB+Qql8PuSuZlhQTObdiPgUgz4QdSNo1NHHkPl1cPaF59b95QXY9AfEFjp0nzA6AUUVyYEnSLHjcIt221u4JVhBH99aBPOHLzYS8UMlDqjfmH9R1FH2mXFOFWcQoW/bV1BzAMNj3pso2hcJcTzRcXpW+IE+7A2CD76/zqc5w5bfCXmRh4SSbb9GWdNfzDSRUFijBk7KAu3YAbUh9j11ZnDPpI7/p613ssZ19fXyriZFXv2e8oNiHTEXf8BGkf/sZTsB+QMNT1iO9ZK9Gcq2X3/wDH2bhtvDk/vEtqfLONY9NxQtxalCyEQwMEHpGhmjyKoXtA5cLE4m0sn/MAGun4o66b1zycVq16C8bLvi/YOTbj9fXzpWhLR01J9Bv/AEruokR21rFq3oNJLkH0A2H11qKJZLRtcz3GGVNNgD0j16Vq6ZVGshWmFOkxtr6b+tR5uObieGQQuZ4csSWIuH3gOW37sawd9hvT8XDlWV/CDHdjrm9Y6edNcaF8rLp7KMPN7EXBooULHmWn7R96rvtV5Sazc/aLce4uPBA3R3BYyD+EtMesUTOS+A/stnxa3bkM/kY0Uen6zUjx/hCYqxcsXPhcRPVWGqsPMEA/KrowqFEE53Ns8m4vAMjAxodux7iuV6wydP8AarDxbDXLVy5YvCHtkqdOq7MJ6HceRqNxryo69PlSndhRGOUzt6jrTm0mta4e1I8xXa3oTPX+5oGGdbNvUR8xXpPkHD5OH4Yd7Yf/AKyX/nQE5e4K2JxFqwmhuGM28Aas3yWa9LYLCratpbTRUVVHoogfYU3CvYvI/QLPa3yvlP7ZaHhMC6B0bYP6HY+cd6EmItRNercbhVu23t3BKOCrDuCIrz7zryrdwVwqwzWmJ92/5h2PZgN6OUado0ZWqZTctYArrlIrDV2whJRo9j+Bz4LFCCouPkB9LYB+hNCPgvDLuIvJasqWdjoAPueyjqa9Ncu8IXC4a1YX8CgE/mbdm+Zk1krYMnqjzzzJgHs3ntXFhlP1HQjyNQLpXoL2l8qDF2Tctj9/aUkfxruU9eo/3oCXrf1FC48XoKMuQ2iugrXLW61gjeRXTCL4x661xq4ezTgC4vFgXBNtBnYd40VZ7E/oaE37D9hgAqgbZRH0pV0ApVQTGaxWaVYxxxOHV1KOoZWEEESCKGnMHswaWOEdSp2tvoRJ6P29aKNKuOKfZ2Mmuijcn8gphwtzEBbl0fCu6JrPbxNPX/7q8VmlWSS6M232KsVmlXThF8w8Et4uy1q6N9VYbo3Rh50E8dyZjExHuvdO7T4WUeBh+bMdBp0O1egKxQyin2FGbQLuCeysyrYq6I627c6+Wc7fIfOibh7CoqogCqoAAGwA2FdaVdSS6ONt9mKwRW1KunAf81cnkE3cMkg/Eg3Hmo7eVUi8AoZdUMRruD1BHSjtFcnw6nVlUnzANTy8eLdrQ+PkSSp7AThMLmIC287HyJkz2G/0oh8sclQUvYokuIYW9IU7jN3IOsDQVdlQDYCthRQwxj+zk80pa6EKzSpU4SUX2g8gLjgbtohMSBAJ+G4Bsrdj50BcZg3tXHtXUKXEMMraEH+fkRXrMiqR7R+RFx6e8tQmKQeFjoHH5GP6HpS5QsKMqPPWaK74ZSzAKJZiFVR+IkwBV25c9lWLv3f+JU4e0vxMSrM3kigkf8x09ehT5a9nuCwbi5bVmuDZrjZsvcgAAA+cTSljb7Dcxt7PeR1wSi7c8WJZYJ6WwYJVe501b+VXasAVmqEklSFt2Ko3j/B7eLsvZujRhoeqt0YeYNSVYrpw8zcwcCu4W+1m6pzA+EgGHHQr3nTTpUhwj2e46/lIslEP4rhCAeeX4vtXodrYMEgEjaRtW0UPFB8yvcm8p2sBaypDXG/xLhGrHsOyjoKsVKlRUAYIoec9+ztL4e9hgFvakr0f07NRErBrGTraPKeIw5RirAhgYIO4I71xIo6+0DkFcXN7DgLf/EDotwevR/PrVb5R9l7uxfGg20UwLYIzP5lgTC+mppTi70OU1Wyg8vcJfFX7dlPidonoBEkn0AJr0LyxyzYwVvJZBkxmdjLNH6DyGlb8F5ZwuFJaxZVGIgtqTEzEkmpejjGhcpWKlWaVECKlSpVjCpUqVYwqVKlWMKlSpVjCpUqVYwqVKlWMKlSpVjCpUqVYwqVKlWMKlSpVjCrFKlWMKs0qVYwqVKlWMKlSpVjCpUqVYwqVKlWMKlSpVjGKVKlWMZpUqVYwqVK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6" name="AutoShape 6" descr="data:image/jpeg;base64,/9j/4AAQSkZJRgABAQAAAQABAAD/2wCEAAkGBxQTEhQUEhQWFhQWGBoYGBgYGBgaHBcaGhUcFxoYIBcZHSggHBolHRwYIjEhJSkrLi4uHB8zODMsNygtLisBCgoKDg0OGxAQGywkICUsLCwsLCwsLCwsLCwsLCwsLCwsLCwsLCwsLCwsLCwsLCwsLCwsLCwsLCwsLCwsLCwsLP/AABEIAKIBOAMBIgACEQEDEQH/xAAcAAABBAMBAAAAAAAAAAAAAAAHAAQFBgECAwj/xABDEAACAQIEBAMGAwYEBAYDAAABAhEAAwQSITEFBkFRImFxBxMygZGhQlKxFCNiwdHwM0Ny4SSCksIIFVOisvEWY3P/xAAZAQADAQEBAAAAAAAAAAAAAAACAwQAAQX/xAAlEQACAgICAgIDAAMAAAAAAAAAAQIRAyESMQRBEzJRYXEiUtH/2gAMAwEAAhEDEQA/ADjSpVpduBQSxAA1JOgA9axjYmo/ivGbGHE3rir2G5Poo1NUfmj2h6m3hNtjdif+gH9T9Ko+LdmOZ2LM27MSSdO51pU8ldDY477CHjvaOoMWbLMO7tk+wBP1iu/L/P63bq2b9v3TOYRg2ZSTspkAgnodqF1rEH3hTL4dP1iI9P09K3xy9pDKdCOmvh17gwaT8kr7GvHGj0IKzUZy3jzfwti8d7ltWPqRr95qSmqrJRVzv31QFnYKo3JMAfM1Ccz8z28IsfHdIlUB6fmY9F/WhxjuM3cQ4N9p10Gyp2hf5mlZM0YDIY3IvnEeeLKGLQNw9/hX/qIk/SohueL4M+7t5e3ikf8ANP8AKqrat67a+ddsToutSy8iQ5YooLHBuJJiLK3U2bp1UjQg+YNPqHnspxRnE2pkAo48pBU//EUQjVuOXKCZPOPGVGa1JppxPidvDobl5wqjv18gOpoZ8xc6Xb5ItE2rWuwlmE7k/h9K5kyKJ2EHIvPF+a7FjQsC3YH5dJO/lVMx3tLuFiLItgAxmys31JIiqPjMTma2BALZiTJklZEwN9RT+1fu++sNbuD9iVVLy4yqFSLlprcauzkEE9qmlml7KFiigk8oc3tfue5vhBcIlWSQrRusEmDGu+sHtVyFArheKKNYuLAy3AV0g5feA6nvlJo6g0/DNyWxOWCi9GawaVVPmbmkW5S0fF+Ju3kP60yc1FWwIxcnSJ7H8VtWQc7ajoNT/t86rPEedspARAJMAtJ/9o2qp2OKk582sAuCehnXX5jXyqExOLYW8yk53uAD96bStozMDcDAqIAMzrHnUjzybpFKwxSthGw3NNwne2+2gMDsdd4n6TVvwmIDqrLsR9O4PmDpQh4Pez2LDMQxyWyxPUtmtknTsBr5A0ROS7+awVO6n7MoP65qPBkbdMDNBJWiw0qwaqvOPOVvBjIsPfIkL0Ufmbt5Dc1S2krYhJvoseLxlu2ua46ovdiB+tVXiftBsIYtK109/hX6nU/ShXxTjV6/cz3LjM32A7AbAVqMQfdo/wDF4o7g9O1TTzP0PjhXsvON53xJkLkTsESWHqXMfarJyfzOcQTauwLoEgjZwN9OhGn1oZ4fELIGXXNOfUmpDhnETavJdUqAj6zElYM9eqz9qXjzyvYyeFVoMwpVrbaQCNjqK2q4jM03xeMS0ua44RR1YxUBzTzdbw0okPe7dE82j9N6HGO4hcxBNy65Y677J5BdhSp5Eug4wsvHEefkBIw9s3P4mOUfJdz9qiV5/wAQrZnS0yTqoDKfkxJ1+X0qmYi+yhSo/Fr079+2n1p4xkAkamZG0+cVO8ku7HrHHqgz8K4gl+0l238LiR3HcHzB0rFUj2T4w/8AEWTsCtxddplW+pUH50qrg7Vk0lTovuLxK20Z7jBUUSxOwAoOc4c4PjGKW5TDjp1fzb+S1n2g81nFXfc2m/cI0SPxsNC57gHQD51XCQBA7fWlzn6Gwj7ORbvXe5c/dJEkken4j/KmFx6fMPDZEboDHfRmj5kfekyQ5P8AB1s39th0zQYOn5jXTEqIb5HpvO/ptVQt8VuQlz9oLO1zK2HhtF6Gfhg7QNatdwDbxT4wNdxnC/QVyUWnsykmGH2dE/8Al2HnoGA9BcYD7RXfmzmFcHakjNdeRbT8xiZPZR1PoNzTbkQi1wywzmFCNcJPRSzP9gaFPHOPHGYh75+E+G2Py2wdND1O5/2p858ICYY+cmZfFNcd7jtmd9WYz4j6dABsOgrqxEa+n996bWCNe4131jYyDrIkVuz6r/qXf1FQXZWyTN3KxEDfU/r+lbX8Rm06x8td6aceBGfLvEiO9Z4VelCcjLr4QxDMB5kaE0tbVnK1ZZvZPl99ivzZU+mZp+9XzjXFbeGtNdumFX6seijzNUf2Y2/+IxR3ORNf+dqpntF5lbF4gqrEWLbFUEbkaM0dzt6etejidYkTZFyyMb8x81XMZeJeQo0UfhXyHc9zTD3gykVHYW+oYBtQdDHYjQ+UGDXLG4hoZcygDQkHePOl1bDTonOE2WYLl/dLlZncxKrOYnXqZAFRlnmnBFzZaw4tEx77P4pn4yu0TTkWmOFxaq4dzaGXLMkAiQBHaqHdxdo4ZLQsAXhcLNezGWQiBbybCDrNcx4lklLl66CnkcEq9hWvWQlspmVtAy3FIh0KmGAnQ996O9k+FY7D9KBPDcM37LhbbghjYRYIgiWMAzr1FFrnHiv7NhWKmHbwJ5EjU/IAmi8d0m2BnVtJENzpzWEmxaOuzMCPmo/nQ/u3Jkkt/f8AL0pr73q2s10a6TBWNRMdFI0O5260ucnJ2NjFRVId8OiL7ZcxVBoTtMzt6Coji7qtu2Lzstp3IuMqC4QFXw5UYgHxaTUxwWxNvFBroBCKQMw1+LoN6q/HhZS/hbt+21/CBSLiI0EnXqCOsHcbUGPc0mFL6totPBLnvcIjNlkoVMRIKGV0EwShPlIoicjQHvQein63Lh/pQh5CbLYxTBWFpnm0syQAH8wScpAnvRY5RxCW0xN5wVVFEzuFUu0dpiKZijxytf0XldwskedOZ1wVmRBusD7tf+4/wj77UC8Vfa4XuM+diczk76n4vSpDj3GVxV5r2ILeL4FX8InwjXsN/Oo3DsFuBtkOniM6Hedpp0nexUVRys3u3X7VIERYtAaAlmIjUnNFRdxYzBTEEwR17fapu/lOHsa5iAJIGo8qVP0xsDGHEjVoPl0qSw7LDZio0BkjRoPbaaaYPFItt0KSzEEOZBWNwANCCK74S6QwgiCIMgxqO1SJNyoe6qwz8t3Q2FsEGR7tdfRY/lVc535x9zNjDkG8fiYa+78v9f6Vy4vx/wDYsBYRP8a5bGX+EHUt8p0nrQ5tGQWYyxkknz3nua9GU6VEMYbsw7kkkmSTJJ6n16mu2BcfvJPQH7/0ppebWu3Dm8N0xsE+7bRSWhyZth7pM6HXoAWPqegp4GBUGTvrsMvqKrHFMQfe27T32w9o285cKzS5BOoXU6gL5U+5cxTXLOa5LEZxJnxBQCCddSCYrji6s7abovPs2MY64BoDaaR3h1j9T9aVY9m9qcczDZbLfMEoB+lKqcP1J8n2BxaEydh3rcMAfMee/wAhVh9oFpUxt5FQIAwYR1DIpmBtLZjVb7Up9jltHXMsgZZkgaGNzrXfE4gCFIMJoGzQe46bj+VMnbKQexmu2L1YyAVMH1HT7Vxs7VnS3Ztls+VFY/jyCZ7iDAPnFOcPZa44VQczkW7a79QJnzOvyNcbCAmANFEgiPoPWrV7PL6JjrSuobOGyE/5bZSwI6agEVxO3R1qkE3F8JJwD4W2QD7g2lJ2n3eUE+U15+w9pgvu/wAS5lbQkFgYInrrOtF/2ocwXbFtbNgNnuhizqB4EGkddWJ+x1oU2rgEAwAABPTbr2NbyJLo74qdNsVlW12EiDoBHl3rquIcztEb9u3qa6W0iR17+ommrYgBinU9PTXr9KmsorZLPxlXYZ1gxBO89zpThXDQB8PU+W+3nEfOoWzgATMHb7ToPU7zU3y5xEYa8jMEdZ8QYAmJgsARpG80SiuhU0l0EjkDh5S091hDXSIERCrIHyOpoH3LWe68GArMCY2Eyfn0r0wvlQW9pt60uJZLFsKR/iFdMzkTMbDTr1k1bJcYpIkg+UtladcOoGUNmG7NEye3QD60xtYW3euFdcxDEEtOwmIiml8yQSPI679RtWUxTWWFxAZXXaZEaj6Uvfobof4fiRwmXK2TJ+JgxIzA+CANVhTM054few1y65fD2ExCtuc2WfzZNPWuPELDm4dLy5hmVsvQ6gEEgGCa6YEMzq4AOZlPu8qhkCzaZpDEsrPpJGp1Pel0nt9he69F75H4M9/EC5dIdVb3jOPhYz4FE9OsdIHerF7TcFcuWrbW1LKhbPAkjMAAY7b0x9m/ECt27h2BXMM6qdpHxR6g/wDtqxc8cRaxhWKaFjkLdFBmT9BHzp0EvjFTb+QEhton+JvtG5/nHrHzrS9i7QEBNNYj/ambksWkgZh66etb5bYUyw+hpFj6JPCIiWhe902ZpHx+Eq3Qr1+tLgmMth2tqmUTqrZWA1IGjKeo6+XSuGFvo+FdSzTbPhIIjTUaSDpMU2wYlcwLKZEkyRpufiMaED7SJmhpPsJOizX7ly81sKT7mZJhQvh1yEKBl1jpV3/8ke5w+9amLl9G1bpIhQY8gJ9TVKweNW06EKJiZg+NpG4O/wD90WbF0MoYbEAj0ImnePFCM7Z5t4hwx7Fw28QCjjcaEx0IO0HvTc3kgFV07nWTU/7QsUG4hfYCYYKDOnhUL/I1V82pkRMkaHTy0H9zR2cS0PsLiFZn8APgnUDfaQDWP/OLihlWMoIkaaz5RTXCYpbdxSZg+ExI0OnUelOMRZTOynUjYz06a5a4/wBoL+Etgr5aBIUnYqBr332+VT/AMC93EIkDpJ1JjqTr28qq9gDxFbWQMoKg6gwIJE96JXsnxyt762NPhdVMyBJDb6x8NKhFOR2baiRntaX/AInDqP8A0oH/AF1Vv2MwZM+lXv2phBcw5j95DCR+WRA+s/SqhaIP4iQRB/vpR5fsBj6Gj2B1p3g8L+7OWZY5W10Pn5HWuTj/AHGtd+HXT7u4BMqQw7a6kfag3QbRHvYRiVYKwGsOAYmNRroDI69R3re9ZgBAIB3gQEUakADp5neu1y0pBuJJMfDAB7gZo2kD7VICznQSYYmBoOmxJHUfeK6cLd7LsEYvXyIzEIvopJb7mPlSqycpX1fCWSqBBlgqBABBgx5SCaVVwVRJ5O2BPmDG++ZX1Lx4id2+f97x0qFk7df96JvPfJPu81/DibepdBunXMv8HcdKHdy1+IGp2mnsoTTVoa3BOg3P86e4yCwCgGABXGwP3i+p8/wnX6xXE3AgzGSc0ADXWYAAG5JrnbO9D+yyzA1gfDuPXvTzl9T+1YXKYb3qaz/HJ+WhHzqMwGSDdXdhvGm3Xr8qsXLPDGvYywlvdGW67dlUqzH/AOKgedcrZrVF59q1g+6s3F0KuVJHZlP8wKFrXZOYkwojU+XfzOlehMfgkvW2t3VDI24P96GgrzZwJsLeZGEodbbGPEJ2PmOv1rZ4b5G8ea+pCq259NBsOnXyrRLWaXbYSNhMkduw7VtdUDTp07Rv+vWshpRYEzPodambrorJrA21CjK0jsdvSKheKuZMCCD/AHHXpXbDODtqJgnpI/8AvrWt/BvdvW0tAG5mAQdWIIaJ6DSa7FXoWqTsPXArjNhrDOIY20LDzyigXxtLpvXXvq3vCxDBtGGpjbbQj5QK9AWpgTvAn1jWqXzxyv7wtftqWYiHUbkRAYeYq/JF8dEONpSApiQAGJGnTvIOn3pniQGG09Ik+lTGNw7SyzEHX+KDpvt61G4pY1jUEH6GaUmOkS3ELIR/E7RaRQZYzMbA+ZrFpriN7t85Col+XGZTmykgSsgSYENOZdq0vYliHu2hmum09yzInxZlzEA7uqZiB5Uw5d41fvZ7Ny8162LYvDMP8O6rAqsnWJMaaGaBRlTf4O8lYQuVb5s46wTqrMUntm8IInWJYD5daIXO4JwxSdGMHzAEx9QKoXLdnPjcPMGHJ+mdh8pH2FFXH4QXUKt8vI96ZjTcGkBkaU1YB7uHysY0I7dawtxo8Wx12ka+dWTmPhTJcIIynoR+o8qhHsQuUj5f30Pepv6UL8nfhuZMNcbwgFjGaI2AO/nNRmOKKillL52ygJkSYT3hkkgQANp1NP1ug4a2jRCOVYd4lv5io27xJTiDhzastbN1bJzkM7PkzLd90dPdjuPKuq2ZtFhtYgkWXADoVhRBEggPMdCV+kmipwS4BhbR1hbY9fCNf0oa4My4WB4UBjT4iAdvRYjtpRSwWDCWVtdAuU+emv11p3j3bEZ+kedONMxvXGAyhmZgBOgZi0T5TTE3DCyBv19Nau/OHLj2HIYSmpRvzDt/qA3Hzqn3rRzDsBHr5Gut06ZkrVob2DN23oPjG0x32p1ibpdiZ3aAB6xsa1wSgXrZO0wPWNPvTnBYL3tyGjwldCYGu7HyoZyS2dirOwwZtsqhs2dTEjbTUR0FXH2W3mXGQdQ9tlBH8MEHy2P2qrYjCBLohiZVhEyPD2PY1fPZXhZu3LhX4baqD/qOuveFFDifJo7k0md/aVbDXbYP/p/TxmqEg1ytv0NF/nDgX7RbzIP3qfDr8QmSv9POhRirGpGqnqI1B2I1pmRf5bF43obuSTvIJ0p7gmyWWmPE0eukTrTJ/hgjb+5qTDSLag7KuUnbUSTHUgA6d6WGcLZdTKqRPyB8qQvZnGfcz0jppqKa4HipuGAGGhYBiDmUHXYCCIOmoqTvImZzqQI066gzp1OwHrXZadM4ErkRT+yLJJl7hE9s5pU65TwTWcLaR9GgkjeCzFo+U0qsj0TvsliKGXPHJBTNiMKJXUvaG46lk7juv0on1gis0n2ZSa6PNllwDnBGsgdhI3n0rncsIxyEEyMx000j70Tuc/Z2bjNewkAtJe0YAJO5Q7AnqDp6VXeHch45yAbS2lGkuy7eikyKR8cr0ULJGiAwyrkCKDlkAADVjsFEdPTXWit7OuW7mHFy9fGV7sBVmSqDXXsSTtrAApcrchrhrnvbtwXXX4BlhVP5tSTPbtV0o4Y62xU53pCiozmDglvFWjbuDuVYbqY3H8x1qUrBplJi7oAPHOGXLF1rNxTmEREQwJ0IJiQaZYhAFUSOgB2knSB31o183ctrjLYAOS6km2/6qe6n/ehgeW8alxrfuHLE6EeJI8m+EDSo54qeuizHltbI2yciDQDXWdN9zFXL2acDuG/+13LeW3kYWyd2LEeJR+WJ189KccE9nrllbFuuUa+7WSW6wW0gdwJnvRGVQAANANhR4sLTuQGTL6RkUiKzSqomKPzryKMVN2zC3uo2Dn16Gg7xjh1y2TbuKVYGDm0j1Pbz/WvTNRPMHL9nFpluiGHwuIzL8+o8jpS5Y72g4zrTADg1yhMuU3rQY2w5ADXIWMqkjOQkntJAmn+HxHvMr3QiGDnCIFDXAxyswWZYIBpJyk+VWbEezLFBzlay6g+Fpyt2+EqQD6HoOwqf5b9n9u14sWVZultWOSB32zekACkPE2x3yJDj2c8EhTirmrvIt+S7Fh6xAPYDvV4rS0oAAWAoEADaB2iulUxjxVE8nbsYcW4Yl9MrCD0Ybqf76ULuZeEPYORpndD0cTrB6eanbpRgplxXhtvEWzbuCVPXYqehB6EUGTEpf0PHkcQPthcqJb1Yhs7ECBJ6fLSuOFyZmui0C6k2wSFmAD/mCSFjzBA0MVZ8bydiFueEG4oYFXUgHTYMsj59KmOEcpNOa+0dYEE999h9z51MsUrqh7yRrs5cqcI94xuOBCkEx+J948gNNPQd6vFNsP7tFCqVAGgEj+tOVM1XCCiqJ5ycnY2x+BS8ht3VDKen8weh86EHOXJ13CFrlubmH6tuUE/jjoPzfpRprV1B0OoO/nWlBS7ORk4nmfDgG6uoKr4z1iOn1p1bw7tcZrb5Sq67ayTofKiHzd7PTLXcEoM6tZ0ET1Q/9v0PSqpguW8U+VFwryJBJUpuZ8TNAMeU1NOEukUQlEaYK09wqYLXHgQNInYAdiY18qN3L3BkwtoIu51dvzNGvy7CoflTk5cMVuXWz3QNI+FCRGnUmNJNWwU7Fj47YrJk5dCqr828qriEZ7YC3xJBGgc9m89N6tNYNNaTVMWnQBMVbOYKwyuDlYEbRv8AOuuOv5EDKGIBXRRJ02gkRpHnJYCidzbyouJ/eWyFvD6PGwPY+dUMcvYpHYfs9zMx3ABBIEb5ojz0qWUGh6mmR+CwVtCXCBWbTQscwmNAT4QY21PSrTynwY4i8Lrqfd22zM3R3WIQdwDBJ8gKc8J5EuNriXCL+RDLemfZfkPnV8wmFS2ioihUUQAOgo4Y3dsCU/SO1Ks0qoFCpUqb47GpaRrlxgqruT+nmfKsY7E1W+Kc2okrYQ3mHUaIP+fr8gapvNHOjuCcuW1+FD1H5nj4j/DsPOnmI4/hbdlGZ1GZQYmdSJ2FTZM1dDoYr7Ivi3OuOLkFvcjoEtgz28TTP2mnXAOfb9t1/aWF7DscvvAoV0PcgbxrIjYE9IpvxDhVviFtGVWIBUwyOgkAjMCvkYqO4rwN7XvB4irKGGmhcEs7fwmIEUtZH2mHwXtBtRpAI2OoraoDkbEl8DYJkkKUJO/gYr/Kpy44AJJgASSdgO9WJ2rJ3pmxNQHH+b8NhJFx81wf5aeJvn0X5kVSOcPaE1wtawbFLY0N38T+Sdl89z5daHdb93Mz49fUid9yd6CUw44y78R9peJc/uES0vdvG310A+9dOW+dMR79Pf3M9t2CMCAMkmAwIA0mKoeFXNptr/e9SdtNDvqI+Y22pDlvsaoaqj0AKzUfwHFG7h7Nw7vbVj6ldafmqkTCNQ3HOY7WGEMc1yJFtYn1J2UeZqL5w5q9xNqyf3n4m3yeQHV4+lDPE4osSSTJ1OpJJ7k7k0qeStIbjx3tk9xznHE3DlD+6B/Db0Meb7/SKp93GFm8UsTtJkka6ie8GNdYp3fYkKwHWD6isHAEGQgYx4SSQbZ1O2zgEkjtSG/yUpf6qixcgcceziLdqS1m8QI3yk/Cw7a6EeYNF8UCuA24xWGCiQt1B2nxrrR1FPwvRPnVPRmmfE+JWsPbNy84RBuT+gG5PkKhOd+c7PDrYZ/Hdf8Aw7QIlv4j+VB1b6SdKDbc7ftF732LbOVIItyVRF6hVjeNddTGtOW3QmtWWHnH2x3RKYCwQP8A1rqnUd1t9B5t9KE/GObcdiT+/wAVebyzlV/6FgUZA2GviQEKvrIG+m9UrmTkUeK7YjLuVmP1pksVK0cjO3TBqPOvRf8A4feKG7gbtpmzGxdhRPwo6hgPTNnivPuJw+VoOlFX/wAO2Ky4vE2vz2Q3zS5H/eaShsug/wBYNYmqRzxz+mEm1Zi5iOvVbfrHxN/D9SK63QCTekWziXE7OHQvfuLbQdWIH07/ACof8b9r1hSVwtprx/M37tPuMx+gof4vHHEsXv3Dcc9SdgegH4R5ACovH8OInJqO1DUnsZwSLFjfapxBz4Wt2h2VAfu81c/ZZzvexVx8PimDOFz23AAJAMMpA00kEGguQQYNWz2XOV4nho6l1PobTf0FcWmZxVHogVg1ioDmHmVbBFq2PeX2GizogOzOeg7Aan70bddi0m9Exj8dbsobl11RBuzEAD5mh1xv2x4a2SuGtPf/AIj+7T5EgsfpTLivLF3GsXxd9yw+FY8KzrpbGi/r3NUrmLkt8P4lOdepgCPvS+djPjrskOIe1/Huf3YtWh/CuY/Vj/Ku3KftNxYxVsYm77yy7BWBVVy5jGYFR03qgPZjsde/9/2K5Kde1ds1I9eilUHyPxA38BhrrGWNsBvVfCf0pUxCiWxmKW0jXLhCooJYnoBQg5i5sGLuSTlsIdF666ZiOreXSpr2xcTZRYw4nK+a4/mFIH9+ZFCe7hXuDQHVpIAJOnSB60jJLdDIL2P+auNAquQfEpynrA/T0ptwXhzNetLcM5VzmST5xTPF8OvuqZbNwhBGiGQN507609xt+7aurdCXMsQfARp22oNDLJTjHOt6wyAFjmTOEQhVRO5kHMYFOH5tvXWVWKsGt5gYglHXMCQNAwII86quLwfv8hVfeoNFJOVlG+Q9xVn4Hy+95lAKe8u/uwANEVYBjyH9aBxjS/J1OQX/AGe3GbAWGdcpOaB3GdoPzFUX2lc3G87YWyf3SmLjD/MYfh/0A/U+VXDnfiowOBCWzDsBat+QCwW+Q+5FBK1YcjMBC9zAB+Z3+VPlJRVC4xcnaNWuVutz922v4l/Q1zuWI/Ep9Cf6V0tWR7ttd2UTHYE0tuxiVHbCDrO+1SNgwd/kZqNwtraIMTB0kaQd9tKdkAdwf76dqB7Cthx5NP8AwOG//kn6Vw5u5hGGt5VI98/wj8o/MR+nelw7FDDcOtO/+XYTTucggfMxQv4lj3uv7xvE7yx8tYgeQqic+KoTCHKVjq2wOcuSWOuupknc+etRWIcAmInvTlNMx1Ohny6/Wo28um9S3ZTVGbYJXfLOdy3VUQCY/iPSo7C423ce3lt3rYulltXmfMGZTqCvz12qUw5/d2yokgOpUxDqT4hPptWmG4dh7T57du5mGqhjKoe9dSX/AAzHvAXP7RY2kXkGncXBPymirzxzVb4dhmvXPExOW2kwbjnYeQG5PQChby7hs2Lw1uSZuKxI8mzk+Wx+1QXtP4scbjrjMw9zh2azbAOnh+N57lvsoFPxvitk+SpNUUvjPGb2KvvfvuWuvudgB0UDoo2AqPVOtOL2HI8RmOhOk/XU1hUnWRXeQRM8C5hawIyEr5aanUknrRG4Xxxby/CpHrQha2x/Cx9RXfh+New0ga9tvrFPxZ60xU8SltFs525Zmb1vKoiSFn9KkP8Aw+qRxK5Go/Z3k9v3iRWMDxkYmw2iho8+3pUl7GcOyYjF4nKW91h20jckhgvzyGtkpNNezkfq0y9+0vnT9lX3Fhv+IcSWH+Uh6/6z0+tBa/c0k6k66mTPUnzrTHY25euNduHM9xs7E9z09ANI8qbXDrG/2H3pEnsZFUjl78qwbWrFh7+Y9vLtVavCO1dcJxBkPcfemRkdJTitgEZhU/7ILebidqfwpcb55cv86iEui4h7eYq0eyBks3cZirhi3h7HiP8AqM/WE+9c9ml0EfnzmxcFaAWDfuSLan8PdyOw+5gUKsFx1rdxrjsS5OYknWTuT/F+m1VzjvMNzFYh8S/xMdB0RR8KD0H3JNRb4gtuZoJpyOxqKCTe598SlQJGhPQjz796mMBxm3eKEw25Iieh6RFB9b1PuH8QKNImYjp1pbjR20XXmnhNtyXtW3nsEEdtpFDrF4YoxDAiO4irHa44wdbjFiy6Dxd/KIprzBjffH3mRhP9PKuxb9nWkwy+xrFB+GoOtt7in/qzf9wpVr7GbOXhwMRmuufXYT9iKVUR6Jpdktz/AIOw+Edr6zkgoRuHkACexMA+VBm9fJs3YLSDA16AjSB0ow+0u5GBcAwWZQDE9c3y0G9A+1ol4HoJ670nL2Mx3R3wOKC2WLnX3gDeQ0iY6f700t4q+LpZ3Pu+omNgNwNhM9YiIplhkJZy3wZfHr9I85rhh+HXb0gElBsSYEfPShSQZYuFYpLv+KAUYkJmJD+XiGv1NFv2f4G0M7CfeW/BlOWEGsZSNwddd96DaYFrNtSNAGmcwYdJGnWrz7MOIf8AGIA5i5aIYNuzKSR8wAPl60MVU0dk7iWb2q8I97YS9qRYJLIB8StAnyCkAnyoR4i/mYkk60a/aTiWTBkKCQ7BHI6A9/ImB86B10QY6UeSuRzGv8Tm4rf/ACfI3D/8RTe8PKt7y/urY11LN9wP5VyzUbYRgBA2jzqRw95dA0su5HWOoB89aicKpnen1s+ISNO9DIKLPQnEMCuIwrWhor2wF8tAV+mlCNr/ALvMiQCpKsQdyDBg7lRRBPFmt8LsXQYZrdsT2OXf7UM77de5Ov8AX+tc8ia0gvHg9sftxNwBDkk+fbzNN8RxC5lMweonWmLvJ9BWt5pG3SpVL9FTj+zvxLHC2ACiMAstIjeJMr6gRW+Cv2X0ZSg7yXXciYgNoQQfSmOP1ZSZjKv6Vi1aMjLmZWgGfI7SBAAnpTbXoS4sMfKXL9iyq3UK3XYaXI2HZZ2HfrXnrFJcw9++jLJtXrqkEar+8JkEgqDsZjrRn9luNYtfsA5kUBlnoSYPyNBfjl29cvX7tyM91nZgBA+MiIPY1VdwRI1U6IniNxHlyYcmCviY+uZj9tq5Ye/AiARWuOJYjMRAAAIj9RvXO1ZE/F6ULqgxycPmiDr0H+5FcLmEbfWtGBFOMOxrltHaHHCsLdZwltdXIG4XX/UxAHzr0H7KOVbmBsXTfGW5ecNGhKqqwoJUkTJY79aAmHukbifPr9a9Icl4q7c4bZcmbhtsFJ6kFlWfPQTR45cmBk0gQe0PD2rGPvLZJXUMQDpLKGYd95+tVZsUO01IcwIWdi0+8k553zT4p85moJliux2dao73cQDsv3rjnXqK5zWZ7H60QJJYHFZdBEeen9KJvBuXBf4NiUwbl7151LhgF1QqfdiDtEkEnWelCU+Yj0o1exC9/wAPiATtcU/LJH8qy7Oyb4geu8Na3ca3dUoymCGBkfKuTYcjbUd9B9pqze0HjBxOKe6AFWcqwTqFJAY+Z/pVUdyeprnZlfs6i2a6JbgyP1prJ71sCa5R22Pj/p/93+1dbNp7pFpMxLEADfxTA223piop1w66VdYYjUfYzPyrnR22z01wLhy4exasrtbQL6mNT8zJpU7sGVBGsga99KVPROMOYOEribDWm0nUHsw2MUD+N8DuYa41u8sEggH8LDuD1Feg6juN8It4m0bd1ZB2PVT0YHoaXOCkHGfE84YXDH98p6oDHcg024jjsmGXINABE9DmIdiBuRAHlNXTmfla9hG8QlCYW7HhIO4P5TpsfkaqlmxEg+K2QWXpDAj6b7daTTTpju0ceB4x2suTEQ+wgHKAQ8dDJir97L8ItzFWJ0Nm0boGxLMYJPrmB+Qql8PuSuZlhQTObdiPgUgz4QdSNo1NHHkPl1cPaF59b95QXY9AfEFjp0nzA6AUUVyYEnSLHjcIt221u4JVhBH99aBPOHLzYS8UMlDqjfmH9R1FH2mXFOFWcQoW/bV1BzAMNj3pso2hcJcTzRcXpW+IE+7A2CD76/zqc5w5bfCXmRh4SSbb9GWdNfzDSRUFijBk7KAu3YAbUh9j11ZnDPpI7/p613ssZ19fXyriZFXv2e8oNiHTEXf8BGkf/sZTsB+QMNT1iO9ZK9Gcq2X3/wDH2bhtvDk/vEtqfLONY9NxQtxalCyEQwMEHpGhmjyKoXtA5cLE4m0sn/MAGun4o66b1zycVq16C8bLvi/YOTbj9fXzpWhLR01J9Bv/AEruokR21rFq3oNJLkH0A2H11qKJZLRtcz3GGVNNgD0j16Vq6ZVGshWmFOkxtr6b+tR5uObieGQQuZ4csSWIuH3gOW37sawd9hvT8XDlWV/CDHdjrm9Y6edNcaF8rLp7KMPN7EXBooULHmWn7R96rvtV5Sazc/aLce4uPBA3R3BYyD+EtMesUTOS+A/stnxa3bkM/kY0Uen6zUjx/hCYqxcsXPhcRPVWGqsPMEA/KrowqFEE53Ns8m4vAMjAxodux7iuV6wydP8AarDxbDXLVy5YvCHtkqdOq7MJ6HceRqNxryo69PlSndhRGOUzt6jrTm0mta4e1I8xXa3oTPX+5oGGdbNvUR8xXpPkHD5OH4Yd7Yf/AKyX/nQE5e4K2JxFqwmhuGM28Aas3yWa9LYLCratpbTRUVVHoogfYU3CvYvI/QLPa3yvlP7ZaHhMC6B0bYP6HY+cd6EmItRNercbhVu23t3BKOCrDuCIrz7zryrdwVwqwzWmJ92/5h2PZgN6OUado0ZWqZTctYArrlIrDV2whJRo9j+Bz4LFCCouPkB9LYB+hNCPgvDLuIvJasqWdjoAPueyjqa9Ncu8IXC4a1YX8CgE/mbdm+Zk1krYMnqjzzzJgHs3ntXFhlP1HQjyNQLpXoL2l8qDF2Tctj9/aUkfxruU9eo/3oCXrf1FC48XoKMuQ2iugrXLW61gjeRXTCL4x661xq4ezTgC4vFgXBNtBnYd40VZ7E/oaE37D9hgAqgbZRH0pV0ApVQTGaxWaVYxxxOHV1KOoZWEEESCKGnMHswaWOEdSp2tvoRJ6P29aKNKuOKfZ2Mmuijcn8gphwtzEBbl0fCu6JrPbxNPX/7q8VmlWSS6M232KsVmlXThF8w8Et4uy1q6N9VYbo3Rh50E8dyZjExHuvdO7T4WUeBh+bMdBp0O1egKxQyin2FGbQLuCeysyrYq6I627c6+Wc7fIfOibh7CoqogCqoAAGwA2FdaVdSS6ONt9mKwRW1KunAf81cnkE3cMkg/Eg3Hmo7eVUi8AoZdUMRruD1BHSjtFcnw6nVlUnzANTy8eLdrQ+PkSSp7AThMLmIC287HyJkz2G/0oh8sclQUvYokuIYW9IU7jN3IOsDQVdlQDYCthRQwxj+zk80pa6EKzSpU4SUX2g8gLjgbtohMSBAJ+G4Bsrdj50BcZg3tXHtXUKXEMMraEH+fkRXrMiqR7R+RFx6e8tQmKQeFjoHH5GP6HpS5QsKMqPPWaK74ZSzAKJZiFVR+IkwBV25c9lWLv3f+JU4e0vxMSrM3kigkf8x09ehT5a9nuCwbi5bVmuDZrjZsvcgAAA+cTSljb7Dcxt7PeR1wSi7c8WJZYJ6WwYJVe501b+VXasAVmqEklSFt2Ko3j/B7eLsvZujRhoeqt0YeYNSVYrpw8zcwcCu4W+1m6pzA+EgGHHQr3nTTpUhwj2e46/lIslEP4rhCAeeX4vtXodrYMEgEjaRtW0UPFB8yvcm8p2sBaypDXG/xLhGrHsOyjoKsVKlRUAYIoec9+ztL4e9hgFvakr0f07NRErBrGTraPKeIw5RirAhgYIO4I71xIo6+0DkFcXN7DgLf/EDotwevR/PrVb5R9l7uxfGg20UwLYIzP5lgTC+mppTi70OU1Wyg8vcJfFX7dlPidonoBEkn0AJr0LyxyzYwVvJZBkxmdjLNH6DyGlb8F5ZwuFJaxZVGIgtqTEzEkmpejjGhcpWKlWaVECKlSpVjCpUqVYwqVKlWMKlSpVjCpUqVYwqVKlWMKlSpVjCpUqVYwqVKlWMKlSpVjCrFKlWMKs0qVYwqVKlWMKlSpVjCpUqVYwqVKlWMKlSpVjGKVKlWMZpUqVYwqVK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AutoShape 8" descr="data:image/jpeg;base64,/9j/4AAQSkZJRgABAQAAAQABAAD/2wCEAAkGBxQTEhQUEhQWFhQWGBoYGBgYGBgaHBcaGhUcFxoYIBcZHSggHBolHRwYIjEhJSkrLi4uHB8zODMsNygtLisBCgoKDg0OGxAQGywkICUsLCwsLCwsLCwsLCwsLCwsLCwsLCwsLCwsLCwsLCwsLCwsLCwsLCwsLCwsLCwsLCwsLP/AABEIAKIBOAMBIgACEQEDEQH/xAAcAAABBAMBAAAAAAAAAAAAAAAHAAQFBgECAwj/xABDEAACAQIEBAMGAwYEBAYDAAABAhEAAwQSITEFBkFRImFxBxMygZGhQlKxFCNiwdHwM0Ny4SSCksIIFVOisvEWY3P/xAAZAQADAQEBAAAAAAAAAAAAAAACAwQAAQX/xAAlEQACAgICAgIDAAMAAAAAAAAAAQIRAyESMQRBEzJRYXEiUtH/2gAMAwEAAhEDEQA/ADjSpVpduBQSxAA1JOgA9axjYmo/ivGbGHE3rir2G5Poo1NUfmj2h6m3hNtjdif+gH9T9Ko+LdmOZ2LM27MSSdO51pU8ldDY477CHjvaOoMWbLMO7tk+wBP1iu/L/P63bq2b9v3TOYRg2ZSTspkAgnodqF1rEH3hTL4dP1iI9P09K3xy9pDKdCOmvh17gwaT8kr7GvHGj0IKzUZy3jzfwti8d7ltWPqRr95qSmqrJRVzv31QFnYKo3JMAfM1Ccz8z28IsfHdIlUB6fmY9F/WhxjuM3cQ4N9p10Gyp2hf5mlZM0YDIY3IvnEeeLKGLQNw9/hX/qIk/SohueL4M+7t5e3ikf8ANP8AKqrat67a+ddsToutSy8iQ5YooLHBuJJiLK3U2bp1UjQg+YNPqHnspxRnE2pkAo48pBU//EUQjVuOXKCZPOPGVGa1JppxPidvDobl5wqjv18gOpoZ8xc6Xb5ItE2rWuwlmE7k/h9K5kyKJ2EHIvPF+a7FjQsC3YH5dJO/lVMx3tLuFiLItgAxmys31JIiqPjMTma2BALZiTJklZEwN9RT+1fu++sNbuD9iVVLy4yqFSLlprcauzkEE9qmlml7KFiigk8oc3tfue5vhBcIlWSQrRusEmDGu+sHtVyFArheKKNYuLAy3AV0g5feA6nvlJo6g0/DNyWxOWCi9GawaVVPmbmkW5S0fF+Ju3kP60yc1FWwIxcnSJ7H8VtWQc7ajoNT/t86rPEedspARAJMAtJ/9o2qp2OKk582sAuCehnXX5jXyqExOLYW8yk53uAD96bStozMDcDAqIAMzrHnUjzybpFKwxSthGw3NNwne2+2gMDsdd4n6TVvwmIDqrLsR9O4PmDpQh4Pez2LDMQxyWyxPUtmtknTsBr5A0ROS7+awVO6n7MoP65qPBkbdMDNBJWiw0qwaqvOPOVvBjIsPfIkL0Ufmbt5Dc1S2krYhJvoseLxlu2ua46ovdiB+tVXiftBsIYtK109/hX6nU/ShXxTjV6/cz3LjM32A7AbAVqMQfdo/wDF4o7g9O1TTzP0PjhXsvON53xJkLkTsESWHqXMfarJyfzOcQTauwLoEgjZwN9OhGn1oZ4fELIGXXNOfUmpDhnETavJdUqAj6zElYM9eqz9qXjzyvYyeFVoMwpVrbaQCNjqK2q4jM03xeMS0ua44RR1YxUBzTzdbw0okPe7dE82j9N6HGO4hcxBNy65Y677J5BdhSp5Eug4wsvHEefkBIw9s3P4mOUfJdz9qiV5/wAQrZnS0yTqoDKfkxJ1+X0qmYi+yhSo/Fr079+2n1p4xkAkamZG0+cVO8ku7HrHHqgz8K4gl+0l238LiR3HcHzB0rFUj2T4w/8AEWTsCtxddplW+pUH50qrg7Vk0lTovuLxK20Z7jBUUSxOwAoOc4c4PjGKW5TDjp1fzb+S1n2g81nFXfc2m/cI0SPxsNC57gHQD51XCQBA7fWlzn6Gwj7ORbvXe5c/dJEkken4j/KmFx6fMPDZEboDHfRmj5kfekyQ5P8AB1s39th0zQYOn5jXTEqIb5HpvO/ptVQt8VuQlz9oLO1zK2HhtF6Gfhg7QNatdwDbxT4wNdxnC/QVyUWnsykmGH2dE/8Al2HnoGA9BcYD7RXfmzmFcHakjNdeRbT8xiZPZR1PoNzTbkQi1wywzmFCNcJPRSzP9gaFPHOPHGYh75+E+G2Py2wdND1O5/2p858ICYY+cmZfFNcd7jtmd9WYz4j6dABsOgrqxEa+n996bWCNe4131jYyDrIkVuz6r/qXf1FQXZWyTN3KxEDfU/r+lbX8Rm06x8td6aceBGfLvEiO9Z4VelCcjLr4QxDMB5kaE0tbVnK1ZZvZPl99ivzZU+mZp+9XzjXFbeGtNdumFX6seijzNUf2Y2/+IxR3ORNf+dqpntF5lbF4gqrEWLbFUEbkaM0dzt6etejidYkTZFyyMb8x81XMZeJeQo0UfhXyHc9zTD3gykVHYW+oYBtQdDHYjQ+UGDXLG4hoZcygDQkHePOl1bDTonOE2WYLl/dLlZncxKrOYnXqZAFRlnmnBFzZaw4tEx77P4pn4yu0TTkWmOFxaq4dzaGXLMkAiQBHaqHdxdo4ZLQsAXhcLNezGWQiBbybCDrNcx4lklLl66CnkcEq9hWvWQlspmVtAy3FIh0KmGAnQ996O9k+FY7D9KBPDcM37LhbbghjYRYIgiWMAzr1FFrnHiv7NhWKmHbwJ5EjU/IAmi8d0m2BnVtJENzpzWEmxaOuzMCPmo/nQ/u3Jkkt/f8AL0pr73q2s10a6TBWNRMdFI0O5260ucnJ2NjFRVId8OiL7ZcxVBoTtMzt6Coji7qtu2Lzstp3IuMqC4QFXw5UYgHxaTUxwWxNvFBroBCKQMw1+LoN6q/HhZS/hbt+21/CBSLiI0EnXqCOsHcbUGPc0mFL6totPBLnvcIjNlkoVMRIKGV0EwShPlIoicjQHvQein63Lh/pQh5CbLYxTBWFpnm0syQAH8wScpAnvRY5RxCW0xN5wVVFEzuFUu0dpiKZijxytf0XldwskedOZ1wVmRBusD7tf+4/wj77UC8Vfa4XuM+diczk76n4vSpDj3GVxV5r2ILeL4FX8InwjXsN/Oo3DsFuBtkOniM6Hedpp0nexUVRys3u3X7VIERYtAaAlmIjUnNFRdxYzBTEEwR17fapu/lOHsa5iAJIGo8qVP0xsDGHEjVoPl0qSw7LDZio0BkjRoPbaaaYPFItt0KSzEEOZBWNwANCCK74S6QwgiCIMgxqO1SJNyoe6qwz8t3Q2FsEGR7tdfRY/lVc535x9zNjDkG8fiYa+78v9f6Vy4vx/wDYsBYRP8a5bGX+EHUt8p0nrQ5tGQWYyxkknz3nua9GU6VEMYbsw7kkkmSTJJ6n16mu2BcfvJPQH7/0ppebWu3Dm8N0xsE+7bRSWhyZth7pM6HXoAWPqegp4GBUGTvrsMvqKrHFMQfe27T32w9o285cKzS5BOoXU6gL5U+5cxTXLOa5LEZxJnxBQCCddSCYrji6s7abovPs2MY64BoDaaR3h1j9T9aVY9m9qcczDZbLfMEoB+lKqcP1J8n2BxaEydh3rcMAfMee/wAhVh9oFpUxt5FQIAwYR1DIpmBtLZjVb7Up9jltHXMsgZZkgaGNzrXfE4gCFIMJoGzQe46bj+VMnbKQexmu2L1YyAVMH1HT7Vxs7VnS3Ztls+VFY/jyCZ7iDAPnFOcPZa44VQczkW7a79QJnzOvyNcbCAmANFEgiPoPWrV7PL6JjrSuobOGyE/5bZSwI6agEVxO3R1qkE3F8JJwD4W2QD7g2lJ2n3eUE+U15+w9pgvu/wAS5lbQkFgYInrrOtF/2ocwXbFtbNgNnuhizqB4EGkddWJ+x1oU2rgEAwAABPTbr2NbyJLo74qdNsVlW12EiDoBHl3rquIcztEb9u3qa6W0iR17+ommrYgBinU9PTXr9KmsorZLPxlXYZ1gxBO89zpThXDQB8PU+W+3nEfOoWzgATMHb7ToPU7zU3y5xEYa8jMEdZ8QYAmJgsARpG80SiuhU0l0EjkDh5S091hDXSIERCrIHyOpoH3LWe68GArMCY2Eyfn0r0wvlQW9pt60uJZLFsKR/iFdMzkTMbDTr1k1bJcYpIkg+UtladcOoGUNmG7NEye3QD60xtYW3euFdcxDEEtOwmIiml8yQSPI679RtWUxTWWFxAZXXaZEaj6Uvfobof4fiRwmXK2TJ+JgxIzA+CANVhTM054few1y65fD2ExCtuc2WfzZNPWuPELDm4dLy5hmVsvQ6gEEgGCa6YEMzq4AOZlPu8qhkCzaZpDEsrPpJGp1Pel0nt9he69F75H4M9/EC5dIdVb3jOPhYz4FE9OsdIHerF7TcFcuWrbW1LKhbPAkjMAAY7b0x9m/ECt27h2BXMM6qdpHxR6g/wDtqxc8cRaxhWKaFjkLdFBmT9BHzp0EvjFTb+QEhton+JvtG5/nHrHzrS9i7QEBNNYj/ambksWkgZh66etb5bYUyw+hpFj6JPCIiWhe902ZpHx+Eq3Qr1+tLgmMth2tqmUTqrZWA1IGjKeo6+XSuGFvo+FdSzTbPhIIjTUaSDpMU2wYlcwLKZEkyRpufiMaED7SJmhpPsJOizX7ly81sKT7mZJhQvh1yEKBl1jpV3/8ke5w+9amLl9G1bpIhQY8gJ9TVKweNW06EKJiZg+NpG4O/wD90WbF0MoYbEAj0ImnePFCM7Z5t4hwx7Fw28QCjjcaEx0IO0HvTc3kgFV07nWTU/7QsUG4hfYCYYKDOnhUL/I1V82pkRMkaHTy0H9zR2cS0PsLiFZn8APgnUDfaQDWP/OLihlWMoIkaaz5RTXCYpbdxSZg+ExI0OnUelOMRZTOynUjYz06a5a4/wBoL+Etgr5aBIUnYqBr332+VT/AMC93EIkDpJ1JjqTr28qq9gDxFbWQMoKg6gwIJE96JXsnxyt762NPhdVMyBJDb6x8NKhFOR2baiRntaX/AInDqP8A0oH/AF1Vv2MwZM+lXv2phBcw5j95DCR+WRA+s/SqhaIP4iQRB/vpR5fsBj6Gj2B1p3g8L+7OWZY5W10Pn5HWuTj/AHGtd+HXT7u4BMqQw7a6kfag3QbRHvYRiVYKwGsOAYmNRroDI69R3re9ZgBAIB3gQEUakADp5neu1y0pBuJJMfDAB7gZo2kD7VICznQSYYmBoOmxJHUfeK6cLd7LsEYvXyIzEIvopJb7mPlSqycpX1fCWSqBBlgqBABBgx5SCaVVwVRJ5O2BPmDG++ZX1Lx4id2+f97x0qFk7df96JvPfJPu81/DibepdBunXMv8HcdKHdy1+IGp2mnsoTTVoa3BOg3P86e4yCwCgGABXGwP3i+p8/wnX6xXE3AgzGSc0ADXWYAAG5JrnbO9D+yyzA1gfDuPXvTzl9T+1YXKYb3qaz/HJ+WhHzqMwGSDdXdhvGm3Xr8qsXLPDGvYywlvdGW67dlUqzH/AOKgedcrZrVF59q1g+6s3F0KuVJHZlP8wKFrXZOYkwojU+XfzOlehMfgkvW2t3VDI24P96GgrzZwJsLeZGEodbbGPEJ2PmOv1rZ4b5G8ea+pCq259NBsOnXyrRLWaXbYSNhMkduw7VtdUDTp07Rv+vWshpRYEzPodambrorJrA21CjK0jsdvSKheKuZMCCD/AHHXpXbDODtqJgnpI/8AvrWt/BvdvW0tAG5mAQdWIIaJ6DSa7FXoWqTsPXArjNhrDOIY20LDzyigXxtLpvXXvq3vCxDBtGGpjbbQj5QK9AWpgTvAn1jWqXzxyv7wtftqWYiHUbkRAYeYq/JF8dEONpSApiQAGJGnTvIOn3pniQGG09Ik+lTGNw7SyzEHX+KDpvt61G4pY1jUEH6GaUmOkS3ELIR/E7RaRQZYzMbA+ZrFpriN7t85Col+XGZTmykgSsgSYENOZdq0vYliHu2hmum09yzInxZlzEA7uqZiB5Uw5d41fvZ7Ny8162LYvDMP8O6rAqsnWJMaaGaBRlTf4O8lYQuVb5s46wTqrMUntm8IInWJYD5daIXO4JwxSdGMHzAEx9QKoXLdnPjcPMGHJ+mdh8pH2FFXH4QXUKt8vI96ZjTcGkBkaU1YB7uHysY0I7dawtxo8Wx12ka+dWTmPhTJcIIynoR+o8qhHsQuUj5f30Pepv6UL8nfhuZMNcbwgFjGaI2AO/nNRmOKKillL52ygJkSYT3hkkgQANp1NP1ug4a2jRCOVYd4lv5io27xJTiDhzastbN1bJzkM7PkzLd90dPdjuPKuq2ZtFhtYgkWXADoVhRBEggPMdCV+kmipwS4BhbR1hbY9fCNf0oa4My4WB4UBjT4iAdvRYjtpRSwWDCWVtdAuU+emv11p3j3bEZ+kedONMxvXGAyhmZgBOgZi0T5TTE3DCyBv19Nau/OHLj2HIYSmpRvzDt/qA3Hzqn3rRzDsBHr5Gut06ZkrVob2DN23oPjG0x32p1ibpdiZ3aAB6xsa1wSgXrZO0wPWNPvTnBYL3tyGjwldCYGu7HyoZyS2dirOwwZtsqhs2dTEjbTUR0FXH2W3mXGQdQ9tlBH8MEHy2P2qrYjCBLohiZVhEyPD2PY1fPZXhZu3LhX4baqD/qOuveFFDifJo7k0md/aVbDXbYP/p/TxmqEg1ytv0NF/nDgX7RbzIP3qfDr8QmSv9POhRirGpGqnqI1B2I1pmRf5bF43obuSTvIJ0p7gmyWWmPE0eukTrTJ/hgjb+5qTDSLag7KuUnbUSTHUgA6d6WGcLZdTKqRPyB8qQvZnGfcz0jppqKa4HipuGAGGhYBiDmUHXYCCIOmoqTvImZzqQI066gzp1OwHrXZadM4ErkRT+yLJJl7hE9s5pU65TwTWcLaR9GgkjeCzFo+U0qsj0TvsliKGXPHJBTNiMKJXUvaG46lk7juv0on1gis0n2ZSa6PNllwDnBGsgdhI3n0rncsIxyEEyMx000j70Tuc/Z2bjNewkAtJe0YAJO5Q7AnqDp6VXeHch45yAbS2lGkuy7eikyKR8cr0ULJGiAwyrkCKDlkAADVjsFEdPTXWit7OuW7mHFy9fGV7sBVmSqDXXsSTtrAApcrchrhrnvbtwXXX4BlhVP5tSTPbtV0o4Y62xU53pCiozmDglvFWjbuDuVYbqY3H8x1qUrBplJi7oAPHOGXLF1rNxTmEREQwJ0IJiQaZYhAFUSOgB2knSB31o183ctrjLYAOS6km2/6qe6n/ehgeW8alxrfuHLE6EeJI8m+EDSo54qeuizHltbI2yciDQDXWdN9zFXL2acDuG/+13LeW3kYWyd2LEeJR+WJ189KccE9nrllbFuuUa+7WSW6wW0gdwJnvRGVQAANANhR4sLTuQGTL6RkUiKzSqomKPzryKMVN2zC3uo2Dn16Gg7xjh1y2TbuKVYGDm0j1Pbz/WvTNRPMHL9nFpluiGHwuIzL8+o8jpS5Y72g4zrTADg1yhMuU3rQY2w5ADXIWMqkjOQkntJAmn+HxHvMr3QiGDnCIFDXAxyswWZYIBpJyk+VWbEezLFBzlay6g+Fpyt2+EqQD6HoOwqf5b9n9u14sWVZultWOSB32zekACkPE2x3yJDj2c8EhTirmrvIt+S7Fh6xAPYDvV4rS0oAAWAoEADaB2iulUxjxVE8nbsYcW4Yl9MrCD0Ybqf76ULuZeEPYORpndD0cTrB6eanbpRgplxXhtvEWzbuCVPXYqehB6EUGTEpf0PHkcQPthcqJb1Yhs7ECBJ6fLSuOFyZmui0C6k2wSFmAD/mCSFjzBA0MVZ8bydiFueEG4oYFXUgHTYMsj59KmOEcpNOa+0dYEE999h9z51MsUrqh7yRrs5cqcI94xuOBCkEx+J948gNNPQd6vFNsP7tFCqVAGgEj+tOVM1XCCiqJ5ycnY2x+BS8ht3VDKen8weh86EHOXJ13CFrlubmH6tuUE/jjoPzfpRprV1B0OoO/nWlBS7ORk4nmfDgG6uoKr4z1iOn1p1bw7tcZrb5Sq67ayTofKiHzd7PTLXcEoM6tZ0ET1Q/9v0PSqpguW8U+VFwryJBJUpuZ8TNAMeU1NOEukUQlEaYK09wqYLXHgQNInYAdiY18qN3L3BkwtoIu51dvzNGvy7CoflTk5cMVuXWz3QNI+FCRGnUmNJNWwU7Fj47YrJk5dCqr828qriEZ7YC3xJBGgc9m89N6tNYNNaTVMWnQBMVbOYKwyuDlYEbRv8AOuuOv5EDKGIBXRRJ02gkRpHnJYCidzbyouJ/eWyFvD6PGwPY+dUMcvYpHYfs9zMx3ABBIEb5ojz0qWUGh6mmR+CwVtCXCBWbTQscwmNAT4QY21PSrTynwY4i8Lrqfd22zM3R3WIQdwDBJ8gKc8J5EuNriXCL+RDLemfZfkPnV8wmFS2ioihUUQAOgo4Y3dsCU/SO1Ks0qoFCpUqb47GpaRrlxgqruT+nmfKsY7E1W+Kc2okrYQ3mHUaIP+fr8gapvNHOjuCcuW1+FD1H5nj4j/DsPOnmI4/hbdlGZ1GZQYmdSJ2FTZM1dDoYr7Ivi3OuOLkFvcjoEtgz28TTP2mnXAOfb9t1/aWF7DscvvAoV0PcgbxrIjYE9IpvxDhVviFtGVWIBUwyOgkAjMCvkYqO4rwN7XvB4irKGGmhcEs7fwmIEUtZH2mHwXtBtRpAI2OoraoDkbEl8DYJkkKUJO/gYr/Kpy44AJJgASSdgO9WJ2rJ3pmxNQHH+b8NhJFx81wf5aeJvn0X5kVSOcPaE1wtawbFLY0N38T+Sdl89z5daHdb93Mz49fUid9yd6CUw44y78R9peJc/uES0vdvG310A+9dOW+dMR79Pf3M9t2CMCAMkmAwIA0mKoeFXNptr/e9SdtNDvqI+Y22pDlvsaoaqj0AKzUfwHFG7h7Nw7vbVj6ldafmqkTCNQ3HOY7WGEMc1yJFtYn1J2UeZqL5w5q9xNqyf3n4m3yeQHV4+lDPE4osSSTJ1OpJJ7k7k0qeStIbjx3tk9xznHE3DlD+6B/Db0Meb7/SKp93GFm8UsTtJkka6ie8GNdYp3fYkKwHWD6isHAEGQgYx4SSQbZ1O2zgEkjtSG/yUpf6qixcgcceziLdqS1m8QI3yk/Cw7a6EeYNF8UCuA24xWGCiQt1B2nxrrR1FPwvRPnVPRmmfE+JWsPbNy84RBuT+gG5PkKhOd+c7PDrYZ/Hdf8Aw7QIlv4j+VB1b6SdKDbc7ftF732LbOVIItyVRF6hVjeNddTGtOW3QmtWWHnH2x3RKYCwQP8A1rqnUd1t9B5t9KE/GObcdiT+/wAVebyzlV/6FgUZA2GviQEKvrIG+m9UrmTkUeK7YjLuVmP1pksVK0cjO3TBqPOvRf8A4feKG7gbtpmzGxdhRPwo6hgPTNnivPuJw+VoOlFX/wAO2Ky4vE2vz2Q3zS5H/eaShsug/wBYNYmqRzxz+mEm1Zi5iOvVbfrHxN/D9SK63QCTekWziXE7OHQvfuLbQdWIH07/ACof8b9r1hSVwtprx/M37tPuMx+gof4vHHEsXv3Dcc9SdgegH4R5ACovH8OInJqO1DUnsZwSLFjfapxBz4Wt2h2VAfu81c/ZZzvexVx8PimDOFz23AAJAMMpA00kEGguQQYNWz2XOV4nho6l1PobTf0FcWmZxVHogVg1ioDmHmVbBFq2PeX2GizogOzOeg7Aan70bddi0m9Exj8dbsobl11RBuzEAD5mh1xv2x4a2SuGtPf/AIj+7T5EgsfpTLivLF3GsXxd9yw+FY8KzrpbGi/r3NUrmLkt8P4lOdepgCPvS+djPjrskOIe1/Huf3YtWh/CuY/Vj/Ku3KftNxYxVsYm77yy7BWBVVy5jGYFR03qgPZjsde/9/2K5Kde1ds1I9eilUHyPxA38BhrrGWNsBvVfCf0pUxCiWxmKW0jXLhCooJYnoBQg5i5sGLuSTlsIdF666ZiOreXSpr2xcTZRYw4nK+a4/mFIH9+ZFCe7hXuDQHVpIAJOnSB60jJLdDIL2P+auNAquQfEpynrA/T0ptwXhzNetLcM5VzmST5xTPF8OvuqZbNwhBGiGQN507609xt+7aurdCXMsQfARp22oNDLJTjHOt6wyAFjmTOEQhVRO5kHMYFOH5tvXWVWKsGt5gYglHXMCQNAwII86quLwfv8hVfeoNFJOVlG+Q9xVn4Hy+95lAKe8u/uwANEVYBjyH9aBxjS/J1OQX/AGe3GbAWGdcpOaB3GdoPzFUX2lc3G87YWyf3SmLjD/MYfh/0A/U+VXDnfiowOBCWzDsBat+QCwW+Q+5FBK1YcjMBC9zAB+Z3+VPlJRVC4xcnaNWuVutz922v4l/Q1zuWI/Ep9Cf6V0tWR7ttd2UTHYE0tuxiVHbCDrO+1SNgwd/kZqNwtraIMTB0kaQd9tKdkAdwf76dqB7Cthx5NP8AwOG//kn6Vw5u5hGGt5VI98/wj8o/MR+nelw7FDDcOtO/+XYTTucggfMxQv4lj3uv7xvE7yx8tYgeQqic+KoTCHKVjq2wOcuSWOuupknc+etRWIcAmInvTlNMx1Ohny6/Wo28um9S3ZTVGbYJXfLOdy3VUQCY/iPSo7C423ce3lt3rYulltXmfMGZTqCvz12qUw5/d2yokgOpUxDqT4hPptWmG4dh7T57du5mGqhjKoe9dSX/AAzHvAXP7RY2kXkGncXBPymirzxzVb4dhmvXPExOW2kwbjnYeQG5PQChby7hs2Lw1uSZuKxI8mzk+Wx+1QXtP4scbjrjMw9zh2azbAOnh+N57lvsoFPxvitk+SpNUUvjPGb2KvvfvuWuvudgB0UDoo2AqPVOtOL2HI8RmOhOk/XU1hUnWRXeQRM8C5hawIyEr5aanUknrRG4Xxxby/CpHrQha2x/Cx9RXfh+New0ga9tvrFPxZ60xU8SltFs525Zmb1vKoiSFn9KkP8Aw+qRxK5Go/Z3k9v3iRWMDxkYmw2iho8+3pUl7GcOyYjF4nKW91h20jckhgvzyGtkpNNezkfq0y9+0vnT9lX3Fhv+IcSWH+Uh6/6z0+tBa/c0k6k66mTPUnzrTHY25euNduHM9xs7E9z09ANI8qbXDrG/2H3pEnsZFUjl78qwbWrFh7+Y9vLtVavCO1dcJxBkPcfemRkdJTitgEZhU/7ILebidqfwpcb55cv86iEui4h7eYq0eyBks3cZirhi3h7HiP8AqM/WE+9c9ml0EfnzmxcFaAWDfuSLan8PdyOw+5gUKsFx1rdxrjsS5OYknWTuT/F+m1VzjvMNzFYh8S/xMdB0RR8KD0H3JNRb4gtuZoJpyOxqKCTe598SlQJGhPQjz796mMBxm3eKEw25Iieh6RFB9b1PuH8QKNImYjp1pbjR20XXmnhNtyXtW3nsEEdtpFDrF4YoxDAiO4irHa44wdbjFiy6Dxd/KIprzBjffH3mRhP9PKuxb9nWkwy+xrFB+GoOtt7in/qzf9wpVr7GbOXhwMRmuufXYT9iKVUR6Jpdktz/AIOw+Edr6zkgoRuHkACexMA+VBm9fJs3YLSDA16AjSB0ow+0u5GBcAwWZQDE9c3y0G9A+1ol4HoJ670nL2Mx3R3wOKC2WLnX3gDeQ0iY6f700t4q+LpZ3Pu+omNgNwNhM9YiIplhkJZy3wZfHr9I85rhh+HXb0gElBsSYEfPShSQZYuFYpLv+KAUYkJmJD+XiGv1NFv2f4G0M7CfeW/BlOWEGsZSNwddd96DaYFrNtSNAGmcwYdJGnWrz7MOIf8AGIA5i5aIYNuzKSR8wAPl60MVU0dk7iWb2q8I97YS9qRYJLIB8StAnyCkAnyoR4i/mYkk60a/aTiWTBkKCQ7BHI6A9/ImB86B10QY6UeSuRzGv8Tm4rf/ACfI3D/8RTe8PKt7y/urY11LN9wP5VyzUbYRgBA2jzqRw95dA0su5HWOoB89aicKpnen1s+ISNO9DIKLPQnEMCuIwrWhor2wF8tAV+mlCNr/ALvMiQCpKsQdyDBg7lRRBPFmt8LsXQYZrdsT2OXf7UM77de5Ov8AX+tc8ia0gvHg9sftxNwBDkk+fbzNN8RxC5lMweonWmLvJ9BWt5pG3SpVL9FTj+zvxLHC2ACiMAstIjeJMr6gRW+Cv2X0ZSg7yXXciYgNoQQfSmOP1ZSZjKv6Vi1aMjLmZWgGfI7SBAAnpTbXoS4sMfKXL9iyq3UK3XYaXI2HZZ2HfrXnrFJcw9++jLJtXrqkEar+8JkEgqDsZjrRn9luNYtfsA5kUBlnoSYPyNBfjl29cvX7tyM91nZgBA+MiIPY1VdwRI1U6IniNxHlyYcmCviY+uZj9tq5Ye/AiARWuOJYjMRAAAIj9RvXO1ZE/F6ULqgxycPmiDr0H+5FcLmEbfWtGBFOMOxrltHaHHCsLdZwltdXIG4XX/UxAHzr0H7KOVbmBsXTfGW5ecNGhKqqwoJUkTJY79aAmHukbifPr9a9Icl4q7c4bZcmbhtsFJ6kFlWfPQTR45cmBk0gQe0PD2rGPvLZJXUMQDpLKGYd95+tVZsUO01IcwIWdi0+8k553zT4p85moJliux2dao73cQDsv3rjnXqK5zWZ7H60QJJYHFZdBEeen9KJvBuXBf4NiUwbl7151LhgF1QqfdiDtEkEnWelCU+Yj0o1exC9/wAPiATtcU/LJH8qy7Oyb4geu8Na3ca3dUoymCGBkfKuTYcjbUd9B9pqze0HjBxOKe6AFWcqwTqFJAY+Z/pVUdyeprnZlfs6i2a6JbgyP1prJ71sCa5R22Pj/p/93+1dbNp7pFpMxLEADfxTA223piop1w66VdYYjUfYzPyrnR22z01wLhy4exasrtbQL6mNT8zJpU7sGVBGsga99KVPROMOYOEribDWm0nUHsw2MUD+N8DuYa41u8sEggH8LDuD1Feg6juN8It4m0bd1ZB2PVT0YHoaXOCkHGfE84YXDH98p6oDHcg024jjsmGXINABE9DmIdiBuRAHlNXTmfla9hG8QlCYW7HhIO4P5TpsfkaqlmxEg+K2QWXpDAj6b7daTTTpju0ceB4x2suTEQ+wgHKAQ8dDJir97L8ItzFWJ0Nm0boGxLMYJPrmB+Qql8PuSuZlhQTObdiPgUgz4QdSNo1NHHkPl1cPaF59b95QXY9AfEFjp0nzA6AUUVyYEnSLHjcIt221u4JVhBH99aBPOHLzYS8UMlDqjfmH9R1FH2mXFOFWcQoW/bV1BzAMNj3pso2hcJcTzRcXpW+IE+7A2CD76/zqc5w5bfCXmRh4SSbb9GWdNfzDSRUFijBk7KAu3YAbUh9j11ZnDPpI7/p613ssZ19fXyriZFXv2e8oNiHTEXf8BGkf/sZTsB+QMNT1iO9ZK9Gcq2X3/wDH2bhtvDk/vEtqfLONY9NxQtxalCyEQwMEHpGhmjyKoXtA5cLE4m0sn/MAGun4o66b1zycVq16C8bLvi/YOTbj9fXzpWhLR01J9Bv/AEruokR21rFq3oNJLkH0A2H11qKJZLRtcz3GGVNNgD0j16Vq6ZVGshWmFOkxtr6b+tR5uObieGQQuZ4csSWIuH3gOW37sawd9hvT8XDlWV/CDHdjrm9Y6edNcaF8rLp7KMPN7EXBooULHmWn7R96rvtV5Sazc/aLce4uPBA3R3BYyD+EtMesUTOS+A/stnxa3bkM/kY0Uen6zUjx/hCYqxcsXPhcRPVWGqsPMEA/KrowqFEE53Ns8m4vAMjAxodux7iuV6wydP8AarDxbDXLVy5YvCHtkqdOq7MJ6HceRqNxryo69PlSndhRGOUzt6jrTm0mta4e1I8xXa3oTPX+5oGGdbNvUR8xXpPkHD5OH4Yd7Yf/AKyX/nQE5e4K2JxFqwmhuGM28Aas3yWa9LYLCratpbTRUVVHoogfYU3CvYvI/QLPa3yvlP7ZaHhMC6B0bYP6HY+cd6EmItRNercbhVu23t3BKOCrDuCIrz7zryrdwVwqwzWmJ92/5h2PZgN6OUado0ZWqZTctYArrlIrDV2whJRo9j+Bz4LFCCouPkB9LYB+hNCPgvDLuIvJasqWdjoAPueyjqa9Ncu8IXC4a1YX8CgE/mbdm+Zk1krYMnqjzzzJgHs3ntXFhlP1HQjyNQLpXoL2l8qDF2Tctj9/aUkfxruU9eo/3oCXrf1FC48XoKMuQ2iugrXLW61gjeRXTCL4x661xq4ezTgC4vFgXBNtBnYd40VZ7E/oaE37D9hgAqgbZRH0pV0ApVQTGaxWaVYxxxOHV1KOoZWEEESCKGnMHswaWOEdSp2tvoRJ6P29aKNKuOKfZ2Mmuijcn8gphwtzEBbl0fCu6JrPbxNPX/7q8VmlWSS6M232KsVmlXThF8w8Et4uy1q6N9VYbo3Rh50E8dyZjExHuvdO7T4WUeBh+bMdBp0O1egKxQyin2FGbQLuCeysyrYq6I627c6+Wc7fIfOibh7CoqogCqoAAGwA2FdaVdSS6ONt9mKwRW1KunAf81cnkE3cMkg/Eg3Hmo7eVUi8AoZdUMRruD1BHSjtFcnw6nVlUnzANTy8eLdrQ+PkSSp7AThMLmIC287HyJkz2G/0oh8sclQUvYokuIYW9IU7jN3IOsDQVdlQDYCthRQwxj+zk80pa6EKzSpU4SUX2g8gLjgbtohMSBAJ+G4Bsrdj50BcZg3tXHtXUKXEMMraEH+fkRXrMiqR7R+RFx6e8tQmKQeFjoHH5GP6HpS5QsKMqPPWaK74ZSzAKJZiFVR+IkwBV25c9lWLv3f+JU4e0vxMSrM3kigkf8x09ehT5a9nuCwbi5bVmuDZrjZsvcgAAA+cTSljb7Dcxt7PeR1wSi7c8WJZYJ6WwYJVe501b+VXasAVmqEklSFt2Ko3j/B7eLsvZujRhoeqt0YeYNSVYrpw8zcwcCu4W+1m6pzA+EgGHHQr3nTTpUhwj2e46/lIslEP4rhCAeeX4vtXodrYMEgEjaRtW0UPFB8yvcm8p2sBaypDXG/xLhGrHsOyjoKsVKlRUAYIoec9+ztL4e9hgFvakr0f07NRErBrGTraPKeIw5RirAhgYIO4I71xIo6+0DkFcXN7DgLf/EDotwevR/PrVb5R9l7uxfGg20UwLYIzP5lgTC+mppTi70OU1Wyg8vcJfFX7dlPidonoBEkn0AJr0LyxyzYwVvJZBkxmdjLNH6DyGlb8F5ZwuFJaxZVGIgtqTEzEkmpejjGhcpWKlWaVECKlSpVjCpUqVYwqVKlWMKlSpVjCpUqVYwqVKlWMKlSpVjCpUqVYwqVKlWMKlSpVjCrFKlWMKs0qVYwqVKlWMKlSpVjCpUqVYwqVKlWMKlSpVjGKVKlWMZpUqVYwqVK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AutoShape 10" descr="http://upload.wikimedia.org/wikipedia/commons/d/d2/Coquina_variatio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 in Genetics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200" b="1" u="sng" dirty="0"/>
              <a:t>Mutations</a:t>
            </a:r>
            <a:r>
              <a:rPr lang="en-US" sz="3200" dirty="0"/>
              <a:t>:   Random change in a gene that passed on to offspring (change in DNA code)</a:t>
            </a:r>
          </a:p>
          <a:p>
            <a:pPr marL="514350" indent="-514350">
              <a:buFontTx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0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 in Genetics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1. </a:t>
            </a:r>
            <a:r>
              <a:rPr lang="en-US" sz="3200" b="1" u="sng" dirty="0"/>
              <a:t>Mutations</a:t>
            </a:r>
            <a:r>
              <a:rPr lang="en-US" sz="3200" dirty="0"/>
              <a:t>:   Random change in a gene that passed on to offspring (change in DNA code)</a:t>
            </a:r>
          </a:p>
          <a:p>
            <a:pPr>
              <a:buFontTx/>
              <a:buChar char="-"/>
            </a:pPr>
            <a:endParaRPr lang="en-US" sz="3200" dirty="0"/>
          </a:p>
          <a:p>
            <a:r>
              <a:rPr lang="en-US" sz="3200" b="1" dirty="0"/>
              <a:t>2. </a:t>
            </a:r>
            <a:r>
              <a:rPr lang="en-US" sz="3200" b="1" u="sng" dirty="0"/>
              <a:t>Recombination</a:t>
            </a:r>
            <a:r>
              <a:rPr lang="en-US" sz="3200" dirty="0"/>
              <a:t>: Reshuffling of genes in the production of gametes (crossing over and independent assortment)</a:t>
            </a:r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6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 in Genetics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1. </a:t>
            </a:r>
            <a:r>
              <a:rPr lang="en-US" sz="3200" b="1" u="sng" dirty="0"/>
              <a:t>Mutations</a:t>
            </a:r>
            <a:r>
              <a:rPr lang="en-US" sz="3200" dirty="0"/>
              <a:t>:   Random change in a gene that passed on to offspring (change in DNA code)</a:t>
            </a:r>
          </a:p>
          <a:p>
            <a:pPr>
              <a:buFontTx/>
              <a:buChar char="-"/>
            </a:pPr>
            <a:endParaRPr lang="en-US" sz="3200" i="1" dirty="0"/>
          </a:p>
          <a:p>
            <a:r>
              <a:rPr lang="en-US" sz="3200" b="1" dirty="0"/>
              <a:t>2. </a:t>
            </a:r>
            <a:r>
              <a:rPr lang="en-US" sz="3200" b="1" u="sng" dirty="0"/>
              <a:t>Recombination</a:t>
            </a:r>
            <a:r>
              <a:rPr lang="en-US" sz="3200" dirty="0"/>
              <a:t>: Reshuffling of genes in the production of gametes (crossing over and independent assortment)</a:t>
            </a:r>
          </a:p>
          <a:p>
            <a:pPr>
              <a:buFontTx/>
              <a:buChar char="-"/>
            </a:pPr>
            <a:endParaRPr lang="en-US" sz="3200" dirty="0"/>
          </a:p>
          <a:p>
            <a:r>
              <a:rPr lang="en-US" sz="3200" b="1" dirty="0"/>
              <a:t>3. </a:t>
            </a:r>
            <a:r>
              <a:rPr lang="en-US" sz="3200" b="1" u="sng" dirty="0"/>
              <a:t>Random Pairing of Gametes</a:t>
            </a:r>
            <a:r>
              <a:rPr lang="en-US" sz="3200" dirty="0"/>
              <a:t>: Occurs because each organism produces large numbers of gametes (</a:t>
            </a:r>
            <a:r>
              <a:rPr lang="en-US" sz="3200" b="1" i="1" u="sng" dirty="0"/>
              <a:t>sexual reproduction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Genetic Variation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u="sng" dirty="0"/>
              <a:t>Gene Pool: </a:t>
            </a:r>
            <a:r>
              <a:rPr lang="en-US" sz="3200" dirty="0"/>
              <a:t>Total genetic information available in a population.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1026" name="Picture 2" descr="http://www.brooklyn.cuny.edu/bc/ahp/LAD/C21/graphics/C21_GenePool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</p:spPr>
      </p:pic>
      <p:pic>
        <p:nvPicPr>
          <p:cNvPr id="1028" name="Picture 4" descr="http://www.prism.gatech.edu/~gh19/b1510/f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4964"/>
            <a:ext cx="5181600" cy="3463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5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402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402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03386" y="40860"/>
            <a:ext cx="5737231" cy="6776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935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595360" cy="4937759"/>
          </a:xfrm>
        </p:spPr>
        <p:txBody>
          <a:bodyPr/>
          <a:lstStyle/>
          <a:p>
            <a:r>
              <a:rPr lang="en-US" sz="3600" b="1" u="sng" dirty="0"/>
              <a:t>Evolution: </a:t>
            </a:r>
          </a:p>
          <a:p>
            <a:endParaRPr lang="en-US" b="1" u="sng" dirty="0"/>
          </a:p>
          <a:p>
            <a:pPr algn="ctr"/>
            <a:r>
              <a:rPr lang="en-US" sz="4000" dirty="0"/>
              <a:t>Change in a populations allele frequency over time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Or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Change in the gene pool</a:t>
            </a:r>
          </a:p>
        </p:txBody>
      </p:sp>
    </p:spTree>
    <p:extLst>
      <p:ext uri="{BB962C8B-B14F-4D97-AF65-F5344CB8AC3E}">
        <p14:creationId xmlns:p14="http://schemas.microsoft.com/office/powerpoint/2010/main" val="22405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What is Evolution?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59404" y="1630935"/>
            <a:ext cx="2989079" cy="488567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3200" dirty="0">
                <a:solidFill>
                  <a:srgbClr val="CC0000"/>
                </a:solidFill>
              </a:rPr>
              <a:t>What genetic traits are tracked in this pedigree?</a:t>
            </a:r>
          </a:p>
          <a:p>
            <a:endParaRPr sz="3200" dirty="0"/>
          </a:p>
          <a:p>
            <a:r>
              <a:rPr lang="en-US" sz="3200" dirty="0">
                <a:solidFill>
                  <a:srgbClr val="CC0000"/>
                </a:solidFill>
              </a:rPr>
              <a:t>How has the population changed over 6 generations?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83281" y="1005840"/>
            <a:ext cx="5639265" cy="579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63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067800" cy="1097279"/>
          </a:xfrm>
        </p:spPr>
        <p:txBody>
          <a:bodyPr>
            <a:normAutofit fontScale="90000"/>
          </a:bodyPr>
          <a:lstStyle/>
          <a:p>
            <a:r>
              <a:rPr lang="en-US" dirty="0"/>
              <a:t>Lets look at variation in sunflower seeds and your hands….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9067800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With a partner you will count the number of stripes on 10 sunflower seeds.  Record on a piece of paper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Record your groups stripe and hand width data on the board once tabulated.   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Copy class table on your worksheet when done.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Then graph the Class Data…remember to use units and label your axis.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Answer Questions….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205742"/>
            <a:ext cx="7498080" cy="1097279"/>
          </a:xfrm>
        </p:spPr>
        <p:txBody>
          <a:bodyPr/>
          <a:lstStyle/>
          <a:p>
            <a:r>
              <a:rPr lang="en-US" dirty="0"/>
              <a:t>Class Graph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" y="1165860"/>
            <a:ext cx="8503920" cy="54635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 the class data on the board to complete graph #2 (cross out number 4 and put number 2)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Once you have graphed the class data then answer questions # 4 – 6.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22962" y="2743200"/>
            <a:ext cx="7566659" cy="116586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Notes:  Genetic Variation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5922" y="4114802"/>
            <a:ext cx="59207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140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822960" y="2743202"/>
            <a:ext cx="7498170" cy="1097279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645920" y="4114800"/>
            <a:ext cx="5852250" cy="82296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" y="2"/>
            <a:ext cx="9027323" cy="6975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027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Bell Curve: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8595360" cy="4937759"/>
          </a:xfrm>
        </p:spPr>
        <p:txBody>
          <a:bodyPr/>
          <a:lstStyle/>
          <a:p>
            <a:r>
              <a:rPr lang="en-US" sz="3200" dirty="0"/>
              <a:t>On a graph a frequency of a variable, a curve that first rises and then falls and thus forms a symmetric bell shaped curve. </a:t>
            </a:r>
          </a:p>
        </p:txBody>
      </p:sp>
      <p:pic>
        <p:nvPicPr>
          <p:cNvPr id="65538" name="Picture 2" descr="http://www.brooklyn.cuny.edu/bc/ahp/LAD/C21/graphics/C21_Normal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343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7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Population: Humans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13840" y="1113886"/>
            <a:ext cx="4572000" cy="307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61340" y="4588606"/>
            <a:ext cx="8229600" cy="297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884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Punnett Square for Skin Color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62374" y="1630935"/>
            <a:ext cx="3405464" cy="484161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64187" y="1095706"/>
            <a:ext cx="8451089" cy="5379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399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On-screen Show (4:3)</PresentationFormat>
  <Paragraphs>80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Austin</vt:lpstr>
      <vt:lpstr>1_Office Theme</vt:lpstr>
      <vt:lpstr>Warm Up: 4/18</vt:lpstr>
      <vt:lpstr>PowerPoint Presentation</vt:lpstr>
      <vt:lpstr>Lets look at variation in sunflower seeds and your hands…. </vt:lpstr>
      <vt:lpstr>Class Graph </vt:lpstr>
      <vt:lpstr>Notes:  Genetic Variation</vt:lpstr>
      <vt:lpstr>PowerPoint Presentation</vt:lpstr>
      <vt:lpstr>Bell Curve: </vt:lpstr>
      <vt:lpstr>Population: Humans</vt:lpstr>
      <vt:lpstr>Punnett Square for Skin Color</vt:lpstr>
      <vt:lpstr>Populations: Guinea Pigs &amp; Rabbits</vt:lpstr>
      <vt:lpstr> </vt:lpstr>
      <vt:lpstr> Population: Tigers</vt:lpstr>
      <vt:lpstr>Population: Birds</vt:lpstr>
      <vt:lpstr> </vt:lpstr>
      <vt:lpstr>Population: Butterflies</vt:lpstr>
      <vt:lpstr> Population: Owls</vt:lpstr>
      <vt:lpstr> </vt:lpstr>
      <vt:lpstr> </vt:lpstr>
      <vt:lpstr>PowerPoint Presentation</vt:lpstr>
      <vt:lpstr>PowerPoint Presentation</vt:lpstr>
      <vt:lpstr>What causes this variation? </vt:lpstr>
      <vt:lpstr>Sources of Variation in Genetics </vt:lpstr>
      <vt:lpstr>Sources of Variation in Genetics </vt:lpstr>
      <vt:lpstr>Sources of Variation in Genetics </vt:lpstr>
      <vt:lpstr>Notes: Genetic Variation </vt:lpstr>
      <vt:lpstr> </vt:lpstr>
      <vt:lpstr>PowerPoint Presentation</vt:lpstr>
      <vt:lpstr>What is Evolution?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 4/18</dc:title>
  <dc:creator>Mellbye, Brett - COS</dc:creator>
  <cp:lastModifiedBy>Mellbye, Brett - COS</cp:lastModifiedBy>
  <cp:revision>1</cp:revision>
  <dcterms:created xsi:type="dcterms:W3CDTF">2016-04-24T20:19:48Z</dcterms:created>
  <dcterms:modified xsi:type="dcterms:W3CDTF">2016-04-24T20:21:01Z</dcterms:modified>
</cp:coreProperties>
</file>