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-1445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D62078-566A-4409-A718-F53AD47ED2E2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752F93-6767-4FE4-9934-AD52755B5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657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2" name="Shape 232"/>
          <p:cNvSpPr txBox="1">
            <a:spLocks noGrp="1"/>
          </p:cNvSpPr>
          <p:nvPr>
            <p:ph type="body" idx="1"/>
          </p:nvPr>
        </p:nvSpPr>
        <p:spPr>
          <a:xfrm>
            <a:off x="685800" y="4343401"/>
            <a:ext cx="5486400" cy="4114800"/>
          </a:xfrm>
          <a:prstGeom prst="rect">
            <a:avLst/>
          </a:prstGeom>
        </p:spPr>
        <p:txBody>
          <a:bodyPr lIns="82283" tIns="82283" rIns="82283" bIns="82283" anchor="t" anchorCtr="0">
            <a:noAutofit/>
          </a:bodyPr>
          <a:lstStyle/>
          <a:p>
            <a:endParaRPr sz="13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1" name="Shape 241"/>
          <p:cNvSpPr txBox="1">
            <a:spLocks noGrp="1"/>
          </p:cNvSpPr>
          <p:nvPr>
            <p:ph type="body" idx="1"/>
          </p:nvPr>
        </p:nvSpPr>
        <p:spPr>
          <a:xfrm>
            <a:off x="685800" y="4343401"/>
            <a:ext cx="5486400" cy="4114800"/>
          </a:xfrm>
          <a:prstGeom prst="rect">
            <a:avLst/>
          </a:prstGeom>
        </p:spPr>
        <p:txBody>
          <a:bodyPr lIns="82283" tIns="82283" rIns="82283" bIns="82283" anchor="t" anchorCtr="0">
            <a:noAutofit/>
          </a:bodyPr>
          <a:lstStyle/>
          <a:p>
            <a:endParaRPr sz="13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7" name="Shape 247"/>
          <p:cNvSpPr txBox="1">
            <a:spLocks noGrp="1"/>
          </p:cNvSpPr>
          <p:nvPr>
            <p:ph type="body" idx="1"/>
          </p:nvPr>
        </p:nvSpPr>
        <p:spPr>
          <a:xfrm>
            <a:off x="685800" y="4343401"/>
            <a:ext cx="5486400" cy="4114800"/>
          </a:xfrm>
          <a:prstGeom prst="rect">
            <a:avLst/>
          </a:prstGeom>
        </p:spPr>
        <p:txBody>
          <a:bodyPr lIns="82283" tIns="82283" rIns="82283" bIns="82283" anchor="t" anchorCtr="0">
            <a:noAutofit/>
          </a:bodyPr>
          <a:lstStyle/>
          <a:p>
            <a:endParaRPr sz="13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60" name="Shape 260"/>
          <p:cNvSpPr txBox="1">
            <a:spLocks noGrp="1"/>
          </p:cNvSpPr>
          <p:nvPr>
            <p:ph type="body" idx="1"/>
          </p:nvPr>
        </p:nvSpPr>
        <p:spPr>
          <a:xfrm>
            <a:off x="685800" y="4343401"/>
            <a:ext cx="5486400" cy="4114800"/>
          </a:xfrm>
          <a:prstGeom prst="rect">
            <a:avLst/>
          </a:prstGeom>
        </p:spPr>
        <p:txBody>
          <a:bodyPr lIns="82283" tIns="82283" rIns="82283" bIns="82283" anchor="t" anchorCtr="0">
            <a:noAutofit/>
          </a:bodyPr>
          <a:lstStyle/>
          <a:p>
            <a:endParaRPr sz="13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4" name="Shape 254"/>
          <p:cNvSpPr txBox="1">
            <a:spLocks noGrp="1"/>
          </p:cNvSpPr>
          <p:nvPr>
            <p:ph type="body" idx="1"/>
          </p:nvPr>
        </p:nvSpPr>
        <p:spPr>
          <a:xfrm>
            <a:off x="685800" y="4343401"/>
            <a:ext cx="5486400" cy="4114800"/>
          </a:xfrm>
          <a:prstGeom prst="rect">
            <a:avLst/>
          </a:prstGeom>
        </p:spPr>
        <p:txBody>
          <a:bodyPr lIns="82283" tIns="82283" rIns="82283" bIns="82283" anchor="t" anchorCtr="0">
            <a:noAutofit/>
          </a:bodyPr>
          <a:lstStyle/>
          <a:p>
            <a:endParaRPr sz="13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F48CA-7A88-4221-A3B4-7D7A3548784C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E46B1-B870-4193-92EC-B5963D8C4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950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F48CA-7A88-4221-A3B4-7D7A3548784C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E46B1-B870-4193-92EC-B5963D8C4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256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F48CA-7A88-4221-A3B4-7D7A3548784C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E46B1-B870-4193-92EC-B5963D8C4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6112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274320" y="274320"/>
            <a:ext cx="8595360" cy="822960"/>
          </a:xfrm>
          <a:prstGeom prst="rect">
            <a:avLst/>
          </a:prstGeom>
          <a:noFill/>
          <a:ln>
            <a:noFill/>
          </a:ln>
        </p:spPr>
        <p:txBody>
          <a:bodyPr lIns="82283" tIns="82283" rIns="82283" bIns="82283" anchor="t" anchorCtr="0"/>
          <a:lstStyle>
            <a:lvl1pPr>
              <a:spcBef>
                <a:spcPts val="0"/>
              </a:spcBef>
              <a:buSzPct val="99224"/>
              <a:defRPr sz="3800"/>
            </a:lvl1pPr>
            <a:lvl2pPr>
              <a:spcBef>
                <a:spcPts val="0"/>
              </a:spcBef>
              <a:buSzPct val="99224"/>
              <a:defRPr sz="3800"/>
            </a:lvl2pPr>
            <a:lvl3pPr>
              <a:spcBef>
                <a:spcPts val="0"/>
              </a:spcBef>
              <a:buSzPct val="99224"/>
              <a:defRPr sz="3800"/>
            </a:lvl3pPr>
            <a:lvl4pPr>
              <a:spcBef>
                <a:spcPts val="0"/>
              </a:spcBef>
              <a:buSzPct val="99224"/>
              <a:defRPr sz="3800"/>
            </a:lvl4pPr>
            <a:lvl5pPr>
              <a:spcBef>
                <a:spcPts val="0"/>
              </a:spcBef>
              <a:buSzPct val="99224"/>
              <a:defRPr sz="3800"/>
            </a:lvl5pPr>
            <a:lvl6pPr>
              <a:spcBef>
                <a:spcPts val="0"/>
              </a:spcBef>
              <a:buSzPct val="99224"/>
              <a:defRPr sz="3800"/>
            </a:lvl6pPr>
            <a:lvl7pPr>
              <a:spcBef>
                <a:spcPts val="0"/>
              </a:spcBef>
              <a:buSzPct val="99224"/>
              <a:defRPr sz="3800"/>
            </a:lvl7pPr>
            <a:lvl8pPr>
              <a:spcBef>
                <a:spcPts val="0"/>
              </a:spcBef>
              <a:buSzPct val="99224"/>
              <a:defRPr sz="3800"/>
            </a:lvl8pPr>
            <a:lvl9pPr>
              <a:spcBef>
                <a:spcPts val="0"/>
              </a:spcBef>
              <a:buSzPct val="99224"/>
              <a:defRPr sz="3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274320" y="1645921"/>
            <a:ext cx="8595360" cy="4937759"/>
          </a:xfrm>
          <a:prstGeom prst="rect">
            <a:avLst/>
          </a:prstGeom>
          <a:noFill/>
          <a:ln>
            <a:noFill/>
          </a:ln>
        </p:spPr>
        <p:txBody>
          <a:bodyPr lIns="82283" tIns="82283" rIns="82283" bIns="82283" anchor="t" anchorCtr="0"/>
          <a:lstStyle>
            <a:lvl1pPr>
              <a:spcBef>
                <a:spcPts val="0"/>
              </a:spcBef>
              <a:buSzPct val="98765"/>
              <a:defRPr sz="2400"/>
            </a:lvl1pPr>
            <a:lvl2pPr>
              <a:spcBef>
                <a:spcPts val="0"/>
              </a:spcBef>
              <a:buSzPct val="98765"/>
              <a:defRPr sz="2400"/>
            </a:lvl2pPr>
            <a:lvl3pPr>
              <a:spcBef>
                <a:spcPts val="0"/>
              </a:spcBef>
              <a:buSzPct val="98765"/>
              <a:defRPr sz="2400"/>
            </a:lvl3pPr>
            <a:lvl4pPr>
              <a:spcBef>
                <a:spcPts val="0"/>
              </a:spcBef>
              <a:buSzPct val="98765"/>
              <a:defRPr sz="2400"/>
            </a:lvl4pPr>
            <a:lvl5pPr>
              <a:spcBef>
                <a:spcPts val="0"/>
              </a:spcBef>
              <a:buSzPct val="98765"/>
              <a:defRPr sz="2400"/>
            </a:lvl5pPr>
            <a:lvl6pPr>
              <a:spcBef>
                <a:spcPts val="0"/>
              </a:spcBef>
              <a:buSzPct val="98765"/>
              <a:defRPr sz="2400"/>
            </a:lvl6pPr>
            <a:lvl7pPr>
              <a:spcBef>
                <a:spcPts val="0"/>
              </a:spcBef>
              <a:buSzPct val="98765"/>
              <a:defRPr sz="2400"/>
            </a:lvl7pPr>
            <a:lvl8pPr>
              <a:spcBef>
                <a:spcPts val="0"/>
              </a:spcBef>
              <a:buSzPct val="98765"/>
              <a:defRPr sz="2400"/>
            </a:lvl8pPr>
            <a:lvl9pPr>
              <a:spcBef>
                <a:spcPts val="0"/>
              </a:spcBef>
              <a:buSzPct val="98765"/>
              <a:defRPr sz="2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97497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F48CA-7A88-4221-A3B4-7D7A3548784C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E46B1-B870-4193-92EC-B5963D8C4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83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F48CA-7A88-4221-A3B4-7D7A3548784C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E46B1-B870-4193-92EC-B5963D8C4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929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F48CA-7A88-4221-A3B4-7D7A3548784C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E46B1-B870-4193-92EC-B5963D8C4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010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F48CA-7A88-4221-A3B4-7D7A3548784C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E46B1-B870-4193-92EC-B5963D8C4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593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F48CA-7A88-4221-A3B4-7D7A3548784C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E46B1-B870-4193-92EC-B5963D8C4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628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F48CA-7A88-4221-A3B4-7D7A3548784C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E46B1-B870-4193-92EC-B5963D8C4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793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F48CA-7A88-4221-A3B4-7D7A3548784C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E46B1-B870-4193-92EC-B5963D8C4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43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F48CA-7A88-4221-A3B4-7D7A3548784C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E46B1-B870-4193-92EC-B5963D8C4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821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F48CA-7A88-4221-A3B4-7D7A3548784C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E46B1-B870-4193-92EC-B5963D8C4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942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4" y="-10886"/>
            <a:ext cx="8595360" cy="822960"/>
          </a:xfrm>
        </p:spPr>
        <p:txBody>
          <a:bodyPr/>
          <a:lstStyle/>
          <a:p>
            <a:r>
              <a:rPr lang="en-US" dirty="0" smtClean="0"/>
              <a:t>Warm Up: 4/11/16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0" y="4953000"/>
            <a:ext cx="8595360" cy="163068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Quiz Tomorrow  and TEST </a:t>
            </a:r>
            <a:r>
              <a:rPr lang="en-US" smtClean="0"/>
              <a:t>on Thursday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Phyla </a:t>
            </a:r>
            <a:r>
              <a:rPr lang="en-US" dirty="0"/>
              <a:t>project is due on June 2</a:t>
            </a:r>
            <a:r>
              <a:rPr lang="en-US" baseline="30000" dirty="0"/>
              <a:t>nd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304800" y="685800"/>
            <a:ext cx="8595360" cy="4038600"/>
          </a:xfrm>
          <a:prstGeom prst="rect">
            <a:avLst/>
          </a:prstGeom>
          <a:noFill/>
          <a:ln>
            <a:noFill/>
          </a:ln>
        </p:spPr>
        <p:txBody>
          <a:bodyPr vert="horz" lIns="82283" tIns="82283" rIns="82283" bIns="82283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ts val="0"/>
              </a:spcBef>
              <a:buSzPct val="98765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ts val="0"/>
              </a:spcBef>
              <a:buSzPct val="98765"/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ts val="0"/>
              </a:spcBef>
              <a:buSzPct val="98765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ts val="0"/>
              </a:spcBef>
              <a:buSzPct val="98765"/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ts val="0"/>
              </a:spcBef>
              <a:buSzPct val="98765"/>
              <a:buFont typeface="Arial" panose="020B0604020202020204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ts val="0"/>
              </a:spcBef>
              <a:buSzPct val="98765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ts val="0"/>
              </a:spcBef>
              <a:buSzPct val="98765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ts val="0"/>
              </a:spcBef>
              <a:buSzPct val="98765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ts val="0"/>
              </a:spcBef>
              <a:buSzPct val="98765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A blue flower and a red flower cross, you get purple flowers.  Which type of inheritance pattern is this? What would the genotype of each parent be? </a:t>
            </a:r>
          </a:p>
          <a:p>
            <a:endParaRPr lang="en-US" altLang="en-US" sz="2800" dirty="0"/>
          </a:p>
          <a:p>
            <a:r>
              <a:rPr lang="en-US" sz="2800" dirty="0"/>
              <a:t>A man sues his wife on the grounds of infidelity. Both man and wife have normal vision, but their daughter has </a:t>
            </a:r>
            <a:r>
              <a:rPr lang="en-US" sz="2800" dirty="0" err="1"/>
              <a:t>coloboma</a:t>
            </a:r>
            <a:r>
              <a:rPr lang="en-US" sz="2800" dirty="0"/>
              <a:t> </a:t>
            </a:r>
            <a:r>
              <a:rPr lang="en-US" sz="2800" dirty="0" err="1"/>
              <a:t>irisis</a:t>
            </a:r>
            <a:r>
              <a:rPr lang="en-US" sz="2800" dirty="0"/>
              <a:t>, a fissure in the iris of the eye. This is known to be sex-linked recessive. If you were the man's lawyer, could you use this fact as evidence? If so, how?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0242985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we got…</a:t>
            </a:r>
            <a:endParaRPr lang="en-US" dirty="0"/>
          </a:p>
        </p:txBody>
      </p:sp>
      <p:pic>
        <p:nvPicPr>
          <p:cNvPr id="6148" name="Picture 4" descr="http://www.doggenetics.co.uk/photos/liverpupsmall.pn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529" t="23512" r="574" b="65636"/>
          <a:stretch/>
        </p:blipFill>
        <p:spPr bwMode="auto">
          <a:xfrm>
            <a:off x="3686976" y="2469432"/>
            <a:ext cx="83976" cy="158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http://www.doggenetics.co.uk/photos/blackpupsmal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556" y="2140482"/>
            <a:ext cx="1450862" cy="1455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www.doggenetics.co.uk/photos/yellowpupsmal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5692" y="2129281"/>
            <a:ext cx="1428750" cy="1466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www.doggenetics.co.uk/photos/yellowliverpupsmall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887" y="2129281"/>
            <a:ext cx="1428750" cy="1466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134836" y="446437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Notice the nose color too! </a:t>
            </a:r>
            <a:endParaRPr lang="en-US" dirty="0"/>
          </a:p>
        </p:txBody>
      </p:sp>
      <p:pic>
        <p:nvPicPr>
          <p:cNvPr id="10" name="Picture 2" descr="http://www.doggenetics.co.uk/photos/blackpupsmal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0090" y="2134881"/>
            <a:ext cx="1450862" cy="1455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8041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>
            <a:spLocks noGrp="1"/>
          </p:cNvSpPr>
          <p:nvPr>
            <p:ph type="ctrTitle"/>
          </p:nvPr>
        </p:nvSpPr>
        <p:spPr>
          <a:xfrm>
            <a:off x="822961" y="2743200"/>
            <a:ext cx="7566659" cy="1165860"/>
          </a:xfrm>
          <a:prstGeom prst="rect">
            <a:avLst/>
          </a:prstGeom>
        </p:spPr>
        <p:txBody>
          <a:bodyPr lIns="34290" tIns="34290" rIns="34290" bIns="34290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US" sz="4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Dihybrid Genetics</a:t>
            </a:r>
          </a:p>
        </p:txBody>
      </p:sp>
      <p:sp>
        <p:nvSpPr>
          <p:cNvPr id="229" name="Shape 229"/>
          <p:cNvSpPr txBox="1">
            <a:spLocks noGrp="1"/>
          </p:cNvSpPr>
          <p:nvPr>
            <p:ph type="subTitle" idx="1"/>
          </p:nvPr>
        </p:nvSpPr>
        <p:spPr>
          <a:xfrm>
            <a:off x="1645921" y="4114801"/>
            <a:ext cx="5920739" cy="891539"/>
          </a:xfrm>
          <a:prstGeom prst="rect">
            <a:avLst/>
          </a:prstGeom>
        </p:spPr>
        <p:txBody>
          <a:bodyPr lIns="34290" tIns="34290" rIns="34290" bIns="34290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US" sz="2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4090215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title"/>
          </p:nvPr>
        </p:nvSpPr>
        <p:spPr>
          <a:xfrm>
            <a:off x="365760" y="91441"/>
            <a:ext cx="3186608" cy="1053314"/>
          </a:xfrm>
          <a:prstGeom prst="rect">
            <a:avLst/>
          </a:prstGeom>
        </p:spPr>
        <p:txBody>
          <a:bodyPr lIns="34290" tIns="34290" rIns="34290" bIns="34290" anchor="t" anchorCtr="0">
            <a:noAutofit/>
          </a:bodyPr>
          <a:lstStyle/>
          <a:p>
            <a:r>
              <a:rPr lang="en-US" sz="3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One Gene </a:t>
            </a:r>
          </a:p>
          <a:p>
            <a:r>
              <a:rPr lang="en-US" sz="3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 a trait  </a:t>
            </a:r>
          </a:p>
        </p:txBody>
      </p:sp>
      <p:sp>
        <p:nvSpPr>
          <p:cNvPr id="235" name="Shape 235"/>
          <p:cNvSpPr txBox="1">
            <a:spLocks noGrp="1"/>
          </p:cNvSpPr>
          <p:nvPr>
            <p:ph type="body" idx="1"/>
          </p:nvPr>
        </p:nvSpPr>
        <p:spPr>
          <a:xfrm>
            <a:off x="365760" y="4846298"/>
            <a:ext cx="8668485" cy="5009849"/>
          </a:xfrm>
          <a:prstGeom prst="rect">
            <a:avLst/>
          </a:prstGeom>
        </p:spPr>
        <p:txBody>
          <a:bodyPr lIns="34290" tIns="34290" rIns="34290" bIns="34290" anchor="t" anchorCtr="0">
            <a:noAutofit/>
          </a:bodyPr>
          <a:lstStyle/>
          <a:p>
            <a:pPr>
              <a:buNone/>
            </a:pPr>
            <a:r>
              <a:rPr lang="en-US" sz="2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>
              <a:buNone/>
            </a:pPr>
            <a:r>
              <a:rPr lang="en-US" sz="2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>
              <a:buNone/>
            </a:pPr>
            <a:r>
              <a:rPr lang="en-US" sz="2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Trait: Attache Earlobes                  Trait: Skin Color</a:t>
            </a:r>
          </a:p>
          <a:p>
            <a:pPr>
              <a:buNone/>
            </a:pPr>
            <a:r>
              <a:rPr lang="en-US" sz="2900">
                <a:solidFill>
                  <a:srgbClr val="4C1130"/>
                </a:solidFill>
                <a:latin typeface="Arial"/>
                <a:ea typeface="Arial"/>
                <a:cs typeface="Arial"/>
                <a:sym typeface="Arial"/>
              </a:rPr>
              <a:t>Genes: 1</a:t>
            </a:r>
            <a:r>
              <a:rPr lang="en-US" sz="2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                                     </a:t>
            </a:r>
            <a:r>
              <a:rPr lang="en-US" sz="2900">
                <a:solidFill>
                  <a:srgbClr val="741B47"/>
                </a:solidFill>
                <a:latin typeface="Arial"/>
                <a:ea typeface="Arial"/>
                <a:cs typeface="Arial"/>
                <a:sym typeface="Arial"/>
              </a:rPr>
              <a:t>Genes: 3</a:t>
            </a:r>
          </a:p>
        </p:txBody>
      </p:sp>
      <p:sp>
        <p:nvSpPr>
          <p:cNvPr id="236" name="Shape 236"/>
          <p:cNvSpPr txBox="1">
            <a:spLocks noGrp="1"/>
          </p:cNvSpPr>
          <p:nvPr>
            <p:ph type="title" idx="4294967295"/>
          </p:nvPr>
        </p:nvSpPr>
        <p:spPr>
          <a:xfrm>
            <a:off x="5956300" y="92075"/>
            <a:ext cx="3187700" cy="1052513"/>
          </a:xfrm>
          <a:prstGeom prst="rect">
            <a:avLst/>
          </a:prstGeom>
        </p:spPr>
        <p:txBody>
          <a:bodyPr lIns="34290" tIns="34290" rIns="34290" bIns="34290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US" sz="3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Multiple Genes </a:t>
            </a:r>
          </a:p>
          <a:p>
            <a:pPr>
              <a:spcBef>
                <a:spcPts val="0"/>
              </a:spcBef>
            </a:pPr>
            <a:r>
              <a:rPr lang="en-US" sz="3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 a trait  </a:t>
            </a:r>
          </a:p>
        </p:txBody>
      </p:sp>
      <p:pic>
        <p:nvPicPr>
          <p:cNvPr id="237" name="Shape 2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63440" y="1188720"/>
            <a:ext cx="4446517" cy="4477567"/>
          </a:xfrm>
          <a:prstGeom prst="rect">
            <a:avLst/>
          </a:prstGeom>
          <a:noFill/>
          <a:ln>
            <a:noFill/>
          </a:ln>
        </p:spPr>
      </p:pic>
      <p:pic>
        <p:nvPicPr>
          <p:cNvPr id="238" name="Shape 23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91440" y="1645921"/>
            <a:ext cx="4196430" cy="33804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6435294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title"/>
          </p:nvPr>
        </p:nvSpPr>
        <p:spPr>
          <a:xfrm>
            <a:off x="274321" y="274321"/>
            <a:ext cx="8663939" cy="891539"/>
          </a:xfrm>
          <a:prstGeom prst="rect">
            <a:avLst/>
          </a:prstGeom>
        </p:spPr>
        <p:txBody>
          <a:bodyPr lIns="34290" tIns="34290" rIns="34290" bIns="34290" anchor="t" anchorCtr="0">
            <a:noAutofit/>
          </a:bodyPr>
          <a:lstStyle/>
          <a:p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Monohybrid Cross v. Dihybrid Cross</a:t>
            </a:r>
          </a:p>
        </p:txBody>
      </p:sp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457200" y="1463040"/>
            <a:ext cx="8292128" cy="4993042"/>
          </a:xfrm>
          <a:prstGeom prst="rect">
            <a:avLst/>
          </a:prstGeom>
        </p:spPr>
        <p:txBody>
          <a:bodyPr lIns="34290" tIns="34290" rIns="34290" bIns="34290" anchor="t" anchorCtr="0">
            <a:noAutofit/>
          </a:bodyPr>
          <a:lstStyle/>
          <a:p>
            <a:pPr indent="-198120">
              <a:buClr>
                <a:srgbClr val="000000"/>
              </a:buClr>
              <a:buFont typeface="Arial"/>
              <a:buAutoNum type="arabicPeriod"/>
            </a:pPr>
            <a:r>
              <a:rPr lang="en-US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Mono = "one"    Hybrid = "mix"</a:t>
            </a:r>
          </a:p>
          <a:p>
            <a:pPr marL="685800" lvl="1" indent="-198120">
              <a:buClr>
                <a:srgbClr val="000000"/>
              </a:buClr>
              <a:buFont typeface="Courier New"/>
              <a:buChar char="o"/>
            </a:pPr>
            <a:r>
              <a:rPr lang="en-US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Monohybrid Cross - Tracking </a:t>
            </a:r>
            <a:r>
              <a:rPr lang="en-US" b="1" u="sng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one</a:t>
            </a:r>
            <a:r>
              <a:rPr lang="en-US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trait at a time</a:t>
            </a:r>
          </a:p>
          <a:p>
            <a:pPr marL="685800" lvl="1" indent="-198120">
              <a:buClr>
                <a:srgbClr val="000000"/>
              </a:buClr>
              <a:buFont typeface="Courier New"/>
              <a:buChar char="o"/>
            </a:pPr>
            <a:r>
              <a:rPr lang="en-US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Example: Pea color </a:t>
            </a:r>
          </a:p>
          <a:p>
            <a:pPr>
              <a:buNone/>
            </a:pPr>
            <a:r>
              <a:rPr lang="en-US" sz="17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2. Di = "two"     Hybrid = "mix'</a:t>
            </a:r>
          </a:p>
          <a:p>
            <a:pPr marL="685800" lvl="1" indent="-198120">
              <a:buClr>
                <a:srgbClr val="000000"/>
              </a:buClr>
              <a:buFont typeface="Courier New"/>
              <a:buChar char="o"/>
            </a:pPr>
            <a:r>
              <a:rPr lang="en-US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Dihybrid Cross - Tracking </a:t>
            </a:r>
            <a:r>
              <a:rPr lang="en-US" b="1" u="sng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two</a:t>
            </a:r>
            <a:r>
              <a:rPr lang="en-US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traits at a time</a:t>
            </a:r>
          </a:p>
          <a:p>
            <a:pPr marL="685800" lvl="1" indent="-198120">
              <a:buClr>
                <a:srgbClr val="000000"/>
              </a:buClr>
              <a:buFont typeface="Courier New"/>
              <a:buChar char="o"/>
            </a:pPr>
            <a:r>
              <a:rPr lang="en-US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Example: Pea color AND shape </a:t>
            </a: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     </a:t>
            </a:r>
          </a:p>
          <a:p>
            <a:pPr>
              <a:buNone/>
            </a:pPr>
            <a:endParaRPr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9843333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>
            <a:spLocks noGrp="1"/>
          </p:cNvSpPr>
          <p:nvPr>
            <p:ph type="title"/>
          </p:nvPr>
        </p:nvSpPr>
        <p:spPr>
          <a:xfrm>
            <a:off x="274321" y="274321"/>
            <a:ext cx="8663939" cy="891539"/>
          </a:xfrm>
          <a:prstGeom prst="rect">
            <a:avLst/>
          </a:prstGeom>
        </p:spPr>
        <p:txBody>
          <a:bodyPr lIns="34290" tIns="34290" rIns="34290" bIns="34290" anchor="t" anchorCtr="0">
            <a:noAutofit/>
          </a:bodyPr>
          <a:lstStyle/>
          <a:p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Steps in Solving Dihybrid Problems</a:t>
            </a:r>
          </a:p>
        </p:txBody>
      </p:sp>
      <p:sp>
        <p:nvSpPr>
          <p:cNvPr id="257" name="Shape 257"/>
          <p:cNvSpPr txBox="1">
            <a:spLocks noGrp="1"/>
          </p:cNvSpPr>
          <p:nvPr>
            <p:ph type="body" idx="1"/>
          </p:nvPr>
        </p:nvSpPr>
        <p:spPr>
          <a:xfrm>
            <a:off x="274321" y="1645920"/>
            <a:ext cx="8663939" cy="5006340"/>
          </a:xfrm>
          <a:prstGeom prst="rect">
            <a:avLst/>
          </a:prstGeom>
        </p:spPr>
        <p:txBody>
          <a:bodyPr lIns="34290" tIns="34290" rIns="34290" bIns="34290" anchor="t" anchorCtr="0">
            <a:noAutofit/>
          </a:bodyPr>
          <a:lstStyle/>
          <a:p>
            <a:pPr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1. Write the genotypes of the parents</a:t>
            </a:r>
          </a:p>
          <a:p>
            <a:pPr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2. Determine all possible trait combinations for each parent.</a:t>
            </a:r>
          </a:p>
          <a:p>
            <a:pPr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3. Set up a punnett square with the number of combinations.</a:t>
            </a:r>
          </a:p>
          <a:p>
            <a:pPr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4. Analyze the percentages OR ratios of the genotypes.</a:t>
            </a:r>
          </a:p>
        </p:txBody>
      </p:sp>
    </p:spTree>
    <p:extLst>
      <p:ext uri="{BB962C8B-B14F-4D97-AF65-F5344CB8AC3E}">
        <p14:creationId xmlns:p14="http://schemas.microsoft.com/office/powerpoint/2010/main" val="158317983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>
            <a:spLocks noGrp="1"/>
          </p:cNvSpPr>
          <p:nvPr>
            <p:ph type="title"/>
          </p:nvPr>
        </p:nvSpPr>
        <p:spPr>
          <a:xfrm>
            <a:off x="274321" y="274321"/>
            <a:ext cx="8663939" cy="891539"/>
          </a:xfrm>
          <a:prstGeom prst="rect">
            <a:avLst/>
          </a:prstGeom>
        </p:spPr>
        <p:txBody>
          <a:bodyPr lIns="34290" tIns="34290" rIns="34290" bIns="34290" anchor="t" anchorCtr="0">
            <a:noAutofit/>
          </a:bodyPr>
          <a:lstStyle/>
          <a:p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</p:txBody>
      </p:sp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274321" y="1645920"/>
            <a:ext cx="8663939" cy="5006340"/>
          </a:xfrm>
          <a:prstGeom prst="rect">
            <a:avLst/>
          </a:prstGeom>
        </p:spPr>
        <p:txBody>
          <a:bodyPr lIns="34290" tIns="34290" rIns="34290" bIns="34290" anchor="t" anchorCtr="0">
            <a:noAutofit/>
          </a:bodyPr>
          <a:lstStyle/>
          <a:p>
            <a:pPr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</p:txBody>
      </p:sp>
      <p:pic>
        <p:nvPicPr>
          <p:cNvPr id="251" name="Shape 25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60" y="5490"/>
            <a:ext cx="9113715" cy="67936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7289947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doggenetics.co.uk/photos/blacklabsmal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3026" y="792519"/>
            <a:ext cx="1957388" cy="2390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doggenetics.co.uk/photos/yellowlabliversmallflip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0321" y="787852"/>
            <a:ext cx="1950244" cy="2381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610946" y="258931"/>
            <a:ext cx="2246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	Parents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1715" y="4355254"/>
            <a:ext cx="859971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Assume complete dominance: </a:t>
            </a:r>
          </a:p>
          <a:p>
            <a:r>
              <a:rPr lang="en-US" sz="2800" dirty="0" smtClean="0"/>
              <a:t>What are the genotypes and phenotypes of the parents? </a:t>
            </a:r>
          </a:p>
          <a:p>
            <a:r>
              <a:rPr lang="en-US" sz="2800" dirty="0" smtClean="0"/>
              <a:t>What are the genotypes and phenotypes of the offspring? </a:t>
            </a:r>
          </a:p>
          <a:p>
            <a:r>
              <a:rPr lang="en-US" sz="2800" dirty="0" smtClean="0"/>
              <a:t>What is the ratio of genotypic and phenotypic offspring?</a:t>
            </a:r>
          </a:p>
        </p:txBody>
      </p:sp>
      <p:sp>
        <p:nvSpPr>
          <p:cNvPr id="2" name="Rectangle 1"/>
          <p:cNvSpPr/>
          <p:nvPr/>
        </p:nvSpPr>
        <p:spPr>
          <a:xfrm>
            <a:off x="1705429" y="3147530"/>
            <a:ext cx="19377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Fur Color: BB</a:t>
            </a:r>
          </a:p>
          <a:p>
            <a:r>
              <a:rPr lang="en-US" dirty="0" smtClean="0"/>
              <a:t>Nose Color: DD </a:t>
            </a: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372100" y="316910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Fur Color: bb</a:t>
            </a:r>
          </a:p>
          <a:p>
            <a:r>
              <a:rPr lang="en-US" dirty="0" smtClean="0"/>
              <a:t>Nose Color: </a:t>
            </a:r>
            <a:r>
              <a:rPr lang="en-US" dirty="0" err="1" smtClean="0"/>
              <a:t>dd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5576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we got…</a:t>
            </a:r>
            <a:endParaRPr lang="en-US" dirty="0"/>
          </a:p>
        </p:txBody>
      </p:sp>
      <p:pic>
        <p:nvPicPr>
          <p:cNvPr id="6146" name="Picture 2" descr="http://www.doggenetics.co.uk/photos/blackpupsmal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584" y="2210959"/>
            <a:ext cx="1450862" cy="1455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134836" y="446437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Is this what you expected? Why? </a:t>
            </a:r>
            <a:endParaRPr lang="en-US" dirty="0"/>
          </a:p>
        </p:txBody>
      </p:sp>
      <p:pic>
        <p:nvPicPr>
          <p:cNvPr id="9" name="Picture 2" descr="http://www.doggenetics.co.uk/photos/blackpupsmal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1138" y="2210959"/>
            <a:ext cx="1450862" cy="1455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www.doggenetics.co.uk/photos/blackpupsmal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5692" y="2210958"/>
            <a:ext cx="1450862" cy="1455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www.doggenetics.co.uk/photos/blackpupsmal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0246" y="2210958"/>
            <a:ext cx="1450862" cy="1455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6906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doggenetics.co.uk/photos/blacklabsmal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3026" y="792519"/>
            <a:ext cx="1957388" cy="2407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doggenetics.co.uk/photos/yellowlabliversmallflip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0321" y="787852"/>
            <a:ext cx="1950244" cy="2381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610946" y="258931"/>
            <a:ext cx="2246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	Parents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45143" y="4365925"/>
            <a:ext cx="861785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Assume Complete Dominance: </a:t>
            </a:r>
          </a:p>
          <a:p>
            <a:r>
              <a:rPr lang="en-US" sz="2800" dirty="0" smtClean="0"/>
              <a:t>What are the genotypes and phenotypes of the parents? </a:t>
            </a:r>
          </a:p>
          <a:p>
            <a:r>
              <a:rPr lang="en-US" sz="2800" dirty="0" smtClean="0"/>
              <a:t>What are the genotypes and phenotypes of the offspring? </a:t>
            </a:r>
          </a:p>
          <a:p>
            <a:r>
              <a:rPr lang="en-US" sz="2800" dirty="0" smtClean="0"/>
              <a:t>What is the ratio of genotypic and phenotypic offspring?</a:t>
            </a:r>
          </a:p>
        </p:txBody>
      </p:sp>
      <p:sp>
        <p:nvSpPr>
          <p:cNvPr id="2" name="Rectangle 1"/>
          <p:cNvSpPr/>
          <p:nvPr/>
        </p:nvSpPr>
        <p:spPr>
          <a:xfrm>
            <a:off x="2363027" y="3147530"/>
            <a:ext cx="166468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Fur Color: Bb</a:t>
            </a:r>
          </a:p>
          <a:p>
            <a:r>
              <a:rPr lang="en-US" dirty="0" smtClean="0"/>
              <a:t>Nose Color: </a:t>
            </a:r>
            <a:r>
              <a:rPr lang="en-US" dirty="0" err="1" smtClean="0"/>
              <a:t>Dd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372100" y="316910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Fur Color: bb</a:t>
            </a:r>
          </a:p>
          <a:p>
            <a:r>
              <a:rPr lang="en-US" dirty="0" smtClean="0"/>
              <a:t>Nose Color: </a:t>
            </a:r>
            <a:r>
              <a:rPr lang="en-US" dirty="0" err="1" smtClean="0"/>
              <a:t>dd</a:t>
            </a:r>
            <a:r>
              <a:rPr lang="en-US" dirty="0" smtClean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4929" y="3147530"/>
            <a:ext cx="15325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Notice the change is Genotype: 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641593" y="3470696"/>
            <a:ext cx="632744" cy="2419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3799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307</Words>
  <Application>Microsoft Office PowerPoint</Application>
  <PresentationFormat>On-screen Show (4:3)</PresentationFormat>
  <Paragraphs>57</Paragraphs>
  <Slides>10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Warm Up: 4/11/16</vt:lpstr>
      <vt:lpstr>Dihybrid Genetics</vt:lpstr>
      <vt:lpstr>One Gene  for a trait  </vt:lpstr>
      <vt:lpstr>Monohybrid Cross v. Dihybrid Cross</vt:lpstr>
      <vt:lpstr>Steps in Solving Dihybrid Problems</vt:lpstr>
      <vt:lpstr> </vt:lpstr>
      <vt:lpstr>PowerPoint Presentation</vt:lpstr>
      <vt:lpstr>So we got…</vt:lpstr>
      <vt:lpstr>PowerPoint Presentation</vt:lpstr>
      <vt:lpstr>So we got…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Up: 4/11/16</dc:title>
  <dc:creator>Brett</dc:creator>
  <cp:lastModifiedBy>Brett</cp:lastModifiedBy>
  <cp:revision>1</cp:revision>
  <dcterms:created xsi:type="dcterms:W3CDTF">2016-04-12T03:15:05Z</dcterms:created>
  <dcterms:modified xsi:type="dcterms:W3CDTF">2016-04-12T03:15:54Z</dcterms:modified>
</cp:coreProperties>
</file>