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D46CC4-A20E-4672-8C48-9498981FADEC}" type="datetimeFigureOut">
              <a:rPr lang="en-GB" smtClean="0"/>
              <a:t>08/03/2016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6F614F-098B-4494-86C1-B0832064A0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0244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hape 31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11" name="Shape 3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82283" tIns="82283" rIns="82283" bIns="82283" anchor="t" anchorCtr="0">
            <a:noAutofit/>
          </a:bodyPr>
          <a:lstStyle/>
          <a:p>
            <a:endParaRPr sz="13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18" name="Shape 3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82283" tIns="82283" rIns="82283" bIns="82283" anchor="t" anchorCtr="0">
            <a:noAutofit/>
          </a:bodyPr>
          <a:lstStyle/>
          <a:p>
            <a:endParaRPr sz="13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73" name="Shape 2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82283" tIns="82283" rIns="82283" bIns="82283" anchor="t" anchorCtr="0">
            <a:noAutofit/>
          </a:bodyPr>
          <a:lstStyle/>
          <a:p>
            <a:endParaRPr sz="1300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2" name="Shape 2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82283" tIns="82283" rIns="82283" bIns="82283" anchor="t" anchorCtr="0">
            <a:noAutofit/>
          </a:bodyPr>
          <a:lstStyle/>
          <a:p>
            <a:endParaRPr sz="13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1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196" indent="0" algn="ctr">
              <a:buNone/>
            </a:lvl2pPr>
            <a:lvl3pPr marL="914391" indent="0" algn="ctr">
              <a:buNone/>
            </a:lvl3pPr>
            <a:lvl4pPr marL="1371587" indent="0" algn="ctr">
              <a:buNone/>
            </a:lvl4pPr>
            <a:lvl5pPr marL="1828782" indent="0" algn="ctr">
              <a:buNone/>
            </a:lvl5pPr>
            <a:lvl6pPr marL="2285978" indent="0" algn="ctr">
              <a:buNone/>
            </a:lvl6pPr>
            <a:lvl7pPr marL="2743173" indent="0" algn="ctr">
              <a:buNone/>
            </a:lvl7pPr>
            <a:lvl8pPr marL="3200368" indent="0" algn="ctr">
              <a:buNone/>
            </a:lvl8pPr>
            <a:lvl9pPr marL="3657563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4F3B5E63-2586-448C-A524-4BFAD1202BFB}" type="datetimeFigureOut">
              <a:rPr lang="en-GB" smtClean="0">
                <a:solidFill>
                  <a:srgbClr val="464653"/>
                </a:solidFill>
              </a:rPr>
              <a:pPr/>
              <a:t>08/03/2016</a:t>
            </a:fld>
            <a:endParaRPr lang="en-GB">
              <a:solidFill>
                <a:srgbClr val="464653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GB">
              <a:solidFill>
                <a:srgbClr val="464653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3" y="6355080"/>
            <a:ext cx="1219200" cy="365760"/>
          </a:xfrm>
        </p:spPr>
        <p:txBody>
          <a:bodyPr/>
          <a:lstStyle/>
          <a:p>
            <a:fld id="{8EA3D5FC-C714-49B9-82A9-2D91627AF0A9}" type="slidenum">
              <a:rPr lang="en-GB" smtClean="0">
                <a:solidFill>
                  <a:srgbClr val="464653"/>
                </a:solidFill>
              </a:rPr>
              <a:pPr/>
              <a:t>‹#›</a:t>
            </a:fld>
            <a:endParaRPr lang="en-GB">
              <a:solidFill>
                <a:srgbClr val="464653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9" tIns="45719" rIns="91439" bIns="45719" anchor="ctr"/>
          <a:lstStyle/>
          <a:p>
            <a:pPr algn="ctr" defTabSz="914391"/>
            <a:endParaRPr lang="en-US">
              <a:solidFill>
                <a:prstClr val="white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9" tIns="45719" rIns="91439" bIns="45719" anchor="ctr"/>
          <a:lstStyle/>
          <a:p>
            <a:pPr algn="ctr" defTabSz="914391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9" tIns="45719" rIns="91439" bIns="45719" anchor="ctr"/>
          <a:lstStyle/>
          <a:p>
            <a:pPr algn="ctr" defTabSz="914391"/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9" tIns="45719" rIns="91439" bIns="45719" anchor="ctr"/>
          <a:lstStyle/>
          <a:p>
            <a:pPr algn="ctr" defTabSz="914391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488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B5E63-2586-448C-A524-4BFAD1202BFB}" type="datetimeFigureOut">
              <a:rPr lang="en-GB" smtClean="0">
                <a:solidFill>
                  <a:srgbClr val="464653"/>
                </a:solidFill>
              </a:rPr>
              <a:pPr/>
              <a:t>08/03/2016</a:t>
            </a:fld>
            <a:endParaRPr lang="en-GB">
              <a:solidFill>
                <a:srgbClr val="46465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46465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3D5FC-C714-49B9-82A9-2D91627AF0A9}" type="slidenum">
              <a:rPr lang="en-GB" smtClean="0">
                <a:solidFill>
                  <a:srgbClr val="464653"/>
                </a:solidFill>
              </a:rPr>
              <a:pPr/>
              <a:t>‹#›</a:t>
            </a:fld>
            <a:endParaRPr lang="en-GB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973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1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B5E63-2586-448C-A524-4BFAD1202BFB}" type="datetimeFigureOut">
              <a:rPr lang="en-GB" smtClean="0">
                <a:solidFill>
                  <a:srgbClr val="464653"/>
                </a:solidFill>
              </a:rPr>
              <a:pPr/>
              <a:t>08/03/2016</a:t>
            </a:fld>
            <a:endParaRPr lang="en-GB">
              <a:solidFill>
                <a:srgbClr val="46465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46465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3D5FC-C714-49B9-82A9-2D91627AF0A9}" type="slidenum">
              <a:rPr lang="en-GB" smtClean="0">
                <a:solidFill>
                  <a:srgbClr val="464653"/>
                </a:solidFill>
              </a:rPr>
              <a:pPr/>
              <a:t>‹#›</a:t>
            </a:fld>
            <a:endParaRPr lang="en-GB">
              <a:solidFill>
                <a:srgbClr val="464653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39" tIns="45719" rIns="91439" bIns="45719" anchor="t" compatLnSpc="1"/>
          <a:lstStyle/>
          <a:p>
            <a:pPr defTabSz="914391"/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9" tIns="45719" rIns="91439" bIns="45719" anchor="ctr"/>
          <a:lstStyle/>
          <a:p>
            <a:pPr algn="ctr" defTabSz="914391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39" tIns="45719" rIns="91439" bIns="45719" anchor="t" compatLnSpc="1"/>
          <a:lstStyle/>
          <a:p>
            <a:pPr defTabSz="914391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4436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274320" y="274320"/>
            <a:ext cx="8595360" cy="822960"/>
          </a:xfrm>
          <a:prstGeom prst="rect">
            <a:avLst/>
          </a:prstGeom>
          <a:noFill/>
          <a:ln>
            <a:noFill/>
          </a:ln>
        </p:spPr>
        <p:txBody>
          <a:bodyPr lIns="82283" tIns="82283" rIns="82283" bIns="82283" anchor="t" anchorCtr="0"/>
          <a:lstStyle>
            <a:lvl1pPr>
              <a:spcBef>
                <a:spcPts val="0"/>
              </a:spcBef>
              <a:buClr>
                <a:srgbClr val="FFFFFF"/>
              </a:buClr>
              <a:buSzPct val="99224"/>
              <a:buFont typeface="Comic Sans MS"/>
              <a:defRPr sz="38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>
              <a:spcBef>
                <a:spcPts val="0"/>
              </a:spcBef>
              <a:buClr>
                <a:srgbClr val="FFFFFF"/>
              </a:buClr>
              <a:buSzPct val="99224"/>
              <a:buFont typeface="Comic Sans MS"/>
              <a:defRPr sz="38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>
              <a:spcBef>
                <a:spcPts val="0"/>
              </a:spcBef>
              <a:buClr>
                <a:srgbClr val="FFFFFF"/>
              </a:buClr>
              <a:buSzPct val="99224"/>
              <a:buFont typeface="Comic Sans MS"/>
              <a:defRPr sz="38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>
              <a:spcBef>
                <a:spcPts val="0"/>
              </a:spcBef>
              <a:buClr>
                <a:srgbClr val="FFFFFF"/>
              </a:buClr>
              <a:buSzPct val="99224"/>
              <a:buFont typeface="Comic Sans MS"/>
              <a:defRPr sz="38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>
              <a:spcBef>
                <a:spcPts val="0"/>
              </a:spcBef>
              <a:buClr>
                <a:srgbClr val="FFFFFF"/>
              </a:buClr>
              <a:buSzPct val="99224"/>
              <a:buFont typeface="Comic Sans MS"/>
              <a:defRPr sz="38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>
              <a:spcBef>
                <a:spcPts val="0"/>
              </a:spcBef>
              <a:buClr>
                <a:srgbClr val="FFFFFF"/>
              </a:buClr>
              <a:buSzPct val="99224"/>
              <a:buFont typeface="Comic Sans MS"/>
              <a:defRPr sz="38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>
              <a:spcBef>
                <a:spcPts val="0"/>
              </a:spcBef>
              <a:buClr>
                <a:srgbClr val="FFFFFF"/>
              </a:buClr>
              <a:buSzPct val="99224"/>
              <a:buFont typeface="Comic Sans MS"/>
              <a:defRPr sz="38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>
              <a:spcBef>
                <a:spcPts val="0"/>
              </a:spcBef>
              <a:buClr>
                <a:srgbClr val="FFFFFF"/>
              </a:buClr>
              <a:buSzPct val="99224"/>
              <a:buFont typeface="Comic Sans MS"/>
              <a:defRPr sz="38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>
              <a:spcBef>
                <a:spcPts val="0"/>
              </a:spcBef>
              <a:buClr>
                <a:srgbClr val="FFFFFF"/>
              </a:buClr>
              <a:buSzPct val="99224"/>
              <a:buFont typeface="Comic Sans MS"/>
              <a:defRPr sz="38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274320" y="1645920"/>
            <a:ext cx="8595360" cy="4937759"/>
          </a:xfrm>
          <a:prstGeom prst="rect">
            <a:avLst/>
          </a:prstGeom>
          <a:noFill/>
          <a:ln>
            <a:noFill/>
          </a:ln>
        </p:spPr>
        <p:txBody>
          <a:bodyPr lIns="82283" tIns="82283" rIns="82283" bIns="82283" anchor="t" anchorCtr="0"/>
          <a:lstStyle>
            <a:lvl1pPr>
              <a:spcBef>
                <a:spcPts val="0"/>
              </a:spcBef>
              <a:buClr>
                <a:srgbClr val="FFFFFF"/>
              </a:buClr>
              <a:buSzPct val="98765"/>
              <a:buFont typeface="Comic Sans MS"/>
              <a:defRPr sz="24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>
              <a:spcBef>
                <a:spcPts val="0"/>
              </a:spcBef>
              <a:buClr>
                <a:srgbClr val="FFFFFF"/>
              </a:buClr>
              <a:buSzPct val="98765"/>
              <a:buFont typeface="Comic Sans MS"/>
              <a:defRPr sz="24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>
              <a:spcBef>
                <a:spcPts val="0"/>
              </a:spcBef>
              <a:buClr>
                <a:srgbClr val="FFFFFF"/>
              </a:buClr>
              <a:buSzPct val="98765"/>
              <a:buFont typeface="Comic Sans MS"/>
              <a:defRPr sz="24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>
              <a:spcBef>
                <a:spcPts val="0"/>
              </a:spcBef>
              <a:buClr>
                <a:srgbClr val="FFFFFF"/>
              </a:buClr>
              <a:buSzPct val="98765"/>
              <a:buFont typeface="Comic Sans MS"/>
              <a:defRPr sz="24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>
              <a:spcBef>
                <a:spcPts val="0"/>
              </a:spcBef>
              <a:buClr>
                <a:srgbClr val="FFFFFF"/>
              </a:buClr>
              <a:buSzPct val="98765"/>
              <a:buFont typeface="Comic Sans MS"/>
              <a:defRPr sz="24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>
              <a:spcBef>
                <a:spcPts val="0"/>
              </a:spcBef>
              <a:buClr>
                <a:srgbClr val="FFFFFF"/>
              </a:buClr>
              <a:buSzPct val="98765"/>
              <a:buFont typeface="Comic Sans MS"/>
              <a:defRPr sz="24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>
              <a:spcBef>
                <a:spcPts val="0"/>
              </a:spcBef>
              <a:buClr>
                <a:srgbClr val="FFFFFF"/>
              </a:buClr>
              <a:buSzPct val="98765"/>
              <a:buFont typeface="Comic Sans MS"/>
              <a:defRPr sz="24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>
              <a:spcBef>
                <a:spcPts val="0"/>
              </a:spcBef>
              <a:buClr>
                <a:srgbClr val="FFFFFF"/>
              </a:buClr>
              <a:buSzPct val="98765"/>
              <a:buFont typeface="Comic Sans MS"/>
              <a:defRPr sz="24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>
              <a:spcBef>
                <a:spcPts val="0"/>
              </a:spcBef>
              <a:buClr>
                <a:srgbClr val="FFFFFF"/>
              </a:buClr>
              <a:buSzPct val="98765"/>
              <a:buFont typeface="Comic Sans MS"/>
              <a:defRPr sz="24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64174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B5E63-2586-448C-A524-4BFAD1202BFB}" type="datetimeFigureOut">
              <a:rPr lang="en-GB" smtClean="0">
                <a:solidFill>
                  <a:srgbClr val="464653"/>
                </a:solidFill>
              </a:rPr>
              <a:pPr/>
              <a:t>08/03/2016</a:t>
            </a:fld>
            <a:endParaRPr lang="en-GB">
              <a:solidFill>
                <a:srgbClr val="46465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46465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3D5FC-C714-49B9-82A9-2D91627AF0A9}" type="slidenum">
              <a:rPr lang="en-GB" smtClean="0">
                <a:solidFill>
                  <a:srgbClr val="464653"/>
                </a:solidFill>
              </a:rPr>
              <a:pPr/>
              <a:t>‹#›</a:t>
            </a:fld>
            <a:endParaRPr lang="en-GB">
              <a:solidFill>
                <a:srgbClr val="464653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52680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4F3B5E63-2586-448C-A524-4BFAD1202BFB}" type="datetimeFigureOut">
              <a:rPr lang="en-GB" smtClean="0">
                <a:solidFill>
                  <a:srgbClr val="DDE9EC"/>
                </a:solidFill>
              </a:rPr>
              <a:pPr/>
              <a:t>08/03/2016</a:t>
            </a:fld>
            <a:endParaRPr lang="en-GB">
              <a:solidFill>
                <a:srgbClr val="DDE9E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GB">
              <a:solidFill>
                <a:srgbClr val="DDE9E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9" y="6355080"/>
            <a:ext cx="1520952" cy="365760"/>
          </a:xfrm>
        </p:spPr>
        <p:txBody>
          <a:bodyPr/>
          <a:lstStyle/>
          <a:p>
            <a:fld id="{8EA3D5FC-C714-49B9-82A9-2D91627AF0A9}" type="slidenum">
              <a:rPr lang="en-GB" smtClean="0">
                <a:solidFill>
                  <a:srgbClr val="DDE9EC"/>
                </a:solidFill>
              </a:rPr>
              <a:pPr/>
              <a:t>‹#›</a:t>
            </a:fld>
            <a:endParaRPr lang="en-GB">
              <a:solidFill>
                <a:srgbClr val="DDE9EC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9" tIns="45719" rIns="91439" bIns="45719" anchor="ctr"/>
          <a:lstStyle/>
          <a:p>
            <a:pPr algn="ctr" defTabSz="914391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9" tIns="45719" rIns="91439" bIns="45719" anchor="ctr"/>
          <a:lstStyle/>
          <a:p>
            <a:pPr algn="ctr" defTabSz="914391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7715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B5E63-2586-448C-A524-4BFAD1202BFB}" type="datetimeFigureOut">
              <a:rPr lang="en-GB" smtClean="0">
                <a:solidFill>
                  <a:srgbClr val="464653"/>
                </a:solidFill>
              </a:rPr>
              <a:pPr/>
              <a:t>08/03/2016</a:t>
            </a:fld>
            <a:endParaRPr lang="en-GB">
              <a:solidFill>
                <a:srgbClr val="464653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464653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3D5FC-C714-49B9-82A9-2D91627AF0A9}" type="slidenum">
              <a:rPr lang="en-GB" smtClean="0">
                <a:solidFill>
                  <a:srgbClr val="464653"/>
                </a:solidFill>
              </a:rPr>
              <a:pPr/>
              <a:t>‹#›</a:t>
            </a:fld>
            <a:endParaRPr lang="en-GB">
              <a:solidFill>
                <a:srgbClr val="464653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7395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39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1" y="1295400"/>
            <a:ext cx="4041775" cy="685800"/>
          </a:xfrm>
          <a:noFill/>
          <a:ln>
            <a:noFill/>
          </a:ln>
        </p:spPr>
        <p:txBody>
          <a:bodyPr lIns="91439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B5E63-2586-448C-A524-4BFAD1202BFB}" type="datetimeFigureOut">
              <a:rPr lang="en-GB" smtClean="0">
                <a:solidFill>
                  <a:srgbClr val="464653"/>
                </a:solidFill>
              </a:rPr>
              <a:pPr/>
              <a:t>08/03/2016</a:t>
            </a:fld>
            <a:endParaRPr lang="en-GB">
              <a:solidFill>
                <a:srgbClr val="464653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464653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3D5FC-C714-49B9-82A9-2D91627AF0A9}" type="slidenum">
              <a:rPr lang="en-GB" smtClean="0">
                <a:solidFill>
                  <a:srgbClr val="464653"/>
                </a:solidFill>
              </a:rPr>
              <a:pPr/>
              <a:t>‹#›</a:t>
            </a:fld>
            <a:endParaRPr lang="en-GB">
              <a:solidFill>
                <a:srgbClr val="464653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1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1" y="2133601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40288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B5E63-2586-448C-A524-4BFAD1202BFB}" type="datetimeFigureOut">
              <a:rPr lang="en-GB" smtClean="0">
                <a:solidFill>
                  <a:srgbClr val="464653"/>
                </a:solidFill>
              </a:rPr>
              <a:pPr/>
              <a:t>08/03/2016</a:t>
            </a:fld>
            <a:endParaRPr lang="en-GB">
              <a:solidFill>
                <a:srgbClr val="464653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464653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3D5FC-C714-49B9-82A9-2D91627AF0A9}" type="slidenum">
              <a:rPr lang="en-GB" smtClean="0">
                <a:solidFill>
                  <a:srgbClr val="464653"/>
                </a:solidFill>
              </a:rPr>
              <a:pPr/>
              <a:t>‹#›</a:t>
            </a:fld>
            <a:endParaRPr lang="en-GB">
              <a:solidFill>
                <a:srgbClr val="464653"/>
              </a:solidFill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9" tIns="45719" rIns="91439" bIns="45719" anchor="ctr"/>
          <a:lstStyle/>
          <a:p>
            <a:pPr algn="ctr" defTabSz="914391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634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B5E63-2586-448C-A524-4BFAD1202BFB}" type="datetimeFigureOut">
              <a:rPr lang="en-GB" smtClean="0">
                <a:solidFill>
                  <a:srgbClr val="464653"/>
                </a:solidFill>
              </a:rPr>
              <a:pPr/>
              <a:t>08/03/2016</a:t>
            </a:fld>
            <a:endParaRPr lang="en-GB">
              <a:solidFill>
                <a:srgbClr val="464653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464653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3D5FC-C714-49B9-82A9-2D91627AF0A9}" type="slidenum">
              <a:rPr lang="en-GB" smtClean="0">
                <a:solidFill>
                  <a:srgbClr val="464653"/>
                </a:solidFill>
              </a:rPr>
              <a:pPr/>
              <a:t>‹#›</a:t>
            </a:fld>
            <a:endParaRPr lang="en-GB">
              <a:solidFill>
                <a:srgbClr val="464653"/>
              </a:solidFill>
            </a:endParaRPr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39" tIns="45719" rIns="91439" bIns="45719" anchor="t" compatLnSpc="1"/>
          <a:lstStyle/>
          <a:p>
            <a:pPr defTabSz="914391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9" tIns="45719" rIns="91439" bIns="45719" anchor="ctr"/>
          <a:lstStyle/>
          <a:p>
            <a:pPr algn="ctr" defTabSz="914391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733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1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1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B5E63-2586-448C-A524-4BFAD1202BFB}" type="datetimeFigureOut">
              <a:rPr lang="en-GB" smtClean="0">
                <a:solidFill>
                  <a:srgbClr val="464653"/>
                </a:solidFill>
              </a:rPr>
              <a:pPr/>
              <a:t>08/03/2016</a:t>
            </a:fld>
            <a:endParaRPr lang="en-GB">
              <a:solidFill>
                <a:srgbClr val="464653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464653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3D5FC-C714-49B9-82A9-2D91627AF0A9}" type="slidenum">
              <a:rPr lang="en-GB" smtClean="0">
                <a:solidFill>
                  <a:srgbClr val="464653"/>
                </a:solidFill>
              </a:rPr>
              <a:pPr/>
              <a:t>‹#›</a:t>
            </a:fld>
            <a:endParaRPr lang="en-GB">
              <a:solidFill>
                <a:srgbClr val="464653"/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39" tIns="45719" rIns="91439" bIns="45719" anchor="t" compatLnSpc="1"/>
          <a:lstStyle/>
          <a:p>
            <a:pPr defTabSz="914391"/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39" tIns="45719" rIns="91439" bIns="45719" anchor="t" compatLnSpc="1"/>
          <a:lstStyle/>
          <a:p>
            <a:pPr defTabSz="91439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9" tIns="45719" rIns="91439" bIns="45719" anchor="ctr"/>
          <a:lstStyle/>
          <a:p>
            <a:pPr algn="ctr" defTabSz="914391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70260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7"/>
            <a:ext cx="8229600" cy="674688"/>
          </a:xfrm>
          <a:ln>
            <a:solidFill>
              <a:schemeClr val="accent1"/>
            </a:solidFill>
          </a:ln>
        </p:spPr>
        <p:txBody>
          <a:bodyPr lIns="274317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1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B5E63-2586-448C-A524-4BFAD1202BFB}" type="datetimeFigureOut">
              <a:rPr lang="en-GB" smtClean="0">
                <a:solidFill>
                  <a:srgbClr val="DDE9EC"/>
                </a:solidFill>
              </a:rPr>
              <a:pPr/>
              <a:t>08/03/2016</a:t>
            </a:fld>
            <a:endParaRPr lang="en-GB">
              <a:solidFill>
                <a:srgbClr val="DDE9E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DDE9E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3D5FC-C714-49B9-82A9-2D91627AF0A9}" type="slidenum">
              <a:rPr lang="en-GB" smtClean="0">
                <a:solidFill>
                  <a:srgbClr val="DDE9EC"/>
                </a:solidFill>
              </a:rPr>
              <a:pPr/>
              <a:t>‹#›</a:t>
            </a:fld>
            <a:endParaRPr lang="en-GB">
              <a:solidFill>
                <a:srgbClr val="DDE9EC"/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39" tIns="45719" rIns="91439" bIns="45719" anchor="t" compatLnSpc="1"/>
          <a:lstStyle/>
          <a:p>
            <a:pPr defTabSz="914391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9" tIns="45719" rIns="91439" bIns="45719" anchor="ctr"/>
          <a:lstStyle/>
          <a:p>
            <a:pPr algn="ctr" defTabSz="914391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9" tIns="45719" rIns="91439" bIns="45719" anchor="ctr"/>
          <a:lstStyle/>
          <a:p>
            <a:pPr algn="ctr" defTabSz="914391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3203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lIns="91439" tIns="45719" rIns="91439" bIns="45719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 lIns="91439" tIns="45719" rIns="91439" bIns="45719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1" y="6356350"/>
            <a:ext cx="2289048" cy="365760"/>
          </a:xfrm>
          <a:prstGeom prst="rect">
            <a:avLst/>
          </a:prstGeom>
        </p:spPr>
        <p:txBody>
          <a:bodyPr vert="horz" lIns="91439" tIns="45719" rIns="91439" bIns="45719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defTabSz="914391"/>
            <a:fld id="{4F3B5E63-2586-448C-A524-4BFAD1202BFB}" type="datetimeFigureOut">
              <a:rPr lang="en-GB" smtClean="0">
                <a:solidFill>
                  <a:srgbClr val="464653"/>
                </a:solidFill>
              </a:rPr>
              <a:pPr defTabSz="914391"/>
              <a:t>08/03/2016</a:t>
            </a:fld>
            <a:endParaRPr lang="en-GB">
              <a:solidFill>
                <a:srgbClr val="464653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9" y="6356350"/>
            <a:ext cx="3505200" cy="365760"/>
          </a:xfrm>
          <a:prstGeom prst="rect">
            <a:avLst/>
          </a:prstGeom>
        </p:spPr>
        <p:txBody>
          <a:bodyPr vert="horz" lIns="91439" tIns="45719" rIns="91439" bIns="45719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defTabSz="914391"/>
            <a:endParaRPr lang="en-GB">
              <a:solidFill>
                <a:srgbClr val="464653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 lIns="91439" tIns="45719" rIns="91439" bIns="45719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defTabSz="914391"/>
            <a:fld id="{8EA3D5FC-C714-49B9-82A9-2D91627AF0A9}" type="slidenum">
              <a:rPr lang="en-GB" smtClean="0">
                <a:solidFill>
                  <a:srgbClr val="464653"/>
                </a:solidFill>
              </a:rPr>
              <a:pPr defTabSz="914391"/>
              <a:t>‹#›</a:t>
            </a:fld>
            <a:endParaRPr lang="en-GB">
              <a:solidFill>
                <a:srgbClr val="464653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39" tIns="45719" rIns="91439" bIns="45719" anchor="t" compatLnSpc="1"/>
          <a:lstStyle/>
          <a:p>
            <a:pPr defTabSz="914391"/>
            <a:endParaRPr lang="en-US">
              <a:solidFill>
                <a:prstClr val="black"/>
              </a:solidFill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39" tIns="45719" rIns="91439" bIns="45719" anchor="t" compatLnSpc="1"/>
          <a:lstStyle/>
          <a:p>
            <a:pPr defTabSz="914391"/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9" tIns="45719" rIns="91439" bIns="45719" anchor="ctr"/>
          <a:lstStyle/>
          <a:p>
            <a:pPr algn="ctr" defTabSz="914391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2007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17" indent="-274317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35" indent="-274317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52" indent="-228597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69" indent="-228597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87" indent="-228597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04" indent="-182878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782" indent="-182878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60" indent="-182878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38" indent="-182878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7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6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6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://youtube.com/v/rgLJrvoX_qo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Warm Up: </a:t>
            </a: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3600" dirty="0" smtClean="0">
                <a:solidFill>
                  <a:schemeClr val="tx1"/>
                </a:solidFill>
              </a:rPr>
              <a:t>3/8/16</a:t>
            </a:r>
            <a:endParaRPr lang="en-GB" sz="36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295401"/>
            <a:ext cx="8458200" cy="4524313"/>
          </a:xfrm>
          <a:prstGeom prst="rect">
            <a:avLst/>
          </a:prstGeom>
          <a:noFill/>
        </p:spPr>
        <p:txBody>
          <a:bodyPr wrap="square" lIns="91439" tIns="45719" rIns="91439" bIns="45719" rtlCol="0">
            <a:spAutoFit/>
          </a:bodyPr>
          <a:lstStyle/>
          <a:p>
            <a:pPr marL="342896" indent="-342896" defTabSz="914391">
              <a:buFontTx/>
              <a:buAutoNum type="arabicPeriod"/>
            </a:pPr>
            <a:r>
              <a:rPr lang="en-US" sz="3200" dirty="0">
                <a:solidFill>
                  <a:prstClr val="black"/>
                </a:solidFill>
              </a:rPr>
              <a:t>What are the three parts of a nucleotide? </a:t>
            </a:r>
          </a:p>
          <a:p>
            <a:pPr marL="342896" indent="-342896" defTabSz="914391">
              <a:buFontTx/>
              <a:buAutoNum type="arabicPeriod"/>
            </a:pPr>
            <a:endParaRPr lang="en-US" sz="3200" dirty="0">
              <a:solidFill>
                <a:prstClr val="black"/>
              </a:solidFill>
            </a:endParaRPr>
          </a:p>
          <a:p>
            <a:pPr marL="342896" indent="-342896" defTabSz="914391">
              <a:buFontTx/>
              <a:buAutoNum type="arabicPeriod"/>
            </a:pPr>
            <a:r>
              <a:rPr lang="en-US" sz="3200" dirty="0">
                <a:solidFill>
                  <a:prstClr val="black"/>
                </a:solidFill>
              </a:rPr>
              <a:t>What is the function of DNA Polymerase?</a:t>
            </a:r>
          </a:p>
          <a:p>
            <a:pPr marL="342896" indent="-342896" defTabSz="914391">
              <a:buFontTx/>
              <a:buAutoNum type="arabicPeriod"/>
            </a:pPr>
            <a:endParaRPr lang="en-US" sz="3200" dirty="0">
              <a:solidFill>
                <a:prstClr val="black"/>
              </a:solidFill>
            </a:endParaRPr>
          </a:p>
          <a:p>
            <a:pPr marL="342896" indent="-342896" defTabSz="914391">
              <a:buFontTx/>
              <a:buAutoNum type="arabicPeriod"/>
            </a:pPr>
            <a:endParaRPr lang="en-US" sz="3200" dirty="0">
              <a:solidFill>
                <a:prstClr val="black"/>
              </a:solidFill>
            </a:endParaRPr>
          </a:p>
          <a:p>
            <a:pPr marL="342896" indent="-342896" defTabSz="914391">
              <a:buFontTx/>
              <a:buAutoNum type="arabicPeriod"/>
            </a:pPr>
            <a:endParaRPr lang="en-US" sz="3200" dirty="0">
              <a:solidFill>
                <a:prstClr val="black"/>
              </a:solidFill>
            </a:endParaRPr>
          </a:p>
          <a:p>
            <a:pPr marL="342896" indent="-342896" defTabSz="914391">
              <a:buFontTx/>
              <a:buAutoNum type="arabicPeriod"/>
            </a:pPr>
            <a:endParaRPr lang="en-US" sz="3200" dirty="0">
              <a:solidFill>
                <a:prstClr val="black"/>
              </a:solidFill>
            </a:endParaRPr>
          </a:p>
          <a:p>
            <a:pPr algn="ctr" defTabSz="914391"/>
            <a:r>
              <a:rPr lang="en-US" sz="3200" dirty="0">
                <a:solidFill>
                  <a:prstClr val="black"/>
                </a:solidFill>
              </a:rPr>
              <a:t>Period 5 remember to get your packet stamp if you need it!  </a:t>
            </a:r>
            <a:endParaRPr lang="en-US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96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Telomeres and Sugar!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Read through the article, highlight and take notes on each </a:t>
            </a:r>
            <a:r>
              <a:rPr lang="en-US" dirty="0" smtClean="0">
                <a:solidFill>
                  <a:schemeClr val="tx1"/>
                </a:solidFill>
              </a:rPr>
              <a:t>section in your reading outline section of your notebook.  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192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34290" tIns="34290" rIns="34290" bIns="34290" anchor="t" anchorCtr="0">
            <a:noAutofit/>
          </a:bodyPr>
          <a:lstStyle/>
          <a:p>
            <a:r>
              <a:rPr lang="en-US" u="sng"/>
              <a:t>Mitosis</a:t>
            </a:r>
          </a:p>
        </p:txBody>
      </p:sp>
      <p:sp>
        <p:nvSpPr>
          <p:cNvPr id="269" name="Shape 269"/>
          <p:cNvSpPr txBox="1">
            <a:spLocks noGrp="1"/>
          </p:cNvSpPr>
          <p:nvPr>
            <p:ph sz="quarter" idx="1"/>
          </p:nvPr>
        </p:nvSpPr>
        <p:spPr>
          <a:prstGeom prst="rect">
            <a:avLst/>
          </a:prstGeom>
        </p:spPr>
        <p:txBody>
          <a:bodyPr lIns="34290" tIns="34290" rIns="34290" bIns="34290" anchor="t" anchorCtr="0">
            <a:noAutofit/>
          </a:bodyPr>
          <a:lstStyle/>
          <a:p>
            <a:pPr>
              <a:buNone/>
            </a:pPr>
            <a:r>
              <a:rPr lang="en-US" sz="2900" dirty="0"/>
              <a:t>The process of cell division is called mitosis.</a:t>
            </a:r>
          </a:p>
          <a:p>
            <a:endParaRPr sz="2900" dirty="0"/>
          </a:p>
          <a:p>
            <a:pPr>
              <a:buNone/>
            </a:pPr>
            <a:r>
              <a:rPr lang="en-US" sz="2900" dirty="0" smtClean="0"/>
              <a:t>Phases </a:t>
            </a:r>
            <a:r>
              <a:rPr lang="en-US" sz="2900" dirty="0"/>
              <a:t>of Mitosis</a:t>
            </a:r>
          </a:p>
          <a:p>
            <a:pPr marL="342896" indent="-228597">
              <a:buSzPct val="100000"/>
              <a:buFont typeface="Comic Sans MS"/>
              <a:buAutoNum type="arabicPeriod"/>
            </a:pPr>
            <a:r>
              <a:rPr lang="en-US" sz="2900" dirty="0" err="1"/>
              <a:t>Interphase</a:t>
            </a:r>
            <a:endParaRPr lang="en-US" sz="2900" dirty="0"/>
          </a:p>
          <a:p>
            <a:pPr marL="342896" indent="-228597">
              <a:buSzPct val="100000"/>
              <a:buFont typeface="Comic Sans MS"/>
              <a:buAutoNum type="arabicPeriod"/>
            </a:pPr>
            <a:r>
              <a:rPr lang="en-US" sz="2900" dirty="0"/>
              <a:t>Prophase</a:t>
            </a:r>
          </a:p>
          <a:p>
            <a:pPr marL="342896" indent="-228597">
              <a:buSzPct val="100000"/>
              <a:buFont typeface="Comic Sans MS"/>
              <a:buAutoNum type="arabicPeriod"/>
            </a:pPr>
            <a:r>
              <a:rPr lang="en-US" sz="2900" dirty="0"/>
              <a:t>Metaphase</a:t>
            </a:r>
          </a:p>
          <a:p>
            <a:pPr marL="342896" indent="-228597">
              <a:buSzPct val="100000"/>
              <a:buFont typeface="Comic Sans MS"/>
              <a:buAutoNum type="arabicPeriod"/>
            </a:pPr>
            <a:r>
              <a:rPr lang="en-US" sz="2900" dirty="0"/>
              <a:t>Anaphase</a:t>
            </a:r>
          </a:p>
          <a:p>
            <a:pPr marL="342896" indent="-228597">
              <a:buSzPct val="100000"/>
              <a:buFont typeface="Comic Sans MS"/>
              <a:buAutoNum type="arabicPeriod"/>
            </a:pPr>
            <a:r>
              <a:rPr lang="en-US" sz="2900" dirty="0" smtClean="0"/>
              <a:t>Telophase</a:t>
            </a:r>
            <a:endParaRPr lang="en-US" sz="2900" dirty="0"/>
          </a:p>
          <a:p>
            <a:pPr marL="342896" indent="-228597">
              <a:buSzPct val="100000"/>
              <a:buFont typeface="Comic Sans MS"/>
              <a:buAutoNum type="arabicPeriod"/>
            </a:pPr>
            <a:endParaRPr lang="en-US" sz="2900" dirty="0"/>
          </a:p>
          <a:p>
            <a:pPr marL="114299" indent="0">
              <a:buSzPct val="100000"/>
              <a:buNone/>
            </a:pPr>
            <a:r>
              <a:rPr lang="en-US" sz="2900" dirty="0" smtClean="0"/>
              <a:t>Purpose:  Growth and repair of cells</a:t>
            </a:r>
          </a:p>
        </p:txBody>
      </p:sp>
      <p:pic>
        <p:nvPicPr>
          <p:cNvPr id="270" name="Shape 270"/>
          <p:cNvPicPr preferRelativeResize="0"/>
          <p:nvPr/>
        </p:nvPicPr>
        <p:blipFill>
          <a:blip r:embed="rId3" cstate="print">
            <a:alphaModFix/>
          </a:blip>
          <a:stretch>
            <a:fillRect/>
          </a:stretch>
        </p:blipFill>
        <p:spPr>
          <a:xfrm>
            <a:off x="4846322" y="182880"/>
            <a:ext cx="4121549" cy="646490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0780939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34290" tIns="34290" rIns="34290" bIns="34290" anchor="t" anchorCtr="0">
            <a:noAutofit/>
          </a:bodyPr>
          <a:lstStyle/>
          <a:p>
            <a:r>
              <a:rPr lang="en-US" dirty="0"/>
              <a:t>Cell Cycle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49" name="Shape 249"/>
          <p:cNvPicPr preferRelativeResize="0"/>
          <p:nvPr/>
        </p:nvPicPr>
        <p:blipFill>
          <a:blip r:embed="rId3" cstate="print">
            <a:alphaModFix/>
          </a:blip>
          <a:stretch>
            <a:fillRect/>
          </a:stretch>
        </p:blipFill>
        <p:spPr>
          <a:xfrm>
            <a:off x="1549335" y="1059323"/>
            <a:ext cx="5857199" cy="579867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4431178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Get 2 or 3 markers, paper and scissors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629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Reading Quiz #1 on 3/15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Genetic Variation Handout, posted on website as well.</a:t>
            </a:r>
          </a:p>
        </p:txBody>
      </p:sp>
    </p:spTree>
    <p:extLst>
      <p:ext uri="{BB962C8B-B14F-4D97-AF65-F5344CB8AC3E}">
        <p14:creationId xmlns:p14="http://schemas.microsoft.com/office/powerpoint/2010/main" val="1211899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hape 280">
            <a:hlinkClick r:id="rId2"/>
          </p:cNvPr>
          <p:cNvSpPr/>
          <p:nvPr/>
        </p:nvSpPr>
        <p:spPr>
          <a:xfrm>
            <a:off x="693764" y="457200"/>
            <a:ext cx="7703573" cy="5805427"/>
          </a:xfrm>
          <a:prstGeom prst="rect">
            <a:avLst/>
          </a:prstGeom>
          <a:blipFill>
            <a:blip r:embed="rId3">
              <a:alphaModFix/>
            </a:blip>
            <a:stretch>
              <a:fillRect/>
            </a:stretch>
          </a:blip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37017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Cycle </a:t>
            </a:r>
            <a:endParaRPr lang="en-US" dirty="0"/>
          </a:p>
        </p:txBody>
      </p:sp>
      <p:pic>
        <p:nvPicPr>
          <p:cNvPr id="4" name="Shape 28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819400" y="381000"/>
            <a:ext cx="5857199" cy="579867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7668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Shape 306"/>
          <p:cNvSpPr txBox="1">
            <a:spLocks noGrp="1"/>
          </p:cNvSpPr>
          <p:nvPr>
            <p:ph type="title"/>
          </p:nvPr>
        </p:nvSpPr>
        <p:spPr>
          <a:xfrm>
            <a:off x="274322" y="274322"/>
            <a:ext cx="8663939" cy="891539"/>
          </a:xfrm>
          <a:prstGeom prst="rect">
            <a:avLst/>
          </a:prstGeom>
        </p:spPr>
        <p:txBody>
          <a:bodyPr lIns="34290" tIns="34290" rIns="34290" bIns="34290" anchor="t" anchorCtr="0">
            <a:no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Chromosomes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308" name="Shape 30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01143" y="457200"/>
            <a:ext cx="5669033" cy="4935667"/>
          </a:xfrm>
          <a:prstGeom prst="rect">
            <a:avLst/>
          </a:prstGeom>
          <a:noFill/>
          <a:ln>
            <a:noFill/>
          </a:ln>
        </p:spPr>
      </p:pic>
      <p:sp>
        <p:nvSpPr>
          <p:cNvPr id="307" name="Shape 307"/>
          <p:cNvSpPr txBox="1">
            <a:spLocks noGrp="1"/>
          </p:cNvSpPr>
          <p:nvPr>
            <p:ph type="body" idx="1"/>
          </p:nvPr>
        </p:nvSpPr>
        <p:spPr>
          <a:xfrm>
            <a:off x="0" y="1447800"/>
            <a:ext cx="4028730" cy="4838039"/>
          </a:xfrm>
          <a:prstGeom prst="rect">
            <a:avLst/>
          </a:prstGeom>
        </p:spPr>
        <p:txBody>
          <a:bodyPr lIns="34290" tIns="34290" rIns="34290" bIns="34290" anchor="t" anchorCtr="0">
            <a:noAutofit/>
          </a:bodyPr>
          <a:lstStyle/>
          <a:p>
            <a:pPr marL="0" indent="0">
              <a:buNone/>
            </a:pPr>
            <a:r>
              <a:rPr lang="en-US" sz="3200" u="sng" dirty="0">
                <a:solidFill>
                  <a:schemeClr val="tx1"/>
                </a:solidFill>
              </a:rPr>
              <a:t>Before Cell Division:</a:t>
            </a:r>
          </a:p>
          <a:p>
            <a:pPr marL="0" indent="0">
              <a:buNone/>
            </a:pPr>
            <a:endParaRPr sz="3200" u="sng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</a:rPr>
              <a:t>DNA is wound into chromosomes</a:t>
            </a:r>
            <a:r>
              <a:rPr lang="en-US" sz="3200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en-US" sz="32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24160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DNA is wound around a Histone </a:t>
            </a:r>
            <a:br>
              <a:rPr lang="en-US" dirty="0">
                <a:solidFill>
                  <a:schemeClr val="tx1"/>
                </a:solidFill>
              </a:rPr>
            </a:b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787" y="1295400"/>
            <a:ext cx="8335013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4076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5" name="Shape 3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53000" y="1592017"/>
            <a:ext cx="4716293" cy="4732583"/>
          </a:xfrm>
          <a:prstGeom prst="rect">
            <a:avLst/>
          </a:prstGeom>
          <a:noFill/>
          <a:ln>
            <a:noFill/>
          </a:ln>
        </p:spPr>
      </p:pic>
      <p:sp>
        <p:nvSpPr>
          <p:cNvPr id="313" name="Shape 313"/>
          <p:cNvSpPr txBox="1">
            <a:spLocks noGrp="1"/>
          </p:cNvSpPr>
          <p:nvPr>
            <p:ph type="title"/>
          </p:nvPr>
        </p:nvSpPr>
        <p:spPr>
          <a:xfrm>
            <a:off x="274322" y="274322"/>
            <a:ext cx="8663939" cy="891539"/>
          </a:xfrm>
          <a:prstGeom prst="rect">
            <a:avLst/>
          </a:prstGeom>
        </p:spPr>
        <p:txBody>
          <a:bodyPr lIns="34290" tIns="34290" rIns="34290" bIns="34290" anchor="t" anchorCtr="0"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Chromosome Structure</a:t>
            </a:r>
          </a:p>
        </p:txBody>
      </p:sp>
      <p:sp>
        <p:nvSpPr>
          <p:cNvPr id="314" name="Shape 314"/>
          <p:cNvSpPr txBox="1">
            <a:spLocks noGrp="1"/>
          </p:cNvSpPr>
          <p:nvPr>
            <p:ph type="body" idx="1"/>
          </p:nvPr>
        </p:nvSpPr>
        <p:spPr>
          <a:xfrm>
            <a:off x="304800" y="1371600"/>
            <a:ext cx="5562600" cy="5154389"/>
          </a:xfrm>
          <a:prstGeom prst="rect">
            <a:avLst/>
          </a:prstGeom>
        </p:spPr>
        <p:txBody>
          <a:bodyPr lIns="34290" tIns="34290" rIns="34290" bIns="34290" anchor="t" anchorCtr="0">
            <a:noAutofit/>
          </a:bodyPr>
          <a:lstStyle/>
          <a:p>
            <a:pPr marL="0" indent="0">
              <a:buNone/>
            </a:pPr>
            <a:r>
              <a:rPr lang="en-US" sz="3200" b="1" u="sng" dirty="0">
                <a:solidFill>
                  <a:schemeClr val="tx1"/>
                </a:solidFill>
              </a:rPr>
              <a:t>Chromatid</a:t>
            </a:r>
            <a:r>
              <a:rPr lang="en-US" sz="3200" dirty="0">
                <a:solidFill>
                  <a:schemeClr val="tx1"/>
                </a:solidFill>
              </a:rPr>
              <a:t> - 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</a:rPr>
              <a:t>One set of DNA.</a:t>
            </a:r>
          </a:p>
          <a:p>
            <a:pPr marL="0" indent="0">
              <a:buNone/>
            </a:pPr>
            <a:endParaRPr sz="3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3200" b="1" u="sng" dirty="0">
                <a:solidFill>
                  <a:schemeClr val="tx1"/>
                </a:solidFill>
              </a:rPr>
              <a:t>Sister Chromatids</a:t>
            </a:r>
            <a:r>
              <a:rPr lang="en-US" sz="3200" dirty="0">
                <a:solidFill>
                  <a:schemeClr val="tx1"/>
                </a:solidFill>
              </a:rPr>
              <a:t> - 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</a:rPr>
              <a:t>Two sets of the same DNA (after DNA replication)</a:t>
            </a:r>
          </a:p>
          <a:p>
            <a:pPr marL="0" indent="0">
              <a:buNone/>
            </a:pPr>
            <a:endParaRPr sz="3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3200" b="1" u="sng" dirty="0">
                <a:solidFill>
                  <a:schemeClr val="tx1"/>
                </a:solidFill>
              </a:rPr>
              <a:t>Centromere</a:t>
            </a:r>
            <a:r>
              <a:rPr lang="en-US" sz="3200" dirty="0">
                <a:solidFill>
                  <a:schemeClr val="tx1"/>
                </a:solidFill>
              </a:rPr>
              <a:t> - 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</a:rPr>
              <a:t>center of </a:t>
            </a:r>
            <a:r>
              <a:rPr lang="en-US" sz="3200" dirty="0" smtClean="0">
                <a:solidFill>
                  <a:schemeClr val="tx1"/>
                </a:solidFill>
              </a:rPr>
              <a:t>the chromosome</a:t>
            </a:r>
            <a:r>
              <a:rPr lang="en-US" sz="32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4694236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Telomeres 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2307" y="-76200"/>
            <a:ext cx="6019800" cy="494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320" y="1645920"/>
            <a:ext cx="3688080" cy="4937759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tx1"/>
                </a:solidFill>
              </a:rPr>
              <a:t>Caps at the end of chromosomes. </a:t>
            </a:r>
          </a:p>
          <a:p>
            <a:pPr marL="0" indent="0" algn="ctr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tx1"/>
                </a:solidFill>
              </a:rPr>
              <a:t>Contain no information that codes for a protein. </a:t>
            </a:r>
          </a:p>
          <a:p>
            <a:pPr marL="0" indent="0" algn="ctr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tx1"/>
                </a:solidFill>
              </a:rPr>
              <a:t>Get much shorter as you age….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162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21771"/>
            <a:ext cx="8595360" cy="82296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Chromosome Terms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533400"/>
            <a:ext cx="8595360" cy="6324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Materials:  </a:t>
            </a:r>
            <a:r>
              <a:rPr lang="en-US" dirty="0" smtClean="0">
                <a:solidFill>
                  <a:schemeClr val="tx1"/>
                </a:solidFill>
              </a:rPr>
              <a:t>String, paper</a:t>
            </a:r>
            <a:r>
              <a:rPr lang="en-US" dirty="0" smtClean="0">
                <a:solidFill>
                  <a:schemeClr val="tx1"/>
                </a:solidFill>
              </a:rPr>
              <a:t>, pipe cleaners, glue, bead 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457200" indent="-457200">
              <a:buClrTx/>
              <a:buAutoNum type="arabicPeriod"/>
            </a:pPr>
            <a:r>
              <a:rPr lang="en-US" sz="3200" dirty="0" smtClean="0">
                <a:solidFill>
                  <a:schemeClr val="tx1"/>
                </a:solidFill>
              </a:rPr>
              <a:t>Divide your paper into thirds.  </a:t>
            </a:r>
          </a:p>
          <a:p>
            <a:pPr marL="457200" indent="-457200">
              <a:buClrTx/>
              <a:buAutoNum type="arabicPeriod"/>
            </a:pPr>
            <a:r>
              <a:rPr lang="en-US" sz="3200" dirty="0" smtClean="0">
                <a:solidFill>
                  <a:schemeClr val="tx1"/>
                </a:solidFill>
              </a:rPr>
              <a:t>Label the first column </a:t>
            </a:r>
            <a:r>
              <a:rPr lang="en-US" sz="3200" u="sng" dirty="0" smtClean="0">
                <a:solidFill>
                  <a:schemeClr val="tx1"/>
                </a:solidFill>
              </a:rPr>
              <a:t>chromatid and define</a:t>
            </a:r>
          </a:p>
          <a:p>
            <a:pPr marL="457200" indent="-457200">
              <a:buClrTx/>
              <a:buAutoNum type="arabicPeriod"/>
            </a:pPr>
            <a:r>
              <a:rPr lang="en-US" sz="3200" dirty="0" smtClean="0">
                <a:solidFill>
                  <a:schemeClr val="tx1"/>
                </a:solidFill>
              </a:rPr>
              <a:t>Label the second column </a:t>
            </a:r>
            <a:r>
              <a:rPr lang="en-US" sz="3200" u="sng" dirty="0" smtClean="0">
                <a:solidFill>
                  <a:schemeClr val="tx1"/>
                </a:solidFill>
              </a:rPr>
              <a:t>sister chromatid and define</a:t>
            </a:r>
          </a:p>
          <a:p>
            <a:pPr marL="457200" indent="-457200">
              <a:buClrTx/>
              <a:buAutoNum type="arabicPeriod"/>
            </a:pPr>
            <a:r>
              <a:rPr lang="en-US" sz="3200" dirty="0" smtClean="0">
                <a:solidFill>
                  <a:schemeClr val="tx1"/>
                </a:solidFill>
              </a:rPr>
              <a:t>Use the pipe cleaners </a:t>
            </a:r>
            <a:r>
              <a:rPr lang="en-US" sz="3200" dirty="0" smtClean="0">
                <a:solidFill>
                  <a:schemeClr val="tx1"/>
                </a:solidFill>
              </a:rPr>
              <a:t>(histones) string (DNA) </a:t>
            </a:r>
            <a:r>
              <a:rPr lang="en-US" sz="3200" dirty="0" smtClean="0">
                <a:solidFill>
                  <a:schemeClr val="tx1"/>
                </a:solidFill>
              </a:rPr>
              <a:t>and beads (centromere) to create the chromosome types</a:t>
            </a:r>
          </a:p>
          <a:p>
            <a:pPr marL="457200" indent="-457200">
              <a:buClrTx/>
              <a:buAutoNum type="arabicPeriod"/>
            </a:pPr>
            <a:r>
              <a:rPr lang="en-US" sz="3200" dirty="0" smtClean="0">
                <a:solidFill>
                  <a:schemeClr val="tx1"/>
                </a:solidFill>
              </a:rPr>
              <a:t>Label the </a:t>
            </a:r>
            <a:r>
              <a:rPr lang="en-US" sz="3200" dirty="0" smtClean="0">
                <a:solidFill>
                  <a:schemeClr val="tx1"/>
                </a:solidFill>
              </a:rPr>
              <a:t>centromere and telomere </a:t>
            </a:r>
            <a:r>
              <a:rPr lang="en-US" sz="3200" dirty="0" smtClean="0">
                <a:solidFill>
                  <a:schemeClr val="tx1"/>
                </a:solidFill>
              </a:rPr>
              <a:t>for each </a:t>
            </a:r>
          </a:p>
          <a:p>
            <a:pPr marL="457200" indent="-457200">
              <a:buClrTx/>
              <a:buAutoNum type="arabicPeriod"/>
            </a:pPr>
            <a:r>
              <a:rPr lang="en-US" sz="3200" dirty="0" smtClean="0">
                <a:solidFill>
                  <a:schemeClr val="tx1"/>
                </a:solidFill>
              </a:rPr>
              <a:t>Leave the last third of the paper blank, we will come back to this later in the unit. </a:t>
            </a:r>
          </a:p>
          <a:p>
            <a:pPr marL="457200" indent="-457200">
              <a:buAutoNum type="arabicPeriod"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983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240</Words>
  <Application>Microsoft Office PowerPoint</Application>
  <PresentationFormat>On-screen Show (4:3)</PresentationFormat>
  <Paragraphs>58</Paragraphs>
  <Slides>13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Origin</vt:lpstr>
      <vt:lpstr>Warm Up:  3/8/16</vt:lpstr>
      <vt:lpstr>Reading Quiz #1 on 3/15</vt:lpstr>
      <vt:lpstr>PowerPoint Presentation</vt:lpstr>
      <vt:lpstr>Cell Cycle </vt:lpstr>
      <vt:lpstr>Chromosomes</vt:lpstr>
      <vt:lpstr>DNA is wound around a Histone  </vt:lpstr>
      <vt:lpstr>Chromosome Structure</vt:lpstr>
      <vt:lpstr>Telomeres </vt:lpstr>
      <vt:lpstr>Chromosome Terms </vt:lpstr>
      <vt:lpstr>Telomeres and Sugar! </vt:lpstr>
      <vt:lpstr>Mitosis</vt:lpstr>
      <vt:lpstr>Cell Cycle</vt:lpstr>
      <vt:lpstr>Get 2 or 3 markers, paper and scissors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Up:  3/8/16</dc:title>
  <dc:creator>Tech Admin</dc:creator>
  <cp:lastModifiedBy>Tech Admin</cp:lastModifiedBy>
  <cp:revision>1</cp:revision>
  <dcterms:created xsi:type="dcterms:W3CDTF">2016-03-08T19:49:10Z</dcterms:created>
  <dcterms:modified xsi:type="dcterms:W3CDTF">2016-03-08T19:50:36Z</dcterms:modified>
</cp:coreProperties>
</file>