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78" r:id="rId2"/>
    <p:sldId id="279" r:id="rId3"/>
    <p:sldId id="259" r:id="rId4"/>
    <p:sldId id="280" r:id="rId5"/>
    <p:sldId id="268" r:id="rId6"/>
    <p:sldId id="276" r:id="rId7"/>
    <p:sldId id="277" r:id="rId8"/>
    <p:sldId id="274" r:id="rId9"/>
    <p:sldId id="269" r:id="rId10"/>
    <p:sldId id="275" r:id="rId11"/>
    <p:sldId id="270" r:id="rId12"/>
    <p:sldId id="271" r:id="rId13"/>
    <p:sldId id="272" r:id="rId14"/>
    <p:sldId id="273" r:id="rId15"/>
    <p:sldId id="258" r:id="rId16"/>
    <p:sldId id="25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756" y="-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C8B9B-E97C-42C3-A576-1B3C43F98FA0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6B722-C893-4CBA-917A-D329D9D15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0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14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5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641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6" y="390470"/>
            <a:ext cx="11360799" cy="1067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6" y="1638237"/>
            <a:ext cx="11360799" cy="4453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5" y="6217621"/>
            <a:ext cx="7315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40193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1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07389-405C-3945-ADE5-8D0DC09BFB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1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6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974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6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1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1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39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108F440-B66C-476C-B6E4-C2FED6AAF44A}" type="datetimeFigureOut">
              <a:rPr lang="en-US" smtClean="0"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12B6A4-EF68-452A-AB13-31EC7A1F62C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92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6" r:id="rId13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aZ8MtF3C6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23" y="80341"/>
            <a:ext cx="11360799" cy="10679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Warm Up </a:t>
            </a:r>
            <a:r>
              <a:rPr lang="en-US" dirty="0" smtClean="0"/>
              <a:t>3/6/17</a:t>
            </a:r>
            <a:r>
              <a:rPr lang="en-US" dirty="0" smtClean="0"/>
              <a:t>* </a:t>
            </a:r>
            <a:br>
              <a:rPr lang="en-US" dirty="0" smtClean="0"/>
            </a:br>
            <a:r>
              <a:rPr lang="en-US" dirty="0" smtClean="0"/>
              <a:t>*Remember to use your warm up sheet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222" y="1432345"/>
            <a:ext cx="11360799" cy="460580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Will the water move into or out of the egg?</a:t>
            </a:r>
          </a:p>
          <a:p>
            <a:r>
              <a:rPr lang="en-US" sz="4000" dirty="0" smtClean="0"/>
              <a:t>1.						2.				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20"/>
          <a:stretch/>
        </p:blipFill>
        <p:spPr>
          <a:xfrm>
            <a:off x="1869723" y="2222911"/>
            <a:ext cx="8483801" cy="38578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0503" y="3135086"/>
            <a:ext cx="14107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75% Water </a:t>
            </a:r>
            <a:endParaRPr lang="en-US" sz="3600" dirty="0"/>
          </a:p>
        </p:txBody>
      </p:sp>
      <p:sp>
        <p:nvSpPr>
          <p:cNvPr id="9" name="Oval 8"/>
          <p:cNvSpPr/>
          <p:nvPr/>
        </p:nvSpPr>
        <p:spPr>
          <a:xfrm>
            <a:off x="2549962" y="5068631"/>
            <a:ext cx="1943661" cy="83318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85% Water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7457242" y="4975540"/>
            <a:ext cx="1943661" cy="83318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7</a:t>
            </a:r>
            <a:r>
              <a:rPr lang="en-US" sz="2800" dirty="0" smtClean="0"/>
              <a:t>5% Water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7457242" y="3070013"/>
            <a:ext cx="1943660" cy="940283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7</a:t>
            </a:r>
            <a:r>
              <a:rPr lang="en-US" sz="2800" dirty="0" smtClean="0"/>
              <a:t>5% Water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06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Get a white board!!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7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1. 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1" y="4495800"/>
            <a:ext cx="5638800" cy="1600200"/>
          </a:xfrm>
        </p:spPr>
        <p:txBody>
          <a:bodyPr>
            <a:normAutofit fontScale="92500" lnSpcReduction="20000"/>
          </a:bodyPr>
          <a:lstStyle/>
          <a:p>
            <a:pPr marL="533395" indent="-533395">
              <a:buFontTx/>
              <a:buAutoNum type="arabicPeriod"/>
            </a:pPr>
            <a:endParaRPr lang="en-US" sz="2400">
              <a:latin typeface="Times New Roman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Cell _______________________ </a:t>
            </a: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 </a:t>
            </a:r>
            <a:endParaRPr lang="en-US" sz="2400">
              <a:latin typeface="Arial Unicode MS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Environment _____________________</a:t>
            </a:r>
            <a:endParaRPr lang="en-US" sz="2400">
              <a:latin typeface="Times New Roman" charset="0"/>
            </a:endParaRPr>
          </a:p>
        </p:txBody>
      </p:sp>
      <p:pic>
        <p:nvPicPr>
          <p:cNvPr id="3076" name="Picture 5" descr="Image3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2057400"/>
            <a:ext cx="6324600" cy="211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1" y="4724402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hypotonic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4600" y="5562601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hypertonic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3505201" y="1981201"/>
            <a:ext cx="381000" cy="10668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1001714"/>
            <a:ext cx="3200400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Water leaves the cell  and it shrivels or shrinks</a:t>
            </a:r>
          </a:p>
        </p:txBody>
      </p:sp>
    </p:spTree>
    <p:extLst>
      <p:ext uri="{BB962C8B-B14F-4D97-AF65-F5344CB8AC3E}">
        <p14:creationId xmlns:p14="http://schemas.microsoft.com/office/powerpoint/2010/main" val="411755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2.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429001" y="4495800"/>
            <a:ext cx="5638800" cy="1600200"/>
          </a:xfrm>
        </p:spPr>
        <p:txBody>
          <a:bodyPr>
            <a:normAutofit fontScale="92500" lnSpcReduction="20000"/>
          </a:bodyPr>
          <a:lstStyle/>
          <a:p>
            <a:pPr marL="533395" indent="-533395">
              <a:buFontTx/>
              <a:buAutoNum type="arabicPeriod"/>
            </a:pPr>
            <a:endParaRPr lang="en-US" sz="2400">
              <a:latin typeface="Times New Roman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Cell_________________________ </a:t>
            </a: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 </a:t>
            </a:r>
            <a:endParaRPr lang="en-US" sz="2400">
              <a:latin typeface="Arial Unicode MS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Environment _____________________</a:t>
            </a:r>
            <a:endParaRPr lang="en-US" sz="2400">
              <a:latin typeface="Times New Roman" charset="0"/>
            </a:endParaRPr>
          </a:p>
        </p:txBody>
      </p:sp>
      <p:pic>
        <p:nvPicPr>
          <p:cNvPr id="4100" name="Picture 6" descr="Image34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951040"/>
            <a:ext cx="6324600" cy="20208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57801" y="5486402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hypotonic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19601" y="4724402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hypertonic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676400" y="1001714"/>
            <a:ext cx="3200400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Water enters the cell and it swells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09801" y="2971800"/>
            <a:ext cx="121920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89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3.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1" y="4495800"/>
            <a:ext cx="5638800" cy="1600200"/>
          </a:xfrm>
        </p:spPr>
        <p:txBody>
          <a:bodyPr>
            <a:normAutofit fontScale="92500" lnSpcReduction="20000"/>
          </a:bodyPr>
          <a:lstStyle/>
          <a:p>
            <a:pPr marL="533395" indent="-533395">
              <a:buFontTx/>
              <a:buAutoNum type="arabicPeriod"/>
            </a:pPr>
            <a:endParaRPr lang="en-US" sz="2400">
              <a:latin typeface="Times New Roman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Cell_________________________ </a:t>
            </a: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 </a:t>
            </a:r>
            <a:endParaRPr lang="en-US" sz="2400">
              <a:latin typeface="Arial Unicode MS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Environment _____________________</a:t>
            </a:r>
            <a:endParaRPr lang="en-US" sz="2400">
              <a:latin typeface="Times New Roman" charset="0"/>
            </a:endParaRPr>
          </a:p>
        </p:txBody>
      </p:sp>
      <p:pic>
        <p:nvPicPr>
          <p:cNvPr id="5124" name="Picture 6" descr="Image3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1" y="2057400"/>
            <a:ext cx="5638800" cy="177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505201" y="1981201"/>
            <a:ext cx="381000" cy="10668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76400" y="1001714"/>
            <a:ext cx="3200400" cy="83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Water leaves the cell  and it shrivels or shrinks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1" y="4724402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hypotonic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24600" y="5562601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hypertonic</a:t>
            </a:r>
          </a:p>
        </p:txBody>
      </p:sp>
    </p:spTree>
    <p:extLst>
      <p:ext uri="{BB962C8B-B14F-4D97-AF65-F5344CB8AC3E}">
        <p14:creationId xmlns:p14="http://schemas.microsoft.com/office/powerpoint/2010/main" val="301331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4.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4343400"/>
            <a:ext cx="5638800" cy="1600200"/>
          </a:xfrm>
        </p:spPr>
        <p:txBody>
          <a:bodyPr>
            <a:normAutofit fontScale="92500" lnSpcReduction="20000"/>
          </a:bodyPr>
          <a:lstStyle/>
          <a:p>
            <a:pPr marL="533395" indent="-533395">
              <a:buFontTx/>
              <a:buAutoNum type="arabicPeriod"/>
            </a:pPr>
            <a:endParaRPr lang="en-US" sz="2400">
              <a:latin typeface="Times New Roman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Cell_________________________ </a:t>
            </a:r>
          </a:p>
          <a:p>
            <a:pPr marL="533395" indent="-533395">
              <a:buNone/>
            </a:pPr>
            <a:r>
              <a:rPr lang="en-US" sz="2400">
                <a:latin typeface="Times New Roman" charset="0"/>
              </a:rPr>
              <a:t> </a:t>
            </a:r>
            <a:endParaRPr lang="en-US" sz="2400">
              <a:latin typeface="Arial Unicode MS" charset="0"/>
            </a:endParaRPr>
          </a:p>
          <a:p>
            <a:pPr marL="533395" indent="-533395">
              <a:buNone/>
            </a:pPr>
            <a:r>
              <a:rPr lang="en-US" sz="2400">
                <a:latin typeface="Times New Roman" charset="0"/>
                <a:cs typeface="Times New Roman" charset="0"/>
              </a:rPr>
              <a:t>Environment _____________________</a:t>
            </a:r>
            <a:endParaRPr lang="en-US" sz="2400">
              <a:latin typeface="Times New Roman" charset="0"/>
            </a:endParaRPr>
          </a:p>
        </p:txBody>
      </p:sp>
      <p:pic>
        <p:nvPicPr>
          <p:cNvPr id="6148" name="Picture 6" descr="Image3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1" y="1905001"/>
            <a:ext cx="5867400" cy="192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24400" y="4572002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isotonic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62601" y="5332415"/>
            <a:ext cx="2895600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isotonic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1" y="2830513"/>
            <a:ext cx="152400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3179763"/>
            <a:ext cx="1524000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76402" y="685801"/>
            <a:ext cx="3065463" cy="1200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defTabSz="914391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Equal water entering and leaving cell so cell is in homeostasis</a:t>
            </a:r>
          </a:p>
        </p:txBody>
      </p:sp>
    </p:spTree>
    <p:extLst>
      <p:ext uri="{BB962C8B-B14F-4D97-AF65-F5344CB8AC3E}">
        <p14:creationId xmlns:p14="http://schemas.microsoft.com/office/powerpoint/2010/main" val="180842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06" y="325156"/>
            <a:ext cx="11360799" cy="1067999"/>
          </a:xfrm>
        </p:spPr>
        <p:txBody>
          <a:bodyPr/>
          <a:lstStyle/>
          <a:p>
            <a:pPr algn="ctr"/>
            <a:r>
              <a:rPr lang="en-US" dirty="0" smtClean="0"/>
              <a:t>Cell membrane Lab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Pages 97-99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Follow instructions </a:t>
            </a:r>
            <a:r>
              <a:rPr lang="en-US" sz="4800" b="1" u="sng" dirty="0" smtClean="0"/>
              <a:t>carefully</a:t>
            </a:r>
            <a:r>
              <a:rPr lang="en-US" sz="4800" dirty="0" smtClean="0"/>
              <a:t> for each activity.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Make sure to record observations and summarize each activity on page 99.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87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8726" y="257509"/>
            <a:ext cx="7772400" cy="14630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Exit Ticket</a:t>
            </a:r>
            <a:r>
              <a:rPr lang="en-US" smtClean="0"/>
              <a:t>: </a:t>
            </a:r>
            <a:r>
              <a:rPr lang="en-US" smtClean="0"/>
              <a:t>3/6/17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891" y="1955679"/>
            <a:ext cx="11155680" cy="208074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r>
              <a:rPr lang="en-US" sz="4800" dirty="0" smtClean="0"/>
              <a:t>1. Compare and contrast passive and active transport (include concentration gradient and energy in your answer)</a:t>
            </a:r>
            <a:endParaRPr lang="en-US" sz="4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0891" y="4655336"/>
            <a:ext cx="11155680" cy="2080743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/>
              <a:t>* Remember to </a:t>
            </a:r>
            <a:r>
              <a:rPr lang="en-US" sz="4800" b="1" u="sng" dirty="0" smtClean="0"/>
              <a:t>TURN IN</a:t>
            </a:r>
            <a:r>
              <a:rPr lang="en-US" sz="4800" dirty="0" smtClean="0"/>
              <a:t> your warm up sheet!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9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Egg 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0" y="1299189"/>
            <a:ext cx="11360799" cy="4453599"/>
          </a:xfrm>
        </p:spPr>
        <p:txBody>
          <a:bodyPr>
            <a:noAutofit/>
          </a:bodyPr>
          <a:lstStyle/>
          <a:p>
            <a:r>
              <a:rPr lang="en-US" sz="5400" dirty="0" smtClean="0"/>
              <a:t>Next Prediction: </a:t>
            </a:r>
          </a:p>
          <a:p>
            <a:endParaRPr lang="en-US" sz="5400" dirty="0"/>
          </a:p>
          <a:p>
            <a:r>
              <a:rPr lang="en-US" sz="5400" dirty="0" smtClean="0"/>
              <a:t>Placing an Egg in 100% water….Where will the water go? </a:t>
            </a:r>
          </a:p>
          <a:p>
            <a:endParaRPr lang="en-US" sz="5400" dirty="0"/>
          </a:p>
          <a:p>
            <a:r>
              <a:rPr lang="en-US" sz="5400" dirty="0" smtClean="0"/>
              <a:t>How much will it weigh?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472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Cell Transport worksheet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5" y="2782389"/>
            <a:ext cx="11360799" cy="205541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Complete both the front and the back of the worksheet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15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Essential Question: </a:t>
            </a:r>
            <a:endParaRPr lang="en-US" sz="7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6" y="1638237"/>
            <a:ext cx="11360799" cy="2923489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Given different levels of solutes predict if water will go into or out of a cell.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3333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78" y="387328"/>
            <a:ext cx="11360799" cy="1067999"/>
          </a:xfrm>
        </p:spPr>
        <p:txBody>
          <a:bodyPr/>
          <a:lstStyle/>
          <a:p>
            <a:pPr algn="ctr"/>
            <a:r>
              <a:rPr lang="en-US" dirty="0" smtClean="0"/>
              <a:t>Direction of Osmosis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9086" y="1143001"/>
            <a:ext cx="11064240" cy="4937759"/>
          </a:xfrm>
        </p:spPr>
        <p:txBody>
          <a:bodyPr/>
          <a:lstStyle/>
          <a:p>
            <a:pPr algn="ctr"/>
            <a:r>
              <a:rPr lang="en-US" sz="6000" dirty="0" smtClean="0"/>
              <a:t>In regards to the solution </a:t>
            </a:r>
          </a:p>
          <a:p>
            <a:r>
              <a:rPr lang="en-US" sz="6000" b="1" u="sng" dirty="0" smtClean="0"/>
              <a:t>Hypotonic</a:t>
            </a:r>
            <a:r>
              <a:rPr lang="en-US" sz="6000" b="1" dirty="0"/>
              <a:t>: </a:t>
            </a:r>
            <a:r>
              <a:rPr lang="en-US" sz="6000" b="1" u="sng" dirty="0"/>
              <a:t>Lower</a:t>
            </a:r>
            <a:r>
              <a:rPr lang="en-US" sz="6000" dirty="0"/>
              <a:t> in concentration of solutes (higher in water</a:t>
            </a:r>
            <a:r>
              <a:rPr lang="en-US" sz="6000" dirty="0" smtClean="0"/>
              <a:t>)</a:t>
            </a:r>
          </a:p>
          <a:p>
            <a:endParaRPr lang="en-US" sz="6000" dirty="0"/>
          </a:p>
          <a:p>
            <a:r>
              <a:rPr lang="en-US" sz="6000" dirty="0" smtClean="0"/>
              <a:t>Water goes into the cell </a:t>
            </a:r>
            <a:endParaRPr lang="en-US" sz="6000" dirty="0"/>
          </a:p>
          <a:p>
            <a:endParaRPr lang="en-US" sz="3200" dirty="0"/>
          </a:p>
          <a:p>
            <a:endParaRPr lang="en-US" sz="32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27"/>
          <a:stretch/>
        </p:blipFill>
        <p:spPr bwMode="auto">
          <a:xfrm>
            <a:off x="9348210" y="2887185"/>
            <a:ext cx="2259240" cy="361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0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 regards to the solution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6" y="1638237"/>
            <a:ext cx="7918497" cy="4453599"/>
          </a:xfrm>
        </p:spPr>
        <p:txBody>
          <a:bodyPr/>
          <a:lstStyle/>
          <a:p>
            <a:r>
              <a:rPr lang="en-US" sz="6000" b="1" u="sng" dirty="0" smtClean="0"/>
              <a:t>Hypertonic</a:t>
            </a:r>
            <a:r>
              <a:rPr lang="en-US" sz="6000" b="1" dirty="0"/>
              <a:t>: </a:t>
            </a:r>
            <a:r>
              <a:rPr lang="en-US" sz="6000" b="1" u="sng" dirty="0" smtClean="0"/>
              <a:t>Higher</a:t>
            </a:r>
            <a:r>
              <a:rPr lang="en-US" sz="6000" dirty="0" smtClean="0"/>
              <a:t> </a:t>
            </a:r>
            <a:r>
              <a:rPr lang="en-US" sz="6000" dirty="0"/>
              <a:t>in concentration of solutes </a:t>
            </a:r>
            <a:r>
              <a:rPr lang="en-US" sz="6000" dirty="0" smtClean="0"/>
              <a:t>(Lower </a:t>
            </a:r>
            <a:r>
              <a:rPr lang="en-US" sz="6000" dirty="0"/>
              <a:t>in water)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69"/>
          <a:stretch/>
        </p:blipFill>
        <p:spPr bwMode="auto">
          <a:xfrm>
            <a:off x="8543567" y="1259313"/>
            <a:ext cx="3232838" cy="521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37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 regards to the solution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607" y="1638237"/>
            <a:ext cx="7448234" cy="4453599"/>
          </a:xfrm>
        </p:spPr>
        <p:txBody>
          <a:bodyPr/>
          <a:lstStyle/>
          <a:p>
            <a:pPr algn="ctr"/>
            <a:r>
              <a:rPr lang="en-US" sz="7200" b="1" u="sng" dirty="0" smtClean="0"/>
              <a:t>Isotonic</a:t>
            </a:r>
            <a:r>
              <a:rPr lang="en-US" sz="7200" b="1" dirty="0"/>
              <a:t>: </a:t>
            </a:r>
            <a:r>
              <a:rPr lang="en-US" sz="7200" dirty="0" smtClean="0"/>
              <a:t>Same </a:t>
            </a:r>
            <a:r>
              <a:rPr lang="en-US" sz="7200" dirty="0"/>
              <a:t>concentration of solutes </a:t>
            </a:r>
            <a:r>
              <a:rPr lang="en-US" sz="7200" dirty="0" smtClean="0"/>
              <a:t>(same in water)</a:t>
            </a:r>
            <a:endParaRPr lang="en-US" sz="7200" dirty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05" r="33423"/>
          <a:stretch/>
        </p:blipFill>
        <p:spPr bwMode="auto">
          <a:xfrm>
            <a:off x="8693569" y="1638237"/>
            <a:ext cx="3082836" cy="487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3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pPr algn="ctr"/>
            <a:r>
              <a:rPr lang="en-US" dirty="0" smtClean="0"/>
              <a:t>Osmosis and Diffusion Video </a:t>
            </a:r>
            <a:endParaRPr lang="en-GB" dirty="0"/>
          </a:p>
        </p:txBody>
      </p:sp>
      <p:pic>
        <p:nvPicPr>
          <p:cNvPr id="4" name="IaZ8MtF3C6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0160" y="1019720"/>
            <a:ext cx="10106297" cy="568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450" y="4228617"/>
            <a:ext cx="11469189" cy="146304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>
                <a:latin typeface="Times New Roman" charset="0"/>
              </a:rPr>
              <a:t>Osmosis Problem Practice</a:t>
            </a:r>
          </a:p>
        </p:txBody>
      </p:sp>
    </p:spTree>
    <p:extLst>
      <p:ext uri="{BB962C8B-B14F-4D97-AF65-F5344CB8AC3E}">
        <p14:creationId xmlns:p14="http://schemas.microsoft.com/office/powerpoint/2010/main" val="15024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220</TotalTime>
  <Words>276</Words>
  <Application>Microsoft Office PowerPoint</Application>
  <PresentationFormat>Custom</PresentationFormat>
  <Paragraphs>70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Integral</vt:lpstr>
      <vt:lpstr>Warm Up 3/6/17*  *Remember to use your warm up sheet  </vt:lpstr>
      <vt:lpstr>Egg demo</vt:lpstr>
      <vt:lpstr>Cell Transport worksheet </vt:lpstr>
      <vt:lpstr>Essential Question: </vt:lpstr>
      <vt:lpstr>Direction of Osmosis </vt:lpstr>
      <vt:lpstr>In regards to the solution </vt:lpstr>
      <vt:lpstr>In regards to the solution </vt:lpstr>
      <vt:lpstr>Osmosis and Diffusion Video </vt:lpstr>
      <vt:lpstr>Osmosis Problem Practice</vt:lpstr>
      <vt:lpstr>Get a white board!!</vt:lpstr>
      <vt:lpstr>1. </vt:lpstr>
      <vt:lpstr>2. </vt:lpstr>
      <vt:lpstr>3. </vt:lpstr>
      <vt:lpstr>4. </vt:lpstr>
      <vt:lpstr>Cell membrane Lab </vt:lpstr>
      <vt:lpstr>Exit Ticket: 3/6/17*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 3/3/17*</dc:title>
  <dc:creator>Spencer, Deidra</dc:creator>
  <cp:lastModifiedBy>Brett</cp:lastModifiedBy>
  <cp:revision>11</cp:revision>
  <dcterms:created xsi:type="dcterms:W3CDTF">2017-03-01T17:35:58Z</dcterms:created>
  <dcterms:modified xsi:type="dcterms:W3CDTF">2017-03-05T23:03:57Z</dcterms:modified>
</cp:coreProperties>
</file>