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8" r:id="rId2"/>
    <p:sldId id="276" r:id="rId3"/>
    <p:sldId id="272" r:id="rId4"/>
    <p:sldId id="269" r:id="rId5"/>
    <p:sldId id="270" r:id="rId6"/>
    <p:sldId id="271" r:id="rId7"/>
    <p:sldId id="278" r:id="rId8"/>
    <p:sldId id="274" r:id="rId9"/>
    <p:sldId id="275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984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65760" y="274320"/>
            <a:ext cx="11460480" cy="822960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SzPct val="99224"/>
              <a:defRPr sz="3800"/>
            </a:lvl1pPr>
            <a:lvl2pPr>
              <a:spcBef>
                <a:spcPts val="0"/>
              </a:spcBef>
              <a:buSzPct val="99224"/>
              <a:defRPr sz="3800"/>
            </a:lvl2pPr>
            <a:lvl3pPr>
              <a:spcBef>
                <a:spcPts val="0"/>
              </a:spcBef>
              <a:buSzPct val="99224"/>
              <a:defRPr sz="3800"/>
            </a:lvl3pPr>
            <a:lvl4pPr>
              <a:spcBef>
                <a:spcPts val="0"/>
              </a:spcBef>
              <a:buSzPct val="99224"/>
              <a:defRPr sz="3800"/>
            </a:lvl4pPr>
            <a:lvl5pPr>
              <a:spcBef>
                <a:spcPts val="0"/>
              </a:spcBef>
              <a:buSzPct val="99224"/>
              <a:defRPr sz="3800"/>
            </a:lvl5pPr>
            <a:lvl6pPr>
              <a:spcBef>
                <a:spcPts val="0"/>
              </a:spcBef>
              <a:buSzPct val="99224"/>
              <a:defRPr sz="3800"/>
            </a:lvl6pPr>
            <a:lvl7pPr>
              <a:spcBef>
                <a:spcPts val="0"/>
              </a:spcBef>
              <a:buSzPct val="99224"/>
              <a:defRPr sz="3800"/>
            </a:lvl7pPr>
            <a:lvl8pPr>
              <a:spcBef>
                <a:spcPts val="0"/>
              </a:spcBef>
              <a:buSzPct val="99224"/>
              <a:defRPr sz="3800"/>
            </a:lvl8pPr>
            <a:lvl9pPr>
              <a:spcBef>
                <a:spcPts val="0"/>
              </a:spcBef>
              <a:buSzPct val="99224"/>
              <a:defRPr sz="3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65760" y="1645922"/>
            <a:ext cx="11460480" cy="493775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SzPct val="98765"/>
              <a:defRPr sz="2400"/>
            </a:lvl1pPr>
            <a:lvl2pPr>
              <a:spcBef>
                <a:spcPts val="0"/>
              </a:spcBef>
              <a:buSzPct val="98765"/>
              <a:defRPr sz="2400"/>
            </a:lvl2pPr>
            <a:lvl3pPr>
              <a:spcBef>
                <a:spcPts val="0"/>
              </a:spcBef>
              <a:buSzPct val="98765"/>
              <a:defRPr sz="2400"/>
            </a:lvl3pPr>
            <a:lvl4pPr>
              <a:spcBef>
                <a:spcPts val="0"/>
              </a:spcBef>
              <a:buSzPct val="98765"/>
              <a:defRPr sz="2400"/>
            </a:lvl4pPr>
            <a:lvl5pPr>
              <a:spcBef>
                <a:spcPts val="0"/>
              </a:spcBef>
              <a:buSzPct val="98765"/>
              <a:defRPr sz="2400"/>
            </a:lvl5pPr>
            <a:lvl6pPr>
              <a:spcBef>
                <a:spcPts val="0"/>
              </a:spcBef>
              <a:buSzPct val="98765"/>
              <a:defRPr sz="2400"/>
            </a:lvl6pPr>
            <a:lvl7pPr>
              <a:spcBef>
                <a:spcPts val="0"/>
              </a:spcBef>
              <a:buSzPct val="98765"/>
              <a:defRPr sz="2400"/>
            </a:lvl7pPr>
            <a:lvl8pPr>
              <a:spcBef>
                <a:spcPts val="0"/>
              </a:spcBef>
              <a:buSzPct val="98765"/>
              <a:defRPr sz="2400"/>
            </a:lvl8pPr>
            <a:lvl9pPr>
              <a:spcBef>
                <a:spcPts val="0"/>
              </a:spcBef>
              <a:buSzPct val="98765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987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388" y="2649893"/>
            <a:ext cx="4741818" cy="1464906"/>
          </a:xfrm>
        </p:spPr>
        <p:txBody>
          <a:bodyPr/>
          <a:lstStyle/>
          <a:p>
            <a:pPr algn="ctr"/>
            <a:r>
              <a:rPr lang="en-US" dirty="0" smtClean="0"/>
              <a:t>Agenda: 3/3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394" y="4014962"/>
            <a:ext cx="8038012" cy="275626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4400" dirty="0" smtClean="0"/>
              <a:t>Ecology Matching Vocabulary</a:t>
            </a:r>
          </a:p>
          <a:p>
            <a:pPr marL="457200" indent="-457200">
              <a:buAutoNum type="arabicPeriod"/>
            </a:pPr>
            <a:r>
              <a:rPr lang="en-US" sz="4400" dirty="0" smtClean="0"/>
              <a:t>Ecosystem Inquiry Wrap Up </a:t>
            </a:r>
          </a:p>
          <a:p>
            <a:pPr marL="457200" indent="-457200">
              <a:buAutoNum type="arabicPeriod"/>
            </a:pPr>
            <a:r>
              <a:rPr lang="en-US" sz="4400" dirty="0" smtClean="0"/>
              <a:t>Ecological Niche Poster</a:t>
            </a:r>
          </a:p>
          <a:p>
            <a:pPr marL="457200" indent="-457200">
              <a:buAutoNum type="arabicPeriod"/>
            </a:pPr>
            <a:r>
              <a:rPr lang="en-US" sz="4400" dirty="0" smtClean="0"/>
              <a:t>Exit Ticket  </a:t>
            </a:r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86845" y="-119434"/>
            <a:ext cx="7450183" cy="14649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tx2"/>
                </a:solidFill>
              </a:rPr>
              <a:t>Grab your folder!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94410" y="274320"/>
            <a:ext cx="10058400" cy="118872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3/3 Exit </a:t>
            </a:r>
            <a:r>
              <a:rPr lang="en-US" sz="7200" dirty="0" smtClean="0"/>
              <a:t>Ticket 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2708" y="1463040"/>
            <a:ext cx="6648995" cy="526433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6700" dirty="0" smtClean="0">
                <a:solidFill>
                  <a:schemeClr val="tx2"/>
                </a:solidFill>
              </a:rPr>
              <a:t> </a:t>
            </a:r>
            <a:r>
              <a:rPr lang="en-US" sz="6700" dirty="0">
                <a:solidFill>
                  <a:schemeClr val="tx2"/>
                </a:solidFill>
              </a:rPr>
              <a:t>Zebras and </a:t>
            </a:r>
            <a:r>
              <a:rPr lang="en-US" sz="6700" dirty="0" err="1">
                <a:solidFill>
                  <a:schemeClr val="tx2"/>
                </a:solidFill>
              </a:rPr>
              <a:t>Oxpeckers</a:t>
            </a:r>
            <a:endParaRPr lang="en-US" sz="67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6700" dirty="0" err="1" smtClean="0">
                <a:solidFill>
                  <a:schemeClr val="tx2"/>
                </a:solidFill>
              </a:rPr>
              <a:t>Oxpeckers</a:t>
            </a:r>
            <a:r>
              <a:rPr lang="en-US" sz="6700" dirty="0">
                <a:solidFill>
                  <a:schemeClr val="tx2"/>
                </a:solidFill>
              </a:rPr>
              <a:t>, </a:t>
            </a:r>
            <a:r>
              <a:rPr lang="en-US" sz="6700" dirty="0" smtClean="0">
                <a:solidFill>
                  <a:schemeClr val="tx2"/>
                </a:solidFill>
              </a:rPr>
              <a:t>feed </a:t>
            </a:r>
            <a:r>
              <a:rPr lang="en-US" sz="6700" dirty="0">
                <a:solidFill>
                  <a:schemeClr val="tx2"/>
                </a:solidFill>
              </a:rPr>
              <a:t>off of lice and ticks found on the zebra's back. </a:t>
            </a:r>
            <a:r>
              <a:rPr lang="en-US" sz="6700" dirty="0" smtClean="0">
                <a:solidFill>
                  <a:schemeClr val="tx2"/>
                </a:solidFill>
              </a:rPr>
              <a:t>They are a welcomed </a:t>
            </a:r>
            <a:r>
              <a:rPr lang="en-US" sz="6700" dirty="0">
                <a:solidFill>
                  <a:schemeClr val="tx2"/>
                </a:solidFill>
              </a:rPr>
              <a:t>guest </a:t>
            </a:r>
            <a:r>
              <a:rPr lang="en-US" sz="6700" dirty="0" smtClean="0">
                <a:solidFill>
                  <a:schemeClr val="tx2"/>
                </a:solidFill>
              </a:rPr>
              <a:t>because they scream </a:t>
            </a:r>
            <a:r>
              <a:rPr lang="en-US" sz="6700" dirty="0">
                <a:solidFill>
                  <a:schemeClr val="tx2"/>
                </a:solidFill>
              </a:rPr>
              <a:t>when predators are near</a:t>
            </a:r>
            <a:r>
              <a:rPr lang="en-US" sz="6000" dirty="0"/>
              <a:t>.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</a:rPr>
              <a:t>**</a:t>
            </a:r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</a:rPr>
              <a:t>Test next Thursday 3/9**</a:t>
            </a:r>
            <a:endParaRPr lang="en-US" sz="6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4" descr="http://i.huffpost.com/gadgets/slideshows/4051/slide_4051_56635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91" y="1646238"/>
            <a:ext cx="4956918" cy="360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00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29" y="94447"/>
            <a:ext cx="10058400" cy="118872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3/3 Warm </a:t>
            </a:r>
            <a:r>
              <a:rPr lang="en-US" sz="6600" dirty="0" smtClean="0"/>
              <a:t>Up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76" y="1398493"/>
            <a:ext cx="11855824" cy="4921623"/>
          </a:xfrm>
        </p:spPr>
        <p:txBody>
          <a:bodyPr numCol="2"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600" dirty="0" smtClean="0"/>
              <a:t>Which resource below is a  limiting factor?</a:t>
            </a:r>
          </a:p>
          <a:p>
            <a:pPr marL="834390" lvl="1" indent="-514350">
              <a:buFont typeface="+mj-lt"/>
              <a:buAutoNum type="alphaUcPeriod"/>
            </a:pPr>
            <a:r>
              <a:rPr lang="en-US" sz="5200" dirty="0" smtClean="0"/>
              <a:t>Food </a:t>
            </a:r>
          </a:p>
          <a:p>
            <a:pPr marL="834390" lvl="1" indent="-514350">
              <a:buFont typeface="+mj-lt"/>
              <a:buAutoNum type="alphaUcPeriod"/>
            </a:pPr>
            <a:r>
              <a:rPr lang="en-US" sz="5200" dirty="0" smtClean="0"/>
              <a:t>Shelter</a:t>
            </a:r>
          </a:p>
          <a:p>
            <a:pPr marL="834390" lvl="1" indent="-514350">
              <a:buFont typeface="+mj-lt"/>
              <a:buAutoNum type="alphaUcPeriod"/>
            </a:pPr>
            <a:r>
              <a:rPr lang="en-US" sz="5200" dirty="0" err="1" smtClean="0"/>
              <a:t>Wifi</a:t>
            </a:r>
            <a:endParaRPr lang="en-US" sz="5200" dirty="0" smtClean="0"/>
          </a:p>
          <a:p>
            <a:pPr marL="834390" lvl="1" indent="-514350">
              <a:buFont typeface="+mj-lt"/>
              <a:buAutoNum type="alphaUcPeriod"/>
            </a:pPr>
            <a:r>
              <a:rPr lang="en-US" sz="5200" dirty="0" smtClean="0"/>
              <a:t>A&amp;B only</a:t>
            </a:r>
          </a:p>
          <a:p>
            <a:pPr marL="834390" lvl="1" indent="-514350">
              <a:buFont typeface="+mj-lt"/>
              <a:buAutoNum type="alphaUcPeriod"/>
            </a:pPr>
            <a:r>
              <a:rPr lang="en-US" sz="5200" dirty="0" smtClean="0"/>
              <a:t>B&amp;C only</a:t>
            </a:r>
          </a:p>
          <a:p>
            <a:pPr marL="834390" lvl="1" indent="-514350">
              <a:buFont typeface="+mj-lt"/>
              <a:buAutoNum type="alphaUcPeriod"/>
            </a:pPr>
            <a:endParaRPr lang="en-US" sz="2800" dirty="0"/>
          </a:p>
          <a:p>
            <a:pPr marL="834390" lvl="1" indent="-514350">
              <a:buFont typeface="+mj-lt"/>
              <a:buAutoNum type="alphaU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200" dirty="0" smtClean="0"/>
              <a:t>When </a:t>
            </a:r>
            <a:r>
              <a:rPr lang="en-US" sz="5200" dirty="0" smtClean="0"/>
              <a:t>is our next test?</a:t>
            </a:r>
          </a:p>
          <a:p>
            <a:pPr marL="834390" lvl="1" indent="-514350">
              <a:buFont typeface="+mj-lt"/>
              <a:buAutoNum type="alphaUcPeriod"/>
            </a:pPr>
            <a:r>
              <a:rPr lang="en-US" sz="4700" dirty="0" smtClean="0"/>
              <a:t>Monday</a:t>
            </a:r>
          </a:p>
          <a:p>
            <a:pPr marL="834390" lvl="1" indent="-514350">
              <a:buFont typeface="+mj-lt"/>
              <a:buAutoNum type="alphaUcPeriod"/>
            </a:pPr>
            <a:r>
              <a:rPr lang="en-US" sz="4700" dirty="0" smtClean="0"/>
              <a:t>Today</a:t>
            </a:r>
          </a:p>
          <a:p>
            <a:pPr marL="834390" lvl="1" indent="-514350">
              <a:buFont typeface="+mj-lt"/>
              <a:buAutoNum type="alphaUcPeriod"/>
            </a:pPr>
            <a:r>
              <a:rPr lang="en-US" sz="4700" dirty="0" smtClean="0"/>
              <a:t>Friday</a:t>
            </a:r>
          </a:p>
          <a:p>
            <a:pPr marL="834390" lvl="1" indent="-514350">
              <a:buFont typeface="+mj-lt"/>
              <a:buAutoNum type="alphaUcPeriod"/>
            </a:pPr>
            <a:r>
              <a:rPr lang="en-US" sz="4700" dirty="0" smtClean="0"/>
              <a:t>Thursday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834390" lvl="1" indent="-514350">
              <a:buFont typeface="+mj-lt"/>
              <a:buAutoNum type="alphaUcPeriod"/>
            </a:pPr>
            <a:endParaRPr lang="en-US" sz="2800" dirty="0" smtClean="0"/>
          </a:p>
          <a:p>
            <a:pPr marL="834390" lvl="1" indent="-514350">
              <a:buFont typeface="+mj-lt"/>
              <a:buAutoNum type="alphaUcPeriod"/>
            </a:pPr>
            <a:endParaRPr lang="en-US" sz="28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 the handout match the vocabulary words with their 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509" y="1905001"/>
            <a:ext cx="11665131" cy="4757056"/>
          </a:xfrm>
        </p:spPr>
        <p:txBody>
          <a:bodyPr>
            <a:normAutofit/>
          </a:bodyPr>
          <a:lstStyle/>
          <a:p>
            <a:r>
              <a:rPr lang="en-US" sz="6000" dirty="0" smtClean="0"/>
              <a:t>Get out: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b="1" u="sng" dirty="0" smtClean="0"/>
              <a:t>All</a:t>
            </a:r>
            <a:r>
              <a:rPr lang="en-US" sz="6000" dirty="0" smtClean="0"/>
              <a:t> your note sheets! 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dirty="0" smtClean="0"/>
              <a:t>Food Chain foldable (spiral )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dirty="0" smtClean="0"/>
              <a:t>Your Symbiosis Foldable 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6599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064" y="32861"/>
            <a:ext cx="10058400" cy="724785"/>
          </a:xfrm>
        </p:spPr>
        <p:txBody>
          <a:bodyPr/>
          <a:lstStyle/>
          <a:p>
            <a:pPr algn="ctr"/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050" y="868883"/>
            <a:ext cx="9535887" cy="5675608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sz="3200" b="1" dirty="0" smtClean="0"/>
              <a:t>Complete Part 5</a:t>
            </a:r>
            <a:r>
              <a:rPr lang="en-US" sz="3200" dirty="0" smtClean="0"/>
              <a:t>: Analyzing Population Data in your Ecosystem Inquiry Packet </a:t>
            </a:r>
          </a:p>
          <a:p>
            <a:pPr marL="788670" lvl="1" indent="-514350">
              <a:buAutoNum type="arabicPeriod"/>
            </a:pPr>
            <a:r>
              <a:rPr lang="en-US" sz="3200" dirty="0" smtClean="0"/>
              <a:t>Graph grass, beans, crickets, and worms </a:t>
            </a:r>
          </a:p>
          <a:p>
            <a:pPr marL="788670" lvl="1" indent="-514350">
              <a:buAutoNum type="arabicPeriod"/>
            </a:pPr>
            <a:r>
              <a:rPr lang="en-US" sz="3200" dirty="0" smtClean="0"/>
              <a:t>Answer part 5 questions </a:t>
            </a:r>
          </a:p>
          <a:p>
            <a:pPr marL="788670" lvl="1" indent="-514350">
              <a:buAutoNum type="arabicPeriod"/>
            </a:pPr>
            <a:endParaRPr lang="en-US" sz="3200" dirty="0"/>
          </a:p>
          <a:p>
            <a:pPr marL="274320" lvl="1" indent="0">
              <a:buNone/>
            </a:pPr>
            <a:r>
              <a:rPr lang="en-US" sz="3200" u="sng" dirty="0" smtClean="0">
                <a:solidFill>
                  <a:schemeClr val="tx2"/>
                </a:solidFill>
              </a:rPr>
              <a:t>Make sure to answer Part 2 questions B and C</a:t>
            </a:r>
          </a:p>
          <a:p>
            <a:pPr marL="274320" lvl="1" indent="0">
              <a:buNone/>
            </a:pPr>
            <a:endParaRPr lang="en-US" sz="3200" u="sng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r>
              <a:rPr lang="en-US" sz="4000" u="sng" dirty="0" smtClean="0">
                <a:solidFill>
                  <a:schemeClr val="tx2"/>
                </a:solidFill>
              </a:rPr>
              <a:t>The only portion not finished will be your Final Analysis </a:t>
            </a:r>
          </a:p>
          <a:p>
            <a:pPr lvl="1"/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640" t="13643" r="29473" b="5736"/>
          <a:stretch/>
        </p:blipFill>
        <p:spPr>
          <a:xfrm>
            <a:off x="9806937" y="757646"/>
            <a:ext cx="1881053" cy="330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5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74765"/>
            <a:ext cx="11460480" cy="8229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Inquiry Packet: Part 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635" y="1397725"/>
            <a:ext cx="11460480" cy="480758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4800" dirty="0" smtClean="0">
                <a:solidFill>
                  <a:schemeClr val="tx2"/>
                </a:solidFill>
              </a:rPr>
              <a:t>Write an analysis paragraph.</a:t>
            </a:r>
          </a:p>
          <a:p>
            <a:pPr>
              <a:lnSpc>
                <a:spcPct val="200000"/>
              </a:lnSpc>
            </a:pPr>
            <a:r>
              <a:rPr lang="en-US" sz="4800" dirty="0" smtClean="0">
                <a:solidFill>
                  <a:schemeClr val="tx2"/>
                </a:solidFill>
              </a:rPr>
              <a:t>Include answers to the following question</a:t>
            </a:r>
          </a:p>
          <a:p>
            <a:pPr>
              <a:lnSpc>
                <a:spcPct val="200000"/>
              </a:lnSpc>
            </a:pPr>
            <a:r>
              <a:rPr lang="en-US" sz="4800" dirty="0" smtClean="0">
                <a:solidFill>
                  <a:schemeClr val="tx2"/>
                </a:solidFill>
              </a:rPr>
              <a:t>Complete sentences only!</a:t>
            </a:r>
          </a:p>
        </p:txBody>
      </p:sp>
    </p:spTree>
    <p:extLst>
      <p:ext uri="{BB962C8B-B14F-4D97-AF65-F5344CB8AC3E}">
        <p14:creationId xmlns:p14="http://schemas.microsoft.com/office/powerpoint/2010/main" val="738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90" y="44144"/>
            <a:ext cx="11460480" cy="82296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Analysis Questions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421" y="867104"/>
            <a:ext cx="11652819" cy="59908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tx2"/>
                </a:solidFill>
              </a:rPr>
              <a:t>**Complete sentences only**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dirty="0">
                <a:solidFill>
                  <a:srgbClr val="00B0F0"/>
                </a:solidFill>
              </a:rPr>
              <a:t>Describe the food web in your ecosystem?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dirty="0">
                <a:solidFill>
                  <a:schemeClr val="tx2"/>
                </a:solidFill>
              </a:rPr>
              <a:t>What happened (observations) in your ecosystem?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dirty="0" smtClean="0">
                <a:solidFill>
                  <a:srgbClr val="00B0F0"/>
                </a:solidFill>
              </a:rPr>
              <a:t>What are the limiting factors?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dirty="0" smtClean="0">
                <a:solidFill>
                  <a:schemeClr val="tx2"/>
                </a:solidFill>
              </a:rPr>
              <a:t>Did your ecosystem reach carrying capacity?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dirty="0" smtClean="0">
                <a:solidFill>
                  <a:srgbClr val="00B0F0"/>
                </a:solidFill>
              </a:rPr>
              <a:t>What could you have </a:t>
            </a:r>
            <a:r>
              <a:rPr lang="en-US" sz="4800" dirty="0" smtClean="0">
                <a:solidFill>
                  <a:srgbClr val="00B0F0"/>
                </a:solidFill>
              </a:rPr>
              <a:t>done </a:t>
            </a:r>
            <a:r>
              <a:rPr lang="en-US" sz="4800" dirty="0" smtClean="0">
                <a:solidFill>
                  <a:srgbClr val="00B0F0"/>
                </a:solidFill>
              </a:rPr>
              <a:t>to improve your ecosystem?</a:t>
            </a:r>
            <a:endParaRPr lang="en-US" sz="4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090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74320"/>
            <a:ext cx="11460480" cy="1371602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What should be done: 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2"/>
                </a:solidFill>
              </a:rPr>
              <a:t>Predator/Prey Graph and questions (with stamp)</a:t>
            </a:r>
          </a:p>
          <a:p>
            <a:r>
              <a:rPr lang="en-US" sz="7200" dirty="0" smtClean="0">
                <a:solidFill>
                  <a:schemeClr val="tx2"/>
                </a:solidFill>
              </a:rPr>
              <a:t>Ecosystem Inquiry Packet </a:t>
            </a:r>
          </a:p>
          <a:p>
            <a:r>
              <a:rPr lang="en-US" sz="7200" dirty="0" smtClean="0">
                <a:solidFill>
                  <a:schemeClr val="tx2"/>
                </a:solidFill>
              </a:rPr>
              <a:t>Vocabulary Matching </a:t>
            </a:r>
            <a:endParaRPr lang="en-US" sz="7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7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6389" y="1018903"/>
            <a:ext cx="11443062" cy="574765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5200" dirty="0">
                <a:solidFill>
                  <a:schemeClr val="tx2"/>
                </a:solidFill>
              </a:rPr>
              <a:t>An </a:t>
            </a:r>
            <a:r>
              <a:rPr lang="en-US" sz="5200" b="1" dirty="0">
                <a:solidFill>
                  <a:schemeClr val="tx2"/>
                </a:solidFill>
              </a:rPr>
              <a:t>ecological niche</a:t>
            </a:r>
            <a:r>
              <a:rPr lang="en-US" sz="5200" dirty="0">
                <a:solidFill>
                  <a:schemeClr val="tx2"/>
                </a:solidFill>
              </a:rPr>
              <a:t> is the role and position a species has in its environment </a:t>
            </a:r>
          </a:p>
          <a:p>
            <a:pP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4400" dirty="0">
                <a:solidFill>
                  <a:schemeClr val="tx2"/>
                </a:solidFill>
              </a:rPr>
              <a:t> (how it meets its needs for food and shelter, how it survives, and how it reproduces. )</a:t>
            </a:r>
          </a:p>
          <a:p>
            <a:pP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4800" dirty="0">
                <a:solidFill>
                  <a:schemeClr val="tx2"/>
                </a:solidFill>
              </a:rPr>
              <a:t>A species' niche includes all of its interactions with the </a:t>
            </a:r>
            <a:r>
              <a:rPr lang="en-US" sz="4800" b="1" dirty="0">
                <a:solidFill>
                  <a:schemeClr val="tx2"/>
                </a:solidFill>
              </a:rPr>
              <a:t>biotic</a:t>
            </a:r>
            <a:r>
              <a:rPr lang="en-US" sz="4800" dirty="0">
                <a:solidFill>
                  <a:schemeClr val="tx2"/>
                </a:solidFill>
              </a:rPr>
              <a:t> and </a:t>
            </a:r>
            <a:r>
              <a:rPr lang="en-US" sz="4800" b="1" dirty="0">
                <a:solidFill>
                  <a:schemeClr val="tx2"/>
                </a:solidFill>
              </a:rPr>
              <a:t>abiotic</a:t>
            </a:r>
            <a:r>
              <a:rPr lang="en-US" sz="4800" dirty="0">
                <a:solidFill>
                  <a:schemeClr val="tx2"/>
                </a:solidFill>
              </a:rPr>
              <a:t> factors of its environment.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389" y="0"/>
            <a:ext cx="11148060" cy="1188720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dirty="0" smtClean="0"/>
              <a:t>Ecological Niche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8458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0263" y="679269"/>
            <a:ext cx="10881360" cy="6074228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>
                <a:solidFill>
                  <a:schemeClr val="tx2"/>
                </a:solidFill>
              </a:rPr>
              <a:t>Step 1:  Pick a Niche (any organism) </a:t>
            </a:r>
          </a:p>
          <a:p>
            <a:pPr>
              <a:buNone/>
            </a:pPr>
            <a:r>
              <a:rPr lang="en-US" sz="3200" dirty="0">
                <a:solidFill>
                  <a:schemeClr val="tx2"/>
                </a:solidFill>
              </a:rPr>
              <a:t>Step 2: Create an advertisement that includes: </a:t>
            </a:r>
          </a:p>
          <a:p>
            <a:pPr>
              <a:buNone/>
            </a:pPr>
            <a:r>
              <a:rPr lang="en-US" sz="3200" dirty="0">
                <a:solidFill>
                  <a:schemeClr val="tx2"/>
                </a:solidFill>
              </a:rPr>
              <a:t>		-how does it find food  </a:t>
            </a:r>
          </a:p>
          <a:p>
            <a:pPr>
              <a:buNone/>
            </a:pPr>
            <a:r>
              <a:rPr lang="en-US" sz="3200" dirty="0">
                <a:solidFill>
                  <a:schemeClr val="tx2"/>
                </a:solidFill>
              </a:rPr>
              <a:t>		-how does it find shelter</a:t>
            </a:r>
          </a:p>
          <a:p>
            <a:pPr>
              <a:buNone/>
            </a:pPr>
            <a:r>
              <a:rPr lang="en-US" sz="3200" dirty="0">
                <a:solidFill>
                  <a:schemeClr val="tx2"/>
                </a:solidFill>
              </a:rPr>
              <a:t>		-how does it protect itself?</a:t>
            </a:r>
          </a:p>
          <a:p>
            <a:pPr>
              <a:buNone/>
            </a:pPr>
            <a:r>
              <a:rPr lang="en-US" sz="3200" dirty="0">
                <a:solidFill>
                  <a:schemeClr val="tx2"/>
                </a:solidFill>
              </a:rPr>
              <a:t>		-work hours (when is it active?) </a:t>
            </a:r>
          </a:p>
          <a:p>
            <a:pPr>
              <a:buNone/>
            </a:pPr>
            <a:r>
              <a:rPr lang="en-US" sz="3200" dirty="0">
                <a:solidFill>
                  <a:schemeClr val="tx2"/>
                </a:solidFill>
              </a:rPr>
              <a:t>		-Position in the food web</a:t>
            </a:r>
          </a:p>
          <a:p>
            <a:pPr>
              <a:buNone/>
            </a:pPr>
            <a:r>
              <a:rPr lang="en-US" sz="3200" dirty="0">
                <a:solidFill>
                  <a:schemeClr val="tx2"/>
                </a:solidFill>
              </a:rPr>
              <a:t>		-How will it be paid?  Be creative! </a:t>
            </a:r>
          </a:p>
          <a:p>
            <a:pPr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*</a:t>
            </a:r>
            <a:r>
              <a:rPr lang="en-US" sz="3200" dirty="0">
                <a:solidFill>
                  <a:schemeClr val="tx2"/>
                </a:solidFill>
              </a:rPr>
              <a:t>note, </a:t>
            </a:r>
            <a:r>
              <a:rPr lang="en-US" sz="3200" b="1" u="sng" dirty="0">
                <a:solidFill>
                  <a:schemeClr val="tx2"/>
                </a:solidFill>
              </a:rPr>
              <a:t>do not</a:t>
            </a:r>
            <a:r>
              <a:rPr lang="en-US" sz="3200" dirty="0">
                <a:solidFill>
                  <a:schemeClr val="tx2"/>
                </a:solidFill>
              </a:rPr>
              <a:t> include the name of your organism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5075" y="53749"/>
            <a:ext cx="8229600" cy="625520"/>
          </a:xfrm>
        </p:spPr>
        <p:txBody>
          <a:bodyPr/>
          <a:lstStyle/>
          <a:p>
            <a:pPr algn="ctr"/>
            <a:r>
              <a:rPr lang="en-US" dirty="0" smtClean="0"/>
              <a:t>Help Wanted: Ecological Niche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8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408</TotalTime>
  <Words>272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Cambria</vt:lpstr>
      <vt:lpstr>Cherry Blossom 16x9</vt:lpstr>
      <vt:lpstr>Agenda: 3/3</vt:lpstr>
      <vt:lpstr>3/3 Warm Up</vt:lpstr>
      <vt:lpstr>On the handout match the vocabulary words with their definition </vt:lpstr>
      <vt:lpstr>Observations</vt:lpstr>
      <vt:lpstr>Inquiry Packet: Part 8</vt:lpstr>
      <vt:lpstr>Analysis Questions</vt:lpstr>
      <vt:lpstr>What should be done: </vt:lpstr>
      <vt:lpstr>Ecological Niche</vt:lpstr>
      <vt:lpstr>Help Wanted: Ecological Niche  </vt:lpstr>
      <vt:lpstr>3/3 Exit Ticket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Agenda: 3/3</dc:title>
  <dc:creator>Spencer, Deidra</dc:creator>
  <cp:lastModifiedBy>Spencer, Deidra</cp:lastModifiedBy>
  <cp:revision>11</cp:revision>
  <dcterms:created xsi:type="dcterms:W3CDTF">2017-03-02T22:21:43Z</dcterms:created>
  <dcterms:modified xsi:type="dcterms:W3CDTF">2017-03-03T22:47:49Z</dcterms:modified>
</cp:coreProperties>
</file>