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9C567-D40F-4079-A3B7-A677B5F191CE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91C37-A76C-453C-9F5E-750BCA9C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8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4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5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2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1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680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5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96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96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94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50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86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5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98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5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55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06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52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1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60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0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1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3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3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0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426748-B8A5-463C-B1A6-E27F1C99588F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4/4/2016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89444EC-B177-4AAF-93C0-674954DAC386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06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6748-B8A5-463C-B1A6-E27F1C9958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44EC-B177-4AAF-93C0-674954DAC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0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 anchor="t">
            <a:normAutofit lnSpcReduction="10000"/>
          </a:bodyPr>
          <a:lstStyle/>
          <a:p>
            <a:pPr marL="18288" indent="0">
              <a:buNone/>
            </a:pPr>
            <a:r>
              <a:rPr lang="en-US" sz="3200" dirty="0" smtClean="0"/>
              <a:t>A:   Provide an example of a homozygous recessive genotype and a homozygous dominant genotype. </a:t>
            </a:r>
          </a:p>
          <a:p>
            <a:pPr marL="18288" indent="0">
              <a:buNone/>
            </a:pPr>
            <a:endParaRPr lang="en-US" sz="3200" dirty="0"/>
          </a:p>
          <a:p>
            <a:pPr marL="18288" indent="0">
              <a:buNone/>
            </a:pPr>
            <a:r>
              <a:rPr lang="en-US" sz="3200" dirty="0" smtClean="0"/>
              <a:t>B: Provide an example of a heterozygous genotype. 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sz="3200" dirty="0" smtClean="0"/>
              <a:t>C: Complete a Punnett Square between a homozygous recessive individual and a heterozygous individual. 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Warm Up 3/31/16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0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7970" y="152400"/>
            <a:ext cx="7543800" cy="914400"/>
          </a:xfrm>
        </p:spPr>
        <p:txBody>
          <a:bodyPr/>
          <a:lstStyle/>
          <a:p>
            <a:r>
              <a:rPr lang="en-US" sz="4000" dirty="0" smtClean="0"/>
              <a:t>Simple Pedigree</a:t>
            </a:r>
            <a:endParaRPr lang="en-US" sz="40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2628228" y="1758325"/>
            <a:ext cx="3797322" cy="4422710"/>
            <a:chOff x="2447365" y="2272386"/>
            <a:chExt cx="4296614" cy="3687888"/>
          </a:xfrm>
        </p:grpSpPr>
        <p:grpSp>
          <p:nvGrpSpPr>
            <p:cNvPr id="5" name="Group 4"/>
            <p:cNvGrpSpPr/>
            <p:nvPr/>
          </p:nvGrpSpPr>
          <p:grpSpPr>
            <a:xfrm>
              <a:off x="2447365" y="2272386"/>
              <a:ext cx="4296614" cy="3687888"/>
              <a:chOff x="0" y="0"/>
              <a:chExt cx="2057400" cy="1944123"/>
            </a:xfrm>
          </p:grpSpPr>
          <p:grpSp>
            <p:nvGrpSpPr>
              <p:cNvPr id="6" name="Group 4"/>
              <p:cNvGrpSpPr/>
              <p:nvPr/>
            </p:nvGrpSpPr>
            <p:grpSpPr bwMode="auto">
              <a:xfrm>
                <a:off x="0" y="0"/>
                <a:ext cx="2057400" cy="1752600"/>
                <a:chOff x="0" y="0"/>
                <a:chExt cx="1296" cy="1104"/>
              </a:xfrm>
            </p:grpSpPr>
            <p:grpSp>
              <p:nvGrpSpPr>
                <p:cNvPr id="10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296" cy="1104"/>
                  <a:chOff x="0" y="0"/>
                  <a:chExt cx="1296" cy="1104"/>
                </a:xfrm>
              </p:grpSpPr>
              <p:sp>
                <p:nvSpPr>
                  <p:cNvPr id="29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0"/>
                    <a:ext cx="288" cy="336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68"/>
                    <a:ext cx="288" cy="336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6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0"/>
                    <a:ext cx="336" cy="33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768"/>
                    <a:ext cx="336" cy="336"/>
                  </a:xfrm>
                  <a:prstGeom prst="ellips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1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768"/>
                    <a:ext cx="336" cy="33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1" name="Group 10"/>
                <p:cNvGrpSpPr>
                  <a:grpSpLocks/>
                </p:cNvGrpSpPr>
                <p:nvPr/>
              </p:nvGrpSpPr>
              <p:grpSpPr bwMode="auto">
                <a:xfrm>
                  <a:off x="144" y="192"/>
                  <a:ext cx="960" cy="576"/>
                  <a:chOff x="144" y="192"/>
                  <a:chExt cx="960" cy="576"/>
                </a:xfrm>
              </p:grpSpPr>
              <p:sp>
                <p:nvSpPr>
                  <p:cNvPr id="1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192"/>
                    <a:ext cx="336" cy="0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192"/>
                    <a:ext cx="0" cy="384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576"/>
                    <a:ext cx="960" cy="0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576"/>
                    <a:ext cx="0" cy="192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576"/>
                    <a:ext cx="0" cy="192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1563657" y="537425"/>
                <a:ext cx="295275" cy="247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1144883" y="1696473"/>
                <a:ext cx="295275" cy="247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flipH="1">
              <a:off x="2918012" y="4009710"/>
              <a:ext cx="381" cy="57573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194" name="Picture 2" descr="https://encrypted-tbn2.gstatic.com/images?q=tbn:ANd9GcS3gRCXA9n0nsuJK9OG3Rc6VRKkBU_hnBRedgwsWofw4CdBEq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019" y="1459638"/>
            <a:ext cx="1914525" cy="1790701"/>
          </a:xfrm>
          <a:prstGeom prst="rect">
            <a:avLst/>
          </a:prstGeom>
          <a:noFill/>
        </p:spPr>
      </p:pic>
      <p:pic>
        <p:nvPicPr>
          <p:cNvPr id="8196" name="Picture 4" descr="https://encrypted-tbn2.gstatic.com/images?q=tbn:ANd9GcTJS4TL-Gxg9_DeQoVr9wCaX2e5v9SeQ8lsLJU_CirQyxzXu1A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9896" y="1481863"/>
            <a:ext cx="1964531" cy="1743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3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914400"/>
          </a:xfrm>
        </p:spPr>
        <p:txBody>
          <a:bodyPr/>
          <a:lstStyle/>
          <a:p>
            <a:r>
              <a:rPr lang="en-US" sz="3600" dirty="0" smtClean="0"/>
              <a:t>Simple Pedigree</a:t>
            </a:r>
            <a:endParaRPr lang="en-US" sz="3600" dirty="0"/>
          </a:p>
        </p:txBody>
      </p:sp>
      <p:grpSp>
        <p:nvGrpSpPr>
          <p:cNvPr id="2" name="Group 64"/>
          <p:cNvGrpSpPr/>
          <p:nvPr/>
        </p:nvGrpSpPr>
        <p:grpSpPr>
          <a:xfrm>
            <a:off x="2628228" y="1758325"/>
            <a:ext cx="3797322" cy="4422710"/>
            <a:chOff x="2447365" y="2272386"/>
            <a:chExt cx="4296614" cy="3687888"/>
          </a:xfrm>
        </p:grpSpPr>
        <p:grpSp>
          <p:nvGrpSpPr>
            <p:cNvPr id="3" name="Group 4"/>
            <p:cNvGrpSpPr/>
            <p:nvPr/>
          </p:nvGrpSpPr>
          <p:grpSpPr>
            <a:xfrm>
              <a:off x="2447365" y="2272386"/>
              <a:ext cx="4296614" cy="3687888"/>
              <a:chOff x="0" y="0"/>
              <a:chExt cx="2057400" cy="1944123"/>
            </a:xfrm>
          </p:grpSpPr>
          <p:grpSp>
            <p:nvGrpSpPr>
              <p:cNvPr id="4" name="Group 4"/>
              <p:cNvGrpSpPr/>
              <p:nvPr/>
            </p:nvGrpSpPr>
            <p:grpSpPr bwMode="auto">
              <a:xfrm>
                <a:off x="0" y="0"/>
                <a:ext cx="2057400" cy="1752600"/>
                <a:chOff x="0" y="0"/>
                <a:chExt cx="1296" cy="1104"/>
              </a:xfrm>
            </p:grpSpPr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296" cy="1104"/>
                  <a:chOff x="0" y="0"/>
                  <a:chExt cx="1296" cy="1104"/>
                </a:xfrm>
              </p:grpSpPr>
              <p:sp>
                <p:nvSpPr>
                  <p:cNvPr id="29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0"/>
                    <a:ext cx="288" cy="336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68"/>
                    <a:ext cx="288" cy="336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6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0"/>
                    <a:ext cx="336" cy="33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768"/>
                    <a:ext cx="336" cy="336"/>
                  </a:xfrm>
                  <a:prstGeom prst="ellips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1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768"/>
                    <a:ext cx="336" cy="33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144" y="192"/>
                  <a:ext cx="960" cy="576"/>
                  <a:chOff x="144" y="192"/>
                  <a:chExt cx="960" cy="576"/>
                </a:xfrm>
              </p:grpSpPr>
              <p:sp>
                <p:nvSpPr>
                  <p:cNvPr id="1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192"/>
                    <a:ext cx="336" cy="0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192"/>
                    <a:ext cx="0" cy="384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576"/>
                    <a:ext cx="960" cy="0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576"/>
                    <a:ext cx="0" cy="192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576"/>
                    <a:ext cx="0" cy="192"/>
                  </a:xfrm>
                  <a:prstGeom prst="line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300324" y="543167"/>
                <a:ext cx="295275" cy="247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1144883" y="1696473"/>
                <a:ext cx="295275" cy="247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0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flipH="1">
              <a:off x="2918012" y="4009710"/>
              <a:ext cx="381" cy="57573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194" name="Picture 2" descr="https://encrypted-tbn2.gstatic.com/images?q=tbn:ANd9GcS3gRCXA9n0nsuJK9OG3Rc6VRKkBU_hnBRedgwsWofw4CdBEq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019" y="1459638"/>
            <a:ext cx="1914525" cy="1790701"/>
          </a:xfrm>
          <a:prstGeom prst="rect">
            <a:avLst/>
          </a:prstGeom>
          <a:noFill/>
        </p:spPr>
      </p:pic>
      <p:pic>
        <p:nvPicPr>
          <p:cNvPr id="8196" name="Picture 4" descr="https://encrypted-tbn2.gstatic.com/images?q=tbn:ANd9GcTJS4TL-Gxg9_DeQoVr9wCaX2e5v9SeQ8lsLJU_CirQyxzXu1A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9085" y="1312046"/>
            <a:ext cx="1964531" cy="1743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36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Complete the worksheet in your Reading Outline Section.  </a:t>
            </a:r>
            <a:endParaRPr lang="en-US" sz="4800" dirty="0"/>
          </a:p>
          <a:p>
            <a:pPr marL="18288" indent="0">
              <a:buNone/>
            </a:pPr>
            <a:endParaRPr lang="en-US" sz="4800" dirty="0" smtClean="0"/>
          </a:p>
          <a:p>
            <a:pPr marL="18288" indent="0" algn="ctr">
              <a:buNone/>
            </a:pPr>
            <a:r>
              <a:rPr lang="en-US" sz="4800" b="1" u="sng" dirty="0" smtClean="0"/>
              <a:t>Do not write on paper it is a class set</a:t>
            </a:r>
          </a:p>
          <a:p>
            <a:pPr marL="18288" indent="0">
              <a:buNone/>
            </a:pP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Pedigree Practice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0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 anchor="t">
            <a:normAutofit lnSpcReduction="10000"/>
          </a:bodyPr>
          <a:lstStyle/>
          <a:p>
            <a:r>
              <a:rPr lang="en-US" sz="3600" dirty="0" smtClean="0"/>
              <a:t>Predicted Ratios vs. Actual Ratios </a:t>
            </a:r>
          </a:p>
          <a:p>
            <a:pPr marL="18288" indent="0" algn="ctr">
              <a:buNone/>
            </a:pPr>
            <a:endParaRPr lang="en-US" sz="2400" dirty="0"/>
          </a:p>
          <a:p>
            <a:pPr marL="18288" indent="0" algn="ctr">
              <a:buNone/>
            </a:pPr>
            <a:r>
              <a:rPr lang="en-US" sz="2800" dirty="0" smtClean="0"/>
              <a:t>Phenotype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Penny represents the possible alleles that you may give your offspring </a:t>
            </a:r>
          </a:p>
          <a:p>
            <a:pPr marL="18288" indent="0">
              <a:buNone/>
            </a:pPr>
            <a:r>
              <a:rPr lang="en-US" sz="3600" dirty="0" smtClean="0"/>
              <a:t>		T =Heads		t=tails 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Penny Punnett </a:t>
            </a:r>
            <a:endParaRPr lang="en-GB" dirty="0"/>
          </a:p>
        </p:txBody>
      </p:sp>
      <p:pic>
        <p:nvPicPr>
          <p:cNvPr id="1026" name="Picture 2" descr="http://www.warrencountyschools.org/userfiles/1533/Screen%20shot%202012-05-02%20at%203_48_51%20P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33"/>
          <a:stretch/>
        </p:blipFill>
        <p:spPr bwMode="auto">
          <a:xfrm>
            <a:off x="1513114" y="2286000"/>
            <a:ext cx="5648325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43743" y="4256982"/>
            <a:ext cx="5517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        Long Big Toe		         Short Big Toe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Recessive 	</a:t>
            </a:r>
            <a:r>
              <a:rPr lang="en-US" dirty="0">
                <a:solidFill>
                  <a:prstClr val="white"/>
                </a:solidFill>
              </a:rPr>
              <a:t>	</a:t>
            </a:r>
            <a:r>
              <a:rPr lang="en-US" dirty="0">
                <a:solidFill>
                  <a:prstClr val="white"/>
                </a:solidFill>
              </a:rPr>
              <a:t>Dominant   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9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Pedigree NOTES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0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274321" y="274321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>
                <a:latin typeface="Arial"/>
                <a:ea typeface="Arial"/>
                <a:cs typeface="Arial"/>
                <a:sym typeface="Arial"/>
              </a:rPr>
              <a:t>Pedigrees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8290" y="1470660"/>
            <a:ext cx="8663939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Pedigree - a diagram showing patterns of inheritance over many generations. 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527" y="2882055"/>
            <a:ext cx="8000684" cy="5957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021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Symbols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Living </a:t>
            </a:r>
            <a:r>
              <a:rPr lang="en-US" u="sng" dirty="0"/>
              <a:t>Unaffected </a:t>
            </a:r>
            <a:r>
              <a:rPr lang="en-US" dirty="0"/>
              <a:t>female: Clear circle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Living </a:t>
            </a:r>
            <a:r>
              <a:rPr lang="en-US" u="sng" dirty="0"/>
              <a:t>Unaffected </a:t>
            </a:r>
            <a:r>
              <a:rPr lang="en-US" dirty="0"/>
              <a:t>male: Clear </a:t>
            </a:r>
            <a:r>
              <a:rPr lang="en-US" dirty="0" smtClean="0"/>
              <a:t>square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876300" cy="851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919162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Symbols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11"/>
          <a:stretch/>
        </p:blipFill>
        <p:spPr bwMode="auto">
          <a:xfrm>
            <a:off x="762000" y="1371600"/>
            <a:ext cx="755573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8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Symbols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Carrier:  Carries the trait for the condition but does not have the condition (heterozygous)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51" t="52199" r="35373" b="34590"/>
          <a:stretch/>
        </p:blipFill>
        <p:spPr bwMode="auto">
          <a:xfrm>
            <a:off x="3886200" y="2971799"/>
            <a:ext cx="914400" cy="8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2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Symbols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" r="34664" b="50062"/>
          <a:stretch/>
        </p:blipFill>
        <p:spPr bwMode="auto">
          <a:xfrm>
            <a:off x="533400" y="1066800"/>
            <a:ext cx="8262794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99"/>
          <a:stretch/>
        </p:blipFill>
        <p:spPr bwMode="auto">
          <a:xfrm>
            <a:off x="2132806" y="2819400"/>
            <a:ext cx="4878388" cy="421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0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Numbering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99"/>
          <a:stretch/>
        </p:blipFill>
        <p:spPr bwMode="auto">
          <a:xfrm>
            <a:off x="1970881" y="1924050"/>
            <a:ext cx="4878388" cy="421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2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Elemental</vt:lpstr>
      <vt:lpstr>1_Office Theme</vt:lpstr>
      <vt:lpstr>Warm Up 3/31/16</vt:lpstr>
      <vt:lpstr>Penny Punnett </vt:lpstr>
      <vt:lpstr>Pedigree NOTES</vt:lpstr>
      <vt:lpstr>Pedigrees</vt:lpstr>
      <vt:lpstr>Pedigree Symbols</vt:lpstr>
      <vt:lpstr>Pedigree Symbols</vt:lpstr>
      <vt:lpstr>Pedigree Symbols </vt:lpstr>
      <vt:lpstr>Pedigree Symbols</vt:lpstr>
      <vt:lpstr>Pedigree Numbering </vt:lpstr>
      <vt:lpstr>Simple Pedigree</vt:lpstr>
      <vt:lpstr>Simple Pedigree</vt:lpstr>
      <vt:lpstr>Pedigree Practice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3/31/16</dc:title>
  <dc:creator>Tech Admin</dc:creator>
  <cp:lastModifiedBy>Tech Admin</cp:lastModifiedBy>
  <cp:revision>1</cp:revision>
  <dcterms:created xsi:type="dcterms:W3CDTF">2016-04-04T23:27:42Z</dcterms:created>
  <dcterms:modified xsi:type="dcterms:W3CDTF">2016-04-04T23:29:04Z</dcterms:modified>
</cp:coreProperties>
</file>