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96" r:id="rId2"/>
    <p:sldId id="277" r:id="rId3"/>
    <p:sldId id="279" r:id="rId4"/>
    <p:sldId id="263" r:id="rId5"/>
    <p:sldId id="281" r:id="rId6"/>
    <p:sldId id="264" r:id="rId7"/>
    <p:sldId id="265" r:id="rId8"/>
    <p:sldId id="266" r:id="rId9"/>
    <p:sldId id="267" r:id="rId10"/>
    <p:sldId id="268" r:id="rId11"/>
    <p:sldId id="269" r:id="rId12"/>
    <p:sldId id="283" r:id="rId13"/>
    <p:sldId id="294" r:id="rId14"/>
    <p:sldId id="289" r:id="rId15"/>
    <p:sldId id="290" r:id="rId16"/>
    <p:sldId id="288" r:id="rId17"/>
    <p:sldId id="291" r:id="rId18"/>
    <p:sldId id="293" r:id="rId19"/>
    <p:sldId id="295" r:id="rId20"/>
    <p:sldId id="285" r:id="rId21"/>
    <p:sldId id="292" r:id="rId22"/>
  </p:sldIdLst>
  <p:sldSz cx="9144000" cy="6858000" type="overhead"/>
  <p:notesSz cx="7077075" cy="907732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270FAF-D04C-4867-BDA1-ABDC3A91F7BE}">
  <a:tblStyle styleId="{62270FAF-D04C-4867-BDA1-ABDC3A91F7B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4660"/>
  </p:normalViewPr>
  <p:slideViewPr>
    <p:cSldViewPr>
      <p:cViewPr>
        <p:scale>
          <a:sx n="91" d="100"/>
          <a:sy n="91" d="100"/>
        </p:scale>
        <p:origin x="-102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7708" y="4311730"/>
            <a:ext cx="5661659" cy="40847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70668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707708" y="4311730"/>
            <a:ext cx="5661659" cy="408479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07708" y="4311730"/>
            <a:ext cx="5661660" cy="4084796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07708" y="4311730"/>
            <a:ext cx="5661660" cy="4084796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07708" y="4311730"/>
            <a:ext cx="5661660" cy="4084796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07708" y="4311730"/>
            <a:ext cx="5661659" cy="408479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707708" y="4311730"/>
            <a:ext cx="5661659" cy="408479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07708" y="4311730"/>
            <a:ext cx="5661659" cy="408479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707708" y="4311730"/>
            <a:ext cx="5661659" cy="408479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07708" y="4311730"/>
            <a:ext cx="5661659" cy="408479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707708" y="4311730"/>
            <a:ext cx="5661659" cy="408479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07708" y="4311730"/>
            <a:ext cx="5661660" cy="4084796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07708" y="4311730"/>
            <a:ext cx="5661660" cy="4084796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39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399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3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1" y="273051"/>
            <a:ext cx="3008312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49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12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7"/>
            <a:ext cx="4525963" cy="822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3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595360" cy="82296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SzPct val="99224"/>
              <a:defRPr sz="3800"/>
            </a:lvl1pPr>
            <a:lvl2pPr>
              <a:spcBef>
                <a:spcPts val="0"/>
              </a:spcBef>
              <a:buSzPct val="99224"/>
              <a:defRPr sz="3800"/>
            </a:lvl2pPr>
            <a:lvl3pPr>
              <a:spcBef>
                <a:spcPts val="0"/>
              </a:spcBef>
              <a:buSzPct val="99224"/>
              <a:defRPr sz="3800"/>
            </a:lvl3pPr>
            <a:lvl4pPr>
              <a:spcBef>
                <a:spcPts val="0"/>
              </a:spcBef>
              <a:buSzPct val="99224"/>
              <a:defRPr sz="3800"/>
            </a:lvl4pPr>
            <a:lvl5pPr>
              <a:spcBef>
                <a:spcPts val="0"/>
              </a:spcBef>
              <a:buSzPct val="99224"/>
              <a:defRPr sz="3800"/>
            </a:lvl5pPr>
            <a:lvl6pPr>
              <a:spcBef>
                <a:spcPts val="0"/>
              </a:spcBef>
              <a:buSzPct val="99224"/>
              <a:defRPr sz="3800"/>
            </a:lvl6pPr>
            <a:lvl7pPr>
              <a:spcBef>
                <a:spcPts val="0"/>
              </a:spcBef>
              <a:buSzPct val="99224"/>
              <a:defRPr sz="3800"/>
            </a:lvl7pPr>
            <a:lvl8pPr>
              <a:spcBef>
                <a:spcPts val="0"/>
              </a:spcBef>
              <a:buSzPct val="99224"/>
              <a:defRPr sz="3800"/>
            </a:lvl8pPr>
            <a:lvl9pPr>
              <a:spcBef>
                <a:spcPts val="0"/>
              </a:spcBef>
              <a:buSzPct val="99224"/>
              <a:defRPr sz="3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74320" y="1645920"/>
            <a:ext cx="8595360" cy="493775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SzPct val="98765"/>
              <a:defRPr sz="2400"/>
            </a:lvl1pPr>
            <a:lvl2pPr>
              <a:spcBef>
                <a:spcPts val="0"/>
              </a:spcBef>
              <a:buSzPct val="98765"/>
              <a:defRPr sz="2400"/>
            </a:lvl2pPr>
            <a:lvl3pPr>
              <a:spcBef>
                <a:spcPts val="0"/>
              </a:spcBef>
              <a:buSzPct val="98765"/>
              <a:defRPr sz="2400"/>
            </a:lvl3pPr>
            <a:lvl4pPr>
              <a:spcBef>
                <a:spcPts val="0"/>
              </a:spcBef>
              <a:buSzPct val="98765"/>
              <a:defRPr sz="2400"/>
            </a:lvl4pPr>
            <a:lvl5pPr>
              <a:spcBef>
                <a:spcPts val="0"/>
              </a:spcBef>
              <a:buSzPct val="98765"/>
              <a:defRPr sz="2400"/>
            </a:lvl5pPr>
            <a:lvl6pPr>
              <a:spcBef>
                <a:spcPts val="0"/>
              </a:spcBef>
              <a:buSzPct val="98765"/>
              <a:defRPr sz="2400"/>
            </a:lvl6pPr>
            <a:lvl7pPr>
              <a:spcBef>
                <a:spcPts val="0"/>
              </a:spcBef>
              <a:buSzPct val="98765"/>
              <a:defRPr sz="2400"/>
            </a:lvl7pPr>
            <a:lvl8pPr>
              <a:spcBef>
                <a:spcPts val="0"/>
              </a:spcBef>
              <a:buSzPct val="98765"/>
              <a:defRPr sz="2400"/>
            </a:lvl8pPr>
            <a:lvl9pPr>
              <a:spcBef>
                <a:spcPts val="0"/>
              </a:spcBef>
              <a:buSzPct val="98765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16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60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i-0rSv6oxSY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Warm Up: 3/28/16</a:t>
            </a:r>
            <a:endParaRPr lang="en-GB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Define the following (in notes from before break) </a:t>
            </a:r>
          </a:p>
          <a:p>
            <a:pPr lvl="1"/>
            <a:r>
              <a:rPr lang="en-US" sz="3200" dirty="0"/>
              <a:t>Gene</a:t>
            </a:r>
          </a:p>
          <a:p>
            <a:pPr lvl="1"/>
            <a:r>
              <a:rPr lang="en-US" sz="3200" dirty="0"/>
              <a:t>Allele </a:t>
            </a:r>
          </a:p>
        </p:txBody>
      </p:sp>
    </p:spTree>
    <p:extLst>
      <p:ext uri="{BB962C8B-B14F-4D97-AF65-F5344CB8AC3E}">
        <p14:creationId xmlns:p14="http://schemas.microsoft.com/office/powerpoint/2010/main" val="319683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514600" y="-183515"/>
            <a:ext cx="3344091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Karyotype F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200" y="875214"/>
            <a:ext cx="7323117" cy="57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04800" y="-228600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Karyotypes 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228601" y="1600201"/>
            <a:ext cx="2895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</a:t>
            </a:r>
          </a:p>
          <a:p>
            <a:pPr marL="742950" marR="0" lvl="1" indent="-28575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Female </a:t>
            </a:r>
          </a:p>
          <a:p>
            <a:pPr marL="742950" marR="0" lvl="1" indent="-28575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D: Male 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2"/>
          </p:nvPr>
        </p:nvSpPr>
        <p:spPr>
          <a:xfrm>
            <a:off x="3048000" y="685800"/>
            <a:ext cx="56387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Karyotype disorder</a:t>
            </a:r>
          </a:p>
          <a:p>
            <a:pPr marL="742950" marR="0" lvl="1" indent="-28575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lang="en-US" sz="3600" b="1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on 21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Downs Syndrome </a:t>
            </a:r>
          </a:p>
          <a:p>
            <a:pPr marL="742950" marR="0" lvl="1" indent="-28575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 </a:t>
            </a:r>
            <a:r>
              <a:rPr lang="en-US" sz="3600" b="1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X </a:t>
            </a:r>
            <a:r>
              <a:rPr lang="en-US" sz="3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 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 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Turner syndrome</a:t>
            </a:r>
          </a:p>
          <a:p>
            <a:pPr marL="742950" marR="0" lvl="1" indent="-28575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E: </a:t>
            </a:r>
            <a:r>
              <a:rPr lang="en-US" sz="3600" b="1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at 18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Edwards syndrome</a:t>
            </a:r>
          </a:p>
          <a:p>
            <a:pPr marL="742950" marR="0" lvl="1" indent="-28575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F: </a:t>
            </a:r>
            <a:r>
              <a:rPr lang="en-US" sz="3600" b="1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X and a Y 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Klinefelter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syndrome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Karyotype Practice </a:t>
            </a:r>
            <a:endParaRPr lang="en-GB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Complete the worksheet.</a:t>
            </a:r>
          </a:p>
          <a:p>
            <a:pPr marL="203200" indent="0">
              <a:buNone/>
            </a:pPr>
            <a:r>
              <a:rPr lang="en-US" sz="2800" dirty="0"/>
              <a:t> 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2049" name="image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3960813"/>
            <a:ext cx="220662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87"/>
          <p:cNvSpPr>
            <a:spLocks noChangeArrowheads="1"/>
          </p:cNvSpPr>
          <p:nvPr/>
        </p:nvSpPr>
        <p:spPr bwMode="auto">
          <a:xfrm>
            <a:off x="1531938" y="3503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01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Genetic Notes #1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111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74321" y="274321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Genotype vs. Phenotype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8287109" cy="5004675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Genotype - genetic make-up (alleles)</a:t>
            </a:r>
          </a:p>
          <a:p>
            <a:pPr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Phenotype - physical trait (appearance)</a:t>
            </a:r>
          </a:p>
          <a:p>
            <a:pPr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Organisms can have the same phenotype but different genotypes. Why?</a:t>
            </a:r>
          </a:p>
          <a:p>
            <a:pPr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6084242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74321" y="274321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Genotype vs. Phenotype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40080" y="1463040"/>
            <a:ext cx="8287109" cy="5004675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Genotype - genetic make-up (alleles)</a:t>
            </a:r>
          </a:p>
          <a:p>
            <a:pPr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Phenotype - physical trait (appearance)</a:t>
            </a:r>
          </a:p>
          <a:p>
            <a:pPr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Organisms can have the same phenotype but different genotypes. Why?</a:t>
            </a:r>
          </a:p>
          <a:p>
            <a:pPr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             </a:t>
            </a:r>
            <a:r>
              <a:rPr lang="en-US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Genotype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      </a:t>
            </a:r>
            <a:r>
              <a:rPr lang="en-US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Phenotype</a:t>
            </a:r>
          </a:p>
          <a:p>
            <a:pPr>
              <a:buNone/>
            </a:pPr>
            <a:endParaRPr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                              PP                Purple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                              Pp                 Purple</a:t>
            </a:r>
          </a:p>
        </p:txBody>
      </p:sp>
    </p:spTree>
    <p:extLst>
      <p:ext uri="{BB962C8B-B14F-4D97-AF65-F5344CB8AC3E}">
        <p14:creationId xmlns:p14="http://schemas.microsoft.com/office/powerpoint/2010/main" val="25409648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274321" y="274321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Homozygous v. Heterozygous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74321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Homozygous - same alleles for a trait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                                                          </a:t>
            </a:r>
            <a:r>
              <a:rPr lang="en-US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Actual Height</a:t>
            </a:r>
          </a:p>
          <a:p>
            <a:pPr indent="-198120">
              <a:buClr>
                <a:srgbClr val="000000"/>
              </a:buClr>
              <a:buFont typeface="Arial"/>
              <a:buChar char="●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TT        Tall allele, Tall allele                Tall </a:t>
            </a:r>
          </a:p>
          <a:p>
            <a:pPr indent="-198120">
              <a:buClr>
                <a:srgbClr val="000000"/>
              </a:buClr>
              <a:buFont typeface="Arial"/>
              <a:buChar char="●"/>
            </a:pP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          short allele, short allele           Short</a:t>
            </a:r>
          </a:p>
          <a:p>
            <a:pPr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Heterozygous - different alleles for a trait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                                                         </a:t>
            </a:r>
            <a:r>
              <a:rPr lang="en-US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Actual Height</a:t>
            </a:r>
          </a:p>
          <a:p>
            <a:pPr indent="-198120">
              <a:buClr>
                <a:srgbClr val="000000"/>
              </a:buClr>
              <a:buFont typeface="Arial"/>
              <a:buChar char="●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Tt         Tall allele, short allele             Tall</a:t>
            </a:r>
          </a:p>
          <a:p>
            <a:pPr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Since "Tall" is dominant, it will win over a short allele (t).</a:t>
            </a:r>
          </a:p>
        </p:txBody>
      </p:sp>
    </p:spTree>
    <p:extLst>
      <p:ext uri="{BB962C8B-B14F-4D97-AF65-F5344CB8AC3E}">
        <p14:creationId xmlns:p14="http://schemas.microsoft.com/office/powerpoint/2010/main" val="2112433211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74321" y="274321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Percent Chance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1" y="1463040"/>
            <a:ext cx="8289089" cy="500390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>
              <a:buNone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Punnett squares show that percent chance that 1 offspring will inherit a trait.</a:t>
            </a:r>
          </a:p>
          <a:p>
            <a:pPr>
              <a:buNone/>
            </a:pPr>
            <a:endParaRPr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any two parents, the percent chance of inheriting a trait is the same for </a:t>
            </a:r>
            <a:r>
              <a:rPr lang="en-US" sz="32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their children.</a:t>
            </a:r>
          </a:p>
          <a:p>
            <a:pPr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2352929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74321" y="274321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74321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Straight pinkies (F) are dominant over curved pinkies (f). Draw a Punnett square for two heterozygous parents.</a:t>
            </a:r>
          </a:p>
          <a:p>
            <a:pPr>
              <a:buNone/>
            </a:pP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What will be the chance that their first child will have curved pinkies?</a:t>
            </a:r>
          </a:p>
          <a:p>
            <a:pPr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What will be the chance that their second child will have curved pinkies?</a:t>
            </a:r>
          </a:p>
        </p:txBody>
      </p:sp>
    </p:spTree>
    <p:extLst>
      <p:ext uri="{BB962C8B-B14F-4D97-AF65-F5344CB8AC3E}">
        <p14:creationId xmlns:p14="http://schemas.microsoft.com/office/powerpoint/2010/main" val="307787111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95" y="-36786"/>
            <a:ext cx="8595360" cy="822960"/>
          </a:xfrm>
        </p:spPr>
        <p:txBody>
          <a:bodyPr/>
          <a:lstStyle/>
          <a:p>
            <a:r>
              <a:rPr lang="en-US" dirty="0"/>
              <a:t>Monster Genetics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47801"/>
            <a:ext cx="8900160" cy="4686562"/>
          </a:xfrm>
        </p:spPr>
        <p:txBody>
          <a:bodyPr/>
          <a:lstStyle/>
          <a:p>
            <a:pPr marL="660400" indent="-457200">
              <a:buFont typeface="+mj-lt"/>
              <a:buAutoNum type="arabicPeriod"/>
            </a:pPr>
            <a:r>
              <a:rPr lang="en-US" dirty="0"/>
              <a:t>You will either be a Mom or Dad Monster. </a:t>
            </a:r>
          </a:p>
          <a:p>
            <a:pPr marL="660400" indent="-457200">
              <a:buFont typeface="+mj-lt"/>
              <a:buAutoNum type="arabicPeriod"/>
            </a:pPr>
            <a:endParaRPr lang="en-US" dirty="0"/>
          </a:p>
          <a:p>
            <a:pPr marL="660400" indent="-457200">
              <a:buFont typeface="+mj-lt"/>
              <a:buAutoNum type="arabicPeriod"/>
            </a:pPr>
            <a:r>
              <a:rPr lang="en-US" dirty="0"/>
              <a:t>With a monster of the other sex you will create 12 Punnett squares </a:t>
            </a:r>
          </a:p>
          <a:p>
            <a:pPr marL="660400" indent="-457200">
              <a:buFont typeface="+mj-lt"/>
              <a:buAutoNum type="arabicPeriod"/>
            </a:pPr>
            <a:endParaRPr lang="en-US" dirty="0"/>
          </a:p>
          <a:p>
            <a:pPr marL="660400" indent="-457200">
              <a:buFont typeface="+mj-lt"/>
              <a:buAutoNum type="arabicPeriod"/>
            </a:pPr>
            <a:r>
              <a:rPr lang="en-US" dirty="0"/>
              <a:t>Once all 12 are created, you will roll a dice, this will indicate which combination of genes you pass on. </a:t>
            </a:r>
          </a:p>
          <a:p>
            <a:pPr marL="660400" indent="-457200">
              <a:buFont typeface="+mj-lt"/>
              <a:buAutoNum type="arabicPeriod"/>
            </a:pPr>
            <a:endParaRPr lang="en-US" dirty="0"/>
          </a:p>
          <a:p>
            <a:pPr marL="660400" indent="-457200">
              <a:buFont typeface="+mj-lt"/>
              <a:buAutoNum type="arabicPeriod"/>
            </a:pPr>
            <a:r>
              <a:rPr lang="en-US" dirty="0"/>
              <a:t>List the genotypes and phenotypes of the offspring on your paper</a:t>
            </a:r>
          </a:p>
          <a:p>
            <a:pPr marL="660400" indent="-457200">
              <a:buFont typeface="+mj-lt"/>
              <a:buAutoNum type="arabicPeriod"/>
            </a:pPr>
            <a:endParaRPr lang="en-US" dirty="0"/>
          </a:p>
          <a:p>
            <a:pPr marL="660400" indent="-457200">
              <a:buFont typeface="+mj-lt"/>
              <a:buAutoNum type="arabicPeriod"/>
            </a:pPr>
            <a:r>
              <a:rPr lang="en-US" dirty="0"/>
              <a:t>Draw your baby Monster</a:t>
            </a:r>
          </a:p>
          <a:p>
            <a:pPr marL="660400" indent="-457200">
              <a:buFont typeface="+mj-lt"/>
              <a:buAutoNum type="arabicPeriod"/>
            </a:pPr>
            <a:endParaRPr lang="en-US" dirty="0"/>
          </a:p>
          <a:p>
            <a:pPr marL="660400" indent="-457200">
              <a:buFont typeface="+mj-lt"/>
              <a:buAutoNum type="arabicPeriod"/>
            </a:pPr>
            <a:r>
              <a:rPr lang="en-US" dirty="0"/>
              <a:t>Due on Wednesday, must get through step 4 in class today.  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4098" name="Picture 2" descr="https://askabiologist.asu.edu/sites/default/files/image/activity/2013/monster_manual_header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0"/>
          <a:stretch/>
        </p:blipFill>
        <p:spPr bwMode="auto">
          <a:xfrm>
            <a:off x="1820917" y="588908"/>
            <a:ext cx="52387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428740"/>
              </p:ext>
            </p:extLst>
          </p:nvPr>
        </p:nvGraphicFramePr>
        <p:xfrm>
          <a:off x="6781800" y="3733800"/>
          <a:ext cx="762000" cy="741680"/>
        </p:xfrm>
        <a:graphic>
          <a:graphicData uri="http://schemas.openxmlformats.org/drawingml/2006/table">
            <a:tbl>
              <a:tblPr firstRow="1" bandRow="1">
                <a:tableStyleId>{62270FAF-D04C-4867-BDA1-ABDC3A91F7BE}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02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610600" cy="1470024"/>
          </a:xfrm>
        </p:spPr>
        <p:txBody>
          <a:bodyPr/>
          <a:lstStyle/>
          <a:p>
            <a:r>
              <a:rPr lang="en-US" sz="4000" dirty="0"/>
              <a:t>DNA is Stored On: Chromosomes! 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295" y="5604510"/>
            <a:ext cx="1981200" cy="1752600"/>
          </a:xfrm>
        </p:spPr>
        <p:txBody>
          <a:bodyPr/>
          <a:lstStyle/>
          <a:p>
            <a:r>
              <a:rPr lang="en-US" dirty="0"/>
              <a:t>Chromatid</a:t>
            </a:r>
            <a:endParaRPr lang="en-GB" dirty="0"/>
          </a:p>
        </p:txBody>
      </p:sp>
      <p:pic>
        <p:nvPicPr>
          <p:cNvPr id="4" name="Picture 3" descr="http://3.bp.blogspot.com/-F6lFCdCuapc/UH3mTC5uTmI/AAAAAAAAG14/pJ6uWvQaUE8/s1600/chromosom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0" t="25167" r="82880" b="19667"/>
          <a:stretch/>
        </p:blipFill>
        <p:spPr bwMode="auto">
          <a:xfrm>
            <a:off x="1143000" y="2133600"/>
            <a:ext cx="605790" cy="3470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8139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41125"/>
              </p:ext>
            </p:extLst>
          </p:nvPr>
        </p:nvGraphicFramePr>
        <p:xfrm>
          <a:off x="304800" y="304800"/>
          <a:ext cx="8610600" cy="6052458"/>
        </p:xfrm>
        <a:graphic>
          <a:graphicData uri="http://schemas.openxmlformats.org/drawingml/2006/table">
            <a:tbl>
              <a:tblPr firstRow="1" bandRow="1">
                <a:tableStyleId>{62270FAF-D04C-4867-BDA1-ABDC3A91F7BE}</a:tableStyleId>
              </a:tblPr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402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Monster Alleles and the Corresponding</a:t>
                      </a:r>
                      <a:r>
                        <a:rPr lang="en-US" sz="2400" baseline="0" dirty="0"/>
                        <a:t> Phenotype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T- green hair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t-</a:t>
                      </a:r>
                      <a:r>
                        <a:rPr lang="en-US" sz="2800" baseline="0" dirty="0"/>
                        <a:t> yellow hair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B-blue</a:t>
                      </a:r>
                      <a:r>
                        <a:rPr lang="en-US" sz="2800" baseline="0" dirty="0"/>
                        <a:t> eyes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b-brown</a:t>
                      </a:r>
                      <a:r>
                        <a:rPr lang="en-US" sz="2800" baseline="0" dirty="0"/>
                        <a:t> eyes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A-four fingers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a-seven</a:t>
                      </a:r>
                      <a:r>
                        <a:rPr lang="en-US" sz="2800" baseline="0" dirty="0"/>
                        <a:t> fingers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S-tall height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s-short</a:t>
                      </a:r>
                      <a:r>
                        <a:rPr lang="en-US" sz="2800" baseline="0" dirty="0"/>
                        <a:t> height 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C- fat lips</a:t>
                      </a:r>
                      <a:r>
                        <a:rPr lang="en-US" sz="2800" baseline="0" dirty="0"/>
                        <a:t>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 –skinny lips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P-straight</a:t>
                      </a:r>
                      <a:r>
                        <a:rPr lang="en-US" sz="2800" baseline="0" dirty="0"/>
                        <a:t> hair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p-curly</a:t>
                      </a:r>
                      <a:r>
                        <a:rPr lang="en-US" sz="2800" baseline="0" dirty="0"/>
                        <a:t> hair 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 – blue skin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d-green</a:t>
                      </a:r>
                      <a:r>
                        <a:rPr lang="en-US" sz="2800" baseline="0" dirty="0"/>
                        <a:t> skin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E-one</a:t>
                      </a:r>
                      <a:r>
                        <a:rPr lang="en-US" sz="2800" baseline="0" dirty="0"/>
                        <a:t> eye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e-two</a:t>
                      </a:r>
                      <a:r>
                        <a:rPr lang="en-US" sz="2800" baseline="0" dirty="0"/>
                        <a:t> eye 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X- two</a:t>
                      </a:r>
                      <a:r>
                        <a:rPr lang="en-US" sz="2800" baseline="0" dirty="0"/>
                        <a:t> fangs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</a:t>
                      </a:r>
                      <a:r>
                        <a:rPr lang="en-US" sz="2800" baseline="0" dirty="0"/>
                        <a:t> – three fangs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M- one leg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m-two legs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Q – seven toes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q – three toes</a:t>
                      </a:r>
                      <a:r>
                        <a:rPr lang="en-US" sz="2800" baseline="0" dirty="0"/>
                        <a:t>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F-</a:t>
                      </a:r>
                      <a:r>
                        <a:rPr lang="en-US" sz="2800" baseline="0" dirty="0"/>
                        <a:t> long arms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f-short</a:t>
                      </a:r>
                      <a:r>
                        <a:rPr lang="en-US" sz="2800" baseline="0" dirty="0"/>
                        <a:t> arms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453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6" b="7809"/>
          <a:stretch/>
        </p:blipFill>
        <p:spPr bwMode="auto">
          <a:xfrm>
            <a:off x="32657" y="903514"/>
            <a:ext cx="9144000" cy="489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47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610600" cy="1470024"/>
          </a:xfrm>
        </p:spPr>
        <p:txBody>
          <a:bodyPr/>
          <a:lstStyle/>
          <a:p>
            <a:r>
              <a:rPr lang="en-US" sz="4000" dirty="0"/>
              <a:t>DNA is Stored On: Chromosomes! 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295" y="5604510"/>
            <a:ext cx="1981200" cy="948690"/>
          </a:xfrm>
        </p:spPr>
        <p:txBody>
          <a:bodyPr/>
          <a:lstStyle/>
          <a:p>
            <a:r>
              <a:rPr lang="en-US" sz="2800" dirty="0"/>
              <a:t>Chromatid</a:t>
            </a:r>
            <a:endParaRPr lang="en-GB" sz="2800" dirty="0"/>
          </a:p>
        </p:txBody>
      </p:sp>
      <p:pic>
        <p:nvPicPr>
          <p:cNvPr id="4" name="Picture 3" descr="http://3.bp.blogspot.com/-F6lFCdCuapc/UH3mTC5uTmI/AAAAAAAAG14/pJ6uWvQaUE8/s1600/chromosom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0" t="25167" r="82880" b="19667"/>
          <a:stretch/>
        </p:blipFill>
        <p:spPr bwMode="auto">
          <a:xfrm>
            <a:off x="1143000" y="2133600"/>
            <a:ext cx="605790" cy="3470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2" b="8977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3420341" cy="421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352800" y="5756910"/>
            <a:ext cx="1981200" cy="7962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Sister Chromatids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5166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2339789" y="-217995"/>
            <a:ext cx="4235822" cy="1208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Karyotype A 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endParaRPr sz="3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3904" y="759053"/>
            <a:ext cx="6148132" cy="6098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021"/>
            <a:ext cx="7772399" cy="1470024"/>
          </a:xfrm>
        </p:spPr>
        <p:txBody>
          <a:bodyPr/>
          <a:lstStyle/>
          <a:p>
            <a:r>
              <a:rPr lang="en-US" sz="3600" dirty="0"/>
              <a:t>In the Notes Section Write: 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295400" y="1295400"/>
            <a:ext cx="6705600" cy="550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Karyotypes: </a:t>
            </a:r>
          </a:p>
          <a:p>
            <a:endParaRPr lang="en-US" sz="4400" dirty="0"/>
          </a:p>
          <a:p>
            <a:r>
              <a:rPr lang="en-US" sz="4400" dirty="0"/>
              <a:t>A: Normal Female </a:t>
            </a:r>
          </a:p>
          <a:p>
            <a:r>
              <a:rPr lang="en-US" sz="4400" dirty="0"/>
              <a:t>B: </a:t>
            </a:r>
          </a:p>
          <a:p>
            <a:r>
              <a:rPr lang="en-US" sz="4400" dirty="0"/>
              <a:t>C:</a:t>
            </a:r>
          </a:p>
          <a:p>
            <a:r>
              <a:rPr lang="en-US" sz="4400" dirty="0"/>
              <a:t>D: </a:t>
            </a:r>
          </a:p>
          <a:p>
            <a:r>
              <a:rPr lang="en-US" sz="4400" dirty="0"/>
              <a:t>E: </a:t>
            </a:r>
          </a:p>
          <a:p>
            <a:r>
              <a:rPr lang="en-US" sz="4400" dirty="0"/>
              <a:t>F: </a:t>
            </a:r>
          </a:p>
        </p:txBody>
      </p:sp>
    </p:spTree>
    <p:extLst>
      <p:ext uri="{BB962C8B-B14F-4D97-AF65-F5344CB8AC3E}">
        <p14:creationId xmlns:p14="http://schemas.microsoft.com/office/powerpoint/2010/main" val="94480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628650" y="-235772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Karyotype B 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5329" y="731520"/>
            <a:ext cx="7549611" cy="5955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0546" y="365127"/>
            <a:ext cx="6032143" cy="602874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/>
          <p:nvPr/>
        </p:nvSpPr>
        <p:spPr>
          <a:xfrm>
            <a:off x="2971800" y="1"/>
            <a:ext cx="246564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Karyotype C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4899"/>
          <a:stretch/>
        </p:blipFill>
        <p:spPr>
          <a:xfrm>
            <a:off x="2047603" y="435367"/>
            <a:ext cx="5065122" cy="642263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2590801" y="1"/>
            <a:ext cx="2874366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Karyotype D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6530" y="477394"/>
            <a:ext cx="6103322" cy="615063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2590800" y="1"/>
            <a:ext cx="3020324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Karyotype 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421</Words>
  <Application>Microsoft Office PowerPoint</Application>
  <PresentationFormat>Overhead</PresentationFormat>
  <Paragraphs>119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Warm Up: 3/28/16</vt:lpstr>
      <vt:lpstr>DNA is Stored On: Chromosomes! </vt:lpstr>
      <vt:lpstr>DNA is Stored On: Chromosomes! </vt:lpstr>
      <vt:lpstr>Karyotype A </vt:lpstr>
      <vt:lpstr>In the Notes Section Write: </vt:lpstr>
      <vt:lpstr>Karyotype B </vt:lpstr>
      <vt:lpstr>PowerPoint Presentation</vt:lpstr>
      <vt:lpstr>PowerPoint Presentation</vt:lpstr>
      <vt:lpstr>PowerPoint Presentation</vt:lpstr>
      <vt:lpstr>Karyotype F</vt:lpstr>
      <vt:lpstr>Karyotypes </vt:lpstr>
      <vt:lpstr>Karyotype Practice </vt:lpstr>
      <vt:lpstr>Genetic Notes #1</vt:lpstr>
      <vt:lpstr>Genotype vs. Phenotype</vt:lpstr>
      <vt:lpstr>Genotype vs. Phenotype</vt:lpstr>
      <vt:lpstr>Homozygous v. Heterozygous</vt:lpstr>
      <vt:lpstr>Percent Chance</vt:lpstr>
      <vt:lpstr>Example</vt:lpstr>
      <vt:lpstr>Monster Genetics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Back!</dc:title>
  <dc:creator>Deidra Spencer</dc:creator>
  <cp:lastModifiedBy>Tech Admin</cp:lastModifiedBy>
  <cp:revision>43</cp:revision>
  <cp:lastPrinted>2016-03-28T18:41:43Z</cp:lastPrinted>
  <dcterms:modified xsi:type="dcterms:W3CDTF">2016-03-29T00:40:28Z</dcterms:modified>
</cp:coreProperties>
</file>