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handoutMasterIdLst>
    <p:handoutMasterId r:id="rId33"/>
  </p:handoutMasterIdLst>
  <p:sldIdLst>
    <p:sldId id="258" r:id="rId3"/>
    <p:sldId id="28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786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740ED-E7CC-497F-A00B-450E35A40F15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D3038-C643-488A-89AD-3DB4AE80C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5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617EC8C-8173-495E-BA4A-98CEE83B37B0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81F56D1-CADC-4325-A9DB-266C6FBD8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0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11200"/>
            <a:ext cx="6318250" cy="3554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19219" y="4501662"/>
            <a:ext cx="5753739" cy="4264731"/>
          </a:xfrm>
          <a:prstGeom prst="rect">
            <a:avLst/>
          </a:prstGeom>
        </p:spPr>
        <p:txBody>
          <a:bodyPr lIns="95230" tIns="95230" rIns="95230" bIns="9523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6129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lIns="83978" tIns="83978" rIns="83978" bIns="83978" anchor="t" anchorCtr="0">
            <a:noAutofit/>
          </a:bodyPr>
          <a:lstStyle/>
          <a:p>
            <a:endParaRPr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4" y="392152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4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1140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4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4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9129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97036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7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822960" y="2057403"/>
            <a:ext cx="7498080" cy="8229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645926" y="3086100"/>
            <a:ext cx="5852159" cy="61722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76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74320" y="205740"/>
            <a:ext cx="8595360" cy="61722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74320" y="1234443"/>
            <a:ext cx="8595360" cy="370331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41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274320" y="205740"/>
            <a:ext cx="8595360" cy="61722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74325" y="1234443"/>
            <a:ext cx="4023359" cy="370331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846326" y="1234443"/>
            <a:ext cx="4023359" cy="370331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144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274320" y="4526283"/>
            <a:ext cx="8595360" cy="4114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18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4" y="802502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629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4" y="292852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4" y="1228677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820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4" y="292852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3" y="1228677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4" y="1228677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17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0229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2" y="555602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2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571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0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4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3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3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2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536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7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124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4" y="292852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4" y="1228677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61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000" kern="0">
                <a:solidFill>
                  <a:srgbClr val="21212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pPr algn="r"/>
              <a:t>‹#›</a:t>
            </a:fld>
            <a:endParaRPr lang="en" sz="1000" kern="0">
              <a:solidFill>
                <a:srgbClr val="21212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716487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349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Qqsf_UJcfB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6Rd2bEp380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ci.ohiou.edu/introbioslab/Bios170/diffusion/Diffusion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http://www.google.com/url?source=imglanding&amp;ct=img&amp;q=http://cdn7.fotosearch.com/bthumb/CSP/CSP618/k6189779.jpg&amp;sa=X&amp;ei=wyyuTq6eJZTUiAK7-_mxCw&amp;ved=0CAwQ8wc4HQ&amp;usg=AFQjCNHPyF9PIxvhH6J0sfgH9fvugx-97g" TargetMode="Externa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E7kor5nHtZQ" TargetMode="External"/><Relationship Id="rId4" Type="http://schemas.openxmlformats.org/officeDocument/2006/relationships/image" Target="../media/image2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4" y="2"/>
            <a:ext cx="8520599" cy="800999"/>
          </a:xfrm>
        </p:spPr>
        <p:txBody>
          <a:bodyPr/>
          <a:lstStyle/>
          <a:p>
            <a:pPr algn="ctr"/>
            <a:r>
              <a:rPr lang="en-US" sz="4800" dirty="0" smtClean="0"/>
              <a:t>Warm Up: </a:t>
            </a:r>
            <a:r>
              <a:rPr lang="en-US" sz="4800" dirty="0" smtClean="0"/>
              <a:t>3/2/17</a:t>
            </a:r>
            <a:r>
              <a:rPr lang="en-US" sz="4800" dirty="0" smtClean="0"/>
              <a:t>*</a:t>
            </a:r>
            <a:br>
              <a:rPr lang="en-US" sz="4800" dirty="0" smtClean="0"/>
            </a:br>
            <a:r>
              <a:rPr lang="en-US" sz="4800" dirty="0" smtClean="0"/>
              <a:t>*Use your warm up sheet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2114550"/>
            <a:ext cx="9067800" cy="25146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chemeClr val="accent1"/>
                </a:solidFill>
              </a:rPr>
              <a:t>What is the stimulus and response in the scenario below? </a:t>
            </a:r>
          </a:p>
          <a:p>
            <a:r>
              <a:rPr lang="en-US" sz="3600" dirty="0" smtClean="0">
                <a:solidFill>
                  <a:schemeClr val="accent1"/>
                </a:solidFill>
              </a:rPr>
              <a:t>A dog is fed meat and </a:t>
            </a:r>
            <a:r>
              <a:rPr lang="en-US" sz="3600" dirty="0">
                <a:solidFill>
                  <a:schemeClr val="accent1"/>
                </a:solidFill>
              </a:rPr>
              <a:t>he begins to </a:t>
            </a:r>
            <a:r>
              <a:rPr lang="en-US" sz="3600" dirty="0" smtClean="0">
                <a:solidFill>
                  <a:schemeClr val="accent1"/>
                </a:solidFill>
              </a:rPr>
              <a:t>salivate.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27443" y="209553"/>
            <a:ext cx="8520599" cy="8009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All the Parts of the Membrane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 </a:t>
            </a:r>
          </a:p>
        </p:txBody>
      </p:sp>
      <p:sp>
        <p:nvSpPr>
          <p:cNvPr id="87" name="Shape 87">
            <a:hlinkClick r:id="rId3"/>
          </p:cNvPr>
          <p:cNvSpPr/>
          <p:nvPr/>
        </p:nvSpPr>
        <p:spPr>
          <a:xfrm>
            <a:off x="731524" y="822961"/>
            <a:ext cx="7712437" cy="4338242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833454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0"/>
            <a:ext cx="8520599" cy="800999"/>
          </a:xfrm>
        </p:spPr>
        <p:txBody>
          <a:bodyPr/>
          <a:lstStyle/>
          <a:p>
            <a:pPr algn="ctr"/>
            <a:r>
              <a:rPr lang="en-US" dirty="0" smtClean="0"/>
              <a:t>The Main functions of the cell membrane 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05150"/>
            <a:ext cx="38398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00150"/>
            <a:ext cx="8520599" cy="334019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</a:rPr>
              <a:t>Allows substances to move between the fluid inside and outside the cell.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</a:rPr>
              <a:t>Serves as a communicative device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</a:rPr>
              <a:t>Identifies the cell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accent1"/>
                </a:solidFill>
              </a:rPr>
              <a:t>Keeps the cell intact 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3350"/>
            <a:ext cx="9128294" cy="37351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6" y="3"/>
            <a:ext cx="8520599" cy="33401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57577"/>
            <a:ext cx="3976712" cy="2171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0988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Complete Page 95 of Bluebook.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/>
              <a:t>Getting through the Membrane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111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 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71587"/>
            <a:ext cx="8922668" cy="2363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485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3400" dirty="0"/>
              <a:t>The Membrane is Selectively Permeable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03825" y="895353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</a:rPr>
              <a:t>Selective </a:t>
            </a:r>
            <a:r>
              <a:rPr lang="en-US" sz="2000" b="1" dirty="0">
                <a:solidFill>
                  <a:srgbClr val="000000"/>
                </a:solidFill>
              </a:rPr>
              <a:t>= </a:t>
            </a:r>
            <a:r>
              <a:rPr lang="en-US" sz="2000" b="1" u="sng" dirty="0" smtClean="0">
                <a:solidFill>
                  <a:srgbClr val="000000"/>
                </a:solidFill>
              </a:rPr>
              <a:t>Chooses</a:t>
            </a:r>
            <a:r>
              <a:rPr lang="en-US" sz="2000" b="1" dirty="0" smtClean="0">
                <a:solidFill>
                  <a:srgbClr val="000000"/>
                </a:solidFill>
              </a:rPr>
              <a:t>	</a:t>
            </a:r>
            <a:r>
              <a:rPr lang="en-US" sz="2000" b="1" u="sng" dirty="0" smtClean="0">
                <a:solidFill>
                  <a:srgbClr val="000000"/>
                </a:solidFill>
              </a:rPr>
              <a:t>Permeable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= </a:t>
            </a:r>
            <a:r>
              <a:rPr lang="en-US" sz="2000" b="1" u="sng" dirty="0">
                <a:solidFill>
                  <a:srgbClr val="000000"/>
                </a:solidFill>
              </a:rPr>
              <a:t>Passes through</a:t>
            </a:r>
            <a:r>
              <a:rPr lang="en-US" sz="2000" b="1" dirty="0">
                <a:solidFill>
                  <a:srgbClr val="000000"/>
                </a:solidFill>
              </a:rPr>
              <a:t> 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membrane chooses which molecules pass through</a:t>
            </a:r>
          </a:p>
          <a:p>
            <a:endParaRPr dirty="0"/>
          </a:p>
          <a:p>
            <a:endParaRPr dirty="0">
              <a:solidFill>
                <a:srgbClr val="000000"/>
              </a:solidFill>
            </a:endParaRPr>
          </a:p>
          <a:p>
            <a:endParaRPr dirty="0"/>
          </a:p>
          <a:p>
            <a:endParaRPr dirty="0"/>
          </a:p>
          <a:p>
            <a:endParaRPr dirty="0"/>
          </a:p>
        </p:txBody>
      </p:sp>
      <p:sp>
        <p:nvSpPr>
          <p:cNvPr id="131" name="Shape 131">
            <a:hlinkClick r:id="rId3"/>
          </p:cNvPr>
          <p:cNvSpPr/>
          <p:nvPr/>
        </p:nvSpPr>
        <p:spPr>
          <a:xfrm>
            <a:off x="1761312" y="1885951"/>
            <a:ext cx="5621378" cy="316202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470257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Concentration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8" y="1228679"/>
            <a:ext cx="4565097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Just like people, molecules don't like to be crowded.</a:t>
            </a:r>
          </a:p>
          <a:p>
            <a:endParaRPr sz="2400" dirty="0">
              <a:solidFill>
                <a:srgbClr val="000000"/>
              </a:solidFill>
            </a:endParaRPr>
          </a:p>
          <a:p>
            <a:r>
              <a:rPr lang="en-US" sz="2400" b="1" u="sng" dirty="0">
                <a:solidFill>
                  <a:srgbClr val="000000"/>
                </a:solidFill>
              </a:rPr>
              <a:t>Concentrated</a:t>
            </a:r>
            <a:r>
              <a:rPr lang="en-US" sz="2400" b="1" dirty="0">
                <a:solidFill>
                  <a:srgbClr val="000000"/>
                </a:solidFill>
              </a:rPr>
              <a:t> = </a:t>
            </a:r>
            <a:r>
              <a:rPr lang="en-US" sz="2400" dirty="0" smtClean="0">
                <a:solidFill>
                  <a:srgbClr val="000000"/>
                </a:solidFill>
              </a:rPr>
              <a:t>Crowded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b="1" dirty="0">
              <a:solidFill>
                <a:srgbClr val="000000"/>
              </a:solidFill>
            </a:endParaRPr>
          </a:p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0" y="-247649"/>
            <a:ext cx="41910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870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5" y="497398"/>
            <a:ext cx="8520599" cy="3340199"/>
          </a:xfrm>
        </p:spPr>
        <p:txBody>
          <a:bodyPr/>
          <a:lstStyle/>
          <a:p>
            <a:r>
              <a:rPr lang="en-US" sz="2800" b="1" u="sng" dirty="0">
                <a:solidFill>
                  <a:schemeClr val="accent1"/>
                </a:solidFill>
              </a:rPr>
              <a:t>Concentration Gradient: </a:t>
            </a:r>
            <a:r>
              <a:rPr lang="en-US" sz="2800" dirty="0">
                <a:solidFill>
                  <a:schemeClr val="accent1"/>
                </a:solidFill>
              </a:rPr>
              <a:t>measurement of how the concentration of something changes from one place to another.  </a:t>
            </a:r>
          </a:p>
          <a:p>
            <a:endParaRPr lang="en-US" dirty="0"/>
          </a:p>
        </p:txBody>
      </p:sp>
      <p:pic>
        <p:nvPicPr>
          <p:cNvPr id="4" name="Picture 4" descr="http://www.mit.edu/~kardar/teaching/projects/chemotaxis(AndreaSchmidt)/grad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93" y="2176692"/>
            <a:ext cx="68294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315200" y="4090892"/>
            <a:ext cx="792480" cy="57530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r>
              <a:rPr lang="en-US" kern="0" dirty="0">
                <a:solidFill>
                  <a:srgbClr val="666666"/>
                </a:solidFill>
              </a:rPr>
              <a:t>B</a:t>
            </a:r>
            <a:r>
              <a:rPr lang="en-US" kern="0" dirty="0" smtClean="0">
                <a:solidFill>
                  <a:srgbClr val="666666"/>
                </a:solidFill>
              </a:rPr>
              <a:t>:</a:t>
            </a:r>
            <a:endParaRPr lang="en-US" kern="0" dirty="0">
              <a:solidFill>
                <a:srgbClr val="666666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152032" y="4003597"/>
            <a:ext cx="792480" cy="57530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r>
              <a:rPr lang="en-US" kern="0" dirty="0" smtClean="0">
                <a:solidFill>
                  <a:srgbClr val="666666"/>
                </a:solidFill>
              </a:rPr>
              <a:t>A:</a:t>
            </a:r>
            <a:endParaRPr lang="en-US" kern="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Diffusion - Spreading Out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b="1" u="sng" dirty="0">
                <a:solidFill>
                  <a:srgbClr val="000000"/>
                </a:solidFill>
              </a:rPr>
              <a:t>Diffusion</a:t>
            </a:r>
            <a:r>
              <a:rPr lang="en-US" sz="2400" b="1" dirty="0">
                <a:solidFill>
                  <a:srgbClr val="000000"/>
                </a:solidFill>
              </a:rPr>
              <a:t> - </a:t>
            </a:r>
            <a:r>
              <a:rPr lang="en-US" sz="2400" dirty="0">
                <a:solidFill>
                  <a:srgbClr val="000000"/>
                </a:solidFill>
              </a:rPr>
              <a:t>molecules naturally move from high concentrated areas to low concentrated areas.</a:t>
            </a:r>
          </a:p>
          <a:p>
            <a:endParaRPr dirty="0">
              <a:solidFill>
                <a:srgbClr val="000000"/>
              </a:solidFill>
            </a:endParaRPr>
          </a:p>
          <a:p>
            <a:endParaRPr dirty="0">
              <a:solidFill>
                <a:srgbClr val="000000"/>
              </a:solidFill>
            </a:endParaRPr>
          </a:p>
          <a:p>
            <a:endParaRPr u="sng" dirty="0">
              <a:solidFill>
                <a:srgbClr val="000000"/>
              </a:solidFill>
              <a:hlinkClick r:id="rId3"/>
            </a:endParaRPr>
          </a:p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-1" r="68204"/>
          <a:stretch/>
        </p:blipFill>
        <p:spPr>
          <a:xfrm>
            <a:off x="990600" y="2266950"/>
            <a:ext cx="2133600" cy="190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418256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212121"/>
                </a:solidFill>
                <a:cs typeface="Arial"/>
                <a:sym typeface="Arial"/>
                <a:rtl val="0"/>
              </a:rPr>
              <a:t>   1. 			2. 		      3.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31796" r="33000"/>
          <a:stretch/>
        </p:blipFill>
        <p:spPr>
          <a:xfrm>
            <a:off x="3124200" y="2266950"/>
            <a:ext cx="2362200" cy="190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68136" r="-1068"/>
          <a:stretch/>
        </p:blipFill>
        <p:spPr>
          <a:xfrm>
            <a:off x="5562600" y="2266950"/>
            <a:ext cx="22098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542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2" y="292851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Stimulus &amp; </a:t>
            </a:r>
            <a:r>
              <a:rPr lang="en" dirty="0" smtClean="0"/>
              <a:t>Response</a:t>
            </a:r>
            <a:endParaRPr lang="en"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2" y="1228676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 b="1" u="sng" dirty="0">
                <a:solidFill>
                  <a:schemeClr val="accent1"/>
                </a:solidFill>
              </a:rPr>
              <a:t>Stimulus </a:t>
            </a:r>
            <a:r>
              <a:rPr lang="en" sz="3000" dirty="0">
                <a:solidFill>
                  <a:schemeClr val="accent1"/>
                </a:solidFill>
              </a:rPr>
              <a:t>- an event in the external environment that elicits a response.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1155CC"/>
                </a:solidFill>
              </a:rPr>
              <a:t>Read </a:t>
            </a:r>
            <a:r>
              <a:rPr lang="en" sz="2000" dirty="0">
                <a:solidFill>
                  <a:srgbClr val="1155CC"/>
                </a:solidFill>
              </a:rPr>
              <a:t>through the scenarios and identify:</a:t>
            </a:r>
          </a:p>
          <a:p>
            <a:pPr marL="457200" lvl="0" indent="-228600" rtl="0">
              <a:spcBef>
                <a:spcPts val="0"/>
              </a:spcBef>
              <a:buClr>
                <a:srgbClr val="1155CC"/>
              </a:buClr>
            </a:pPr>
            <a:r>
              <a:rPr lang="en" sz="2000" dirty="0" smtClean="0">
                <a:solidFill>
                  <a:srgbClr val="1155CC"/>
                </a:solidFill>
              </a:rPr>
              <a:t>1. The </a:t>
            </a:r>
            <a:r>
              <a:rPr lang="en" sz="2000" dirty="0">
                <a:solidFill>
                  <a:srgbClr val="1155CC"/>
                </a:solidFill>
              </a:rPr>
              <a:t>Stimulus</a:t>
            </a:r>
          </a:p>
          <a:p>
            <a:pPr marL="457200" lvl="0" indent="-228600" rtl="0">
              <a:spcBef>
                <a:spcPts val="0"/>
              </a:spcBef>
              <a:buClr>
                <a:srgbClr val="1155CC"/>
              </a:buClr>
            </a:pPr>
            <a:r>
              <a:rPr lang="en" sz="2000" dirty="0" smtClean="0">
                <a:solidFill>
                  <a:srgbClr val="1155CC"/>
                </a:solidFill>
              </a:rPr>
              <a:t>2. The </a:t>
            </a:r>
            <a:r>
              <a:rPr lang="en" sz="2000" dirty="0">
                <a:solidFill>
                  <a:srgbClr val="1155CC"/>
                </a:solidFill>
              </a:rPr>
              <a:t>Response</a:t>
            </a:r>
          </a:p>
          <a:p>
            <a:pPr marL="457200" lvl="0" indent="-228600">
              <a:spcBef>
                <a:spcPts val="0"/>
              </a:spcBef>
              <a:buClr>
                <a:srgbClr val="1155CC"/>
              </a:buClr>
            </a:pPr>
            <a:r>
              <a:rPr lang="en" sz="2000" dirty="0" smtClean="0">
                <a:solidFill>
                  <a:srgbClr val="1155CC"/>
                </a:solidFill>
              </a:rPr>
              <a:t>3. How </a:t>
            </a:r>
            <a:r>
              <a:rPr lang="en" sz="2000" dirty="0">
                <a:solidFill>
                  <a:srgbClr val="1155CC"/>
                </a:solidFill>
              </a:rPr>
              <a:t>this helps the organism survive through </a:t>
            </a:r>
            <a:r>
              <a:rPr lang="en" sz="2000" dirty="0" smtClean="0">
                <a:solidFill>
                  <a:srgbClr val="1155CC"/>
                </a:solidFill>
              </a:rPr>
              <a:t>maintaining homeostasis</a:t>
            </a:r>
            <a:r>
              <a:rPr lang="en" sz="2000" dirty="0">
                <a:solidFill>
                  <a:srgbClr val="1155CC"/>
                </a:solidFill>
              </a:rPr>
              <a:t>. </a:t>
            </a:r>
          </a:p>
        </p:txBody>
      </p:sp>
      <p:sp>
        <p:nvSpPr>
          <p:cNvPr id="91" name="Shape 91"/>
          <p:cNvSpPr/>
          <p:nvPr/>
        </p:nvSpPr>
        <p:spPr>
          <a:xfrm>
            <a:off x="188175" y="2514600"/>
            <a:ext cx="8467499" cy="241935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83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Equilibrium: 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When molecules are evenly spread out  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http://www.mit.edu/~kardar/teaching/projects/chemotaxis(AndreaSchmidt)/const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21153"/>
            <a:ext cx="74104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913370" y="3993569"/>
            <a:ext cx="792480" cy="57530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r>
              <a:rPr lang="en-US" kern="0" dirty="0"/>
              <a:t>B</a:t>
            </a:r>
            <a:r>
              <a:rPr lang="en-US" kern="0" dirty="0" smtClean="0"/>
              <a:t>:</a:t>
            </a:r>
            <a:endParaRPr lang="en-US" kern="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295400" y="3993569"/>
            <a:ext cx="792480" cy="57530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626C"/>
              </a:buClr>
              <a:buSzPct val="98765"/>
              <a:buFont typeface="Georgia"/>
              <a:buNone/>
              <a:defRPr sz="2400" b="0" i="0" u="none" strike="noStrike" cap="none" baseline="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9pPr>
          </a:lstStyle>
          <a:p>
            <a:r>
              <a:rPr lang="en-US" kern="0" dirty="0" smtClean="0"/>
              <a:t>A: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282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09079" y="3"/>
            <a:ext cx="8520599" cy="8009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/>
              <a:t>Osmosis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9576" y="666753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Water molecules also doesn't like to be crowded. 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Osmosis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- Movement of water from high concentration of water to a low concentration of water, across a cell membrane.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040" y="1972638"/>
            <a:ext cx="6513660" cy="3146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966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277549" y="69754"/>
            <a:ext cx="8520599" cy="8009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Osmosis Problems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277548" y="862213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1.  Elevator = 80% capacity of people</a:t>
            </a:r>
          </a:p>
          <a:p>
            <a:r>
              <a:rPr lang="en-US" dirty="0">
                <a:solidFill>
                  <a:srgbClr val="000000"/>
                </a:solidFill>
              </a:rPr>
              <a:t>     2nd Floor = 5% capacity of people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. Beaker = 60% water, 40% salt</a:t>
            </a:r>
          </a:p>
          <a:p>
            <a:r>
              <a:rPr lang="en-US" dirty="0">
                <a:solidFill>
                  <a:srgbClr val="000000"/>
                </a:solidFill>
              </a:rPr>
              <a:t>    Dialysis Tube = 20% water, 80% salt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. Beaker = 10% water, 90% sugar</a:t>
            </a:r>
          </a:p>
          <a:p>
            <a:r>
              <a:rPr lang="en-US" dirty="0">
                <a:solidFill>
                  <a:srgbClr val="000000"/>
                </a:solidFill>
              </a:rPr>
              <a:t>    Egg = 60% water, 40% other molecules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. Beaker = 100% water</a:t>
            </a:r>
          </a:p>
          <a:p>
            <a:r>
              <a:rPr lang="en-US" dirty="0">
                <a:solidFill>
                  <a:srgbClr val="000000"/>
                </a:solidFill>
              </a:rPr>
              <a:t>     Egg = 50% water, 50% sugar</a:t>
            </a:r>
          </a:p>
          <a:p>
            <a:endParaRPr dirty="0">
              <a:solidFill>
                <a:srgbClr val="FF0000"/>
              </a:solidFill>
            </a:endParaRPr>
          </a:p>
          <a:p>
            <a:endParaRPr dirty="0"/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 l="25811" t="9553" r="28845" b="30562"/>
          <a:stretch/>
        </p:blipFill>
        <p:spPr>
          <a:xfrm>
            <a:off x="5562600" y="1809752"/>
            <a:ext cx="1524000" cy="1301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google.com/url?source=imglanding&amp;ct=img&amp;q=http://cdn7.fotosearch.com/bthumb/CSP/CSP618/k6189779.jpg&amp;sa=X&amp;ei=wyyuTq6eJZTUiAK7-_mxCw&amp;ved=0CAwQ8wc4HQ&amp;usg=AFQjCNHPyF9PIxvhH6J0sfgH9fvugx-97g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93" y="634347"/>
            <a:ext cx="962025" cy="1033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6">
            <a:lum bright="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7" y="3333752"/>
            <a:ext cx="1481138" cy="1261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6">
            <a:lum bright="4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81543"/>
            <a:ext cx="1481138" cy="1261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3991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6" y="3"/>
            <a:ext cx="8520599" cy="8009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Osmosis Problems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228606" y="590553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1.  Elevator = 80% capacity of people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     2nd Floor = 5% capacity of people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Will claustrophobic people move into or out of the elevator when it stops at the 2nd floor?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. Beaker = 60% water, 40% salt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    Dialysis Tube = 20% water, 80% salt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Will water move into the tube or out of the tube?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. Beaker = 10% water, 90% sugar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    Egg = 60% water, 40% other molecules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Will </a:t>
            </a:r>
            <a:r>
              <a:rPr lang="en-US" dirty="0">
                <a:solidFill>
                  <a:srgbClr val="FF0000"/>
                </a:solidFill>
              </a:rPr>
              <a:t>water move into the egg or out of the egg?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. Beaker = 100% water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     Egg = 50% water, 50% sugar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Will water move into the egg or out of the egg?</a:t>
            </a:r>
          </a:p>
        </p:txBody>
      </p:sp>
    </p:spTree>
    <p:extLst>
      <p:ext uri="{BB962C8B-B14F-4D97-AF65-F5344CB8AC3E}">
        <p14:creationId xmlns:p14="http://schemas.microsoft.com/office/powerpoint/2010/main" val="35841252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0"/>
            <a:ext cx="8520599" cy="800999"/>
          </a:xfrm>
        </p:spPr>
        <p:txBody>
          <a:bodyPr/>
          <a:lstStyle/>
          <a:p>
            <a:pPr algn="ctr"/>
            <a:r>
              <a:rPr lang="en-US" dirty="0" smtClean="0"/>
              <a:t>Demo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4" y="666750"/>
            <a:ext cx="8520599" cy="4267199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Egg in Vinegar!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Egg is approx. 90% water and 10% proteins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Corn syrup is about 90% sugar and 10% water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Predict: </a:t>
            </a:r>
            <a:r>
              <a:rPr lang="en-US" sz="2400" dirty="0" smtClean="0">
                <a:solidFill>
                  <a:schemeClr val="accent1"/>
                </a:solidFill>
              </a:rPr>
              <a:t>Where will the water go? (into or out of) 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   How much will the egg weigh? (in grams)</a:t>
            </a:r>
          </a:p>
          <a:p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47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800999"/>
          </a:xfrm>
        </p:spPr>
        <p:txBody>
          <a:bodyPr/>
          <a:lstStyle/>
          <a:p>
            <a:pPr algn="ctr"/>
            <a:r>
              <a:rPr lang="en-US" sz="3600" dirty="0" smtClean="0"/>
              <a:t>Set up the following table in your notes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95786"/>
              </p:ext>
            </p:extLst>
          </p:nvPr>
        </p:nvGraphicFramePr>
        <p:xfrm>
          <a:off x="76206" y="666754"/>
          <a:ext cx="8915401" cy="4698604"/>
        </p:xfrm>
        <a:graphic>
          <a:graphicData uri="http://schemas.openxmlformats.org/drawingml/2006/table">
            <a:tbl>
              <a:tblPr firstRow="1" bandRow="1"/>
              <a:tblGrid>
                <a:gridCol w="203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1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1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6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Active Transport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Passive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</a:rPr>
                        <a:t> Transport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7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Direction</a:t>
                      </a:r>
                      <a:r>
                        <a:rPr lang="en-US" sz="2800" baseline="0" dirty="0" smtClean="0">
                          <a:solidFill>
                            <a:schemeClr val="accent1"/>
                          </a:solidFill>
                        </a:rPr>
                        <a:t> of Movement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Energy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26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accent1"/>
                          </a:solidFill>
                        </a:rPr>
                        <a:t>Examples </a:t>
                      </a:r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54980" y="1155978"/>
            <a:ext cx="3429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Molecules move from </a:t>
            </a:r>
            <a:r>
              <a:rPr lang="en-US" sz="2400" b="1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high to low </a:t>
            </a:r>
            <a:r>
              <a:rPr lang="en-US" sz="2400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concentration</a:t>
            </a: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pic>
        <p:nvPicPr>
          <p:cNvPr id="7" name="Shape 18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10701" y="2343153"/>
            <a:ext cx="2363278" cy="106046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125980" y="1155978"/>
            <a:ext cx="3429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Molecules move from </a:t>
            </a:r>
            <a:r>
              <a:rPr lang="en-US" sz="2400" b="1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low to high </a:t>
            </a:r>
            <a:r>
              <a:rPr lang="en-US" sz="2400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concentration</a:t>
            </a: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pic>
        <p:nvPicPr>
          <p:cNvPr id="9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5953" y="2282832"/>
            <a:ext cx="2068094" cy="11366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5577840" y="3546696"/>
            <a:ext cx="3429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No energy required  </a:t>
            </a:r>
            <a:r>
              <a:rPr lang="en-US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Molecules naturally move on their own.</a:t>
            </a: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3638550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Energy required </a:t>
            </a:r>
            <a:r>
              <a:rPr lang="en-US" kern="0" dirty="0">
                <a:solidFill>
                  <a:srgbClr val="212121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Molecules are helped across</a:t>
            </a:r>
          </a:p>
          <a:p>
            <a:endParaRPr lang="en-US" sz="1400" kern="0" dirty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2125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52400" y="2721"/>
            <a:ext cx="8832298" cy="800999"/>
          </a:xfrm>
          <a:prstGeom prst="rect">
            <a:avLst/>
          </a:prstGeom>
        </p:spPr>
        <p:txBody>
          <a:bodyPr lIns="82283" tIns="82283" rIns="82283" bIns="82283" anchor="t" anchorCtr="0">
            <a:noAutofit/>
          </a:bodyPr>
          <a:lstStyle/>
          <a:p>
            <a:r>
              <a:rPr lang="en-US" sz="3200" dirty="0"/>
              <a:t>Active Transport - </a:t>
            </a:r>
            <a:r>
              <a:rPr lang="en-US" sz="3200" b="0" dirty="0"/>
              <a:t>Molecules are forced into a crowded area</a:t>
            </a:r>
          </a:p>
        </p:txBody>
      </p:sp>
      <p:pic>
        <p:nvPicPr>
          <p:cNvPr id="2" name="E7kor5nHtZQ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19200" y="1047750"/>
            <a:ext cx="7131353" cy="401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882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Examples </a:t>
            </a:r>
            <a:r>
              <a:rPr lang="en-US" dirty="0">
                <a:solidFill>
                  <a:schemeClr val="tx1"/>
                </a:solidFill>
              </a:rPr>
              <a:t>of Active Transport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4946098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400" b="1" u="sng" dirty="0">
                <a:solidFill>
                  <a:srgbClr val="000000"/>
                </a:solidFill>
              </a:rPr>
              <a:t>1. Protein Pumps</a:t>
            </a:r>
            <a:r>
              <a:rPr lang="en-US" sz="2400" dirty="0">
                <a:solidFill>
                  <a:srgbClr val="000000"/>
                </a:solidFill>
              </a:rPr>
              <a:t> - molecules are pumped across.</a:t>
            </a:r>
          </a:p>
          <a:p>
            <a:r>
              <a:rPr lang="en-US" sz="2400" b="1" u="sng" dirty="0" smtClean="0">
                <a:solidFill>
                  <a:srgbClr val="000000"/>
                </a:solidFill>
              </a:rPr>
              <a:t>2</a:t>
            </a:r>
            <a:r>
              <a:rPr lang="en-US" sz="2400" b="1" u="sng" dirty="0">
                <a:solidFill>
                  <a:srgbClr val="000000"/>
                </a:solidFill>
              </a:rPr>
              <a:t>. Endocytosis</a:t>
            </a:r>
            <a:r>
              <a:rPr lang="en-US" sz="2400" dirty="0">
                <a:solidFill>
                  <a:srgbClr val="000000"/>
                </a:solidFill>
              </a:rPr>
              <a:t> - ("Cell eating") The cell </a:t>
            </a:r>
            <a:r>
              <a:rPr lang="en-US" sz="2400" dirty="0" smtClean="0">
                <a:solidFill>
                  <a:srgbClr val="000000"/>
                </a:solidFill>
              </a:rPr>
              <a:t>takes in lots </a:t>
            </a:r>
            <a:r>
              <a:rPr lang="en-US" sz="2400" dirty="0">
                <a:solidFill>
                  <a:srgbClr val="000000"/>
                </a:solidFill>
              </a:rPr>
              <a:t>molecules at one time.</a:t>
            </a:r>
          </a:p>
          <a:p>
            <a:r>
              <a:rPr lang="en-US" sz="2400" b="1" u="sng" dirty="0" smtClean="0">
                <a:solidFill>
                  <a:srgbClr val="000000"/>
                </a:solidFill>
              </a:rPr>
              <a:t>3</a:t>
            </a:r>
            <a:r>
              <a:rPr lang="en-US" sz="2400" b="1" u="sng" dirty="0">
                <a:solidFill>
                  <a:srgbClr val="000000"/>
                </a:solidFill>
              </a:rPr>
              <a:t>. Exocytosis</a:t>
            </a:r>
            <a:r>
              <a:rPr lang="en-US" sz="2400" dirty="0">
                <a:solidFill>
                  <a:srgbClr val="000000"/>
                </a:solidFill>
              </a:rPr>
              <a:t> - ("Cell dumping") The cell </a:t>
            </a:r>
            <a:r>
              <a:rPr lang="en-US" sz="2400" dirty="0" smtClean="0">
                <a:solidFill>
                  <a:srgbClr val="000000"/>
                </a:solidFill>
              </a:rPr>
              <a:t>sends out lots </a:t>
            </a:r>
            <a:r>
              <a:rPr lang="en-US" sz="2400" dirty="0">
                <a:solidFill>
                  <a:srgbClr val="000000"/>
                </a:solidFill>
              </a:rPr>
              <a:t>molecules at one time.</a:t>
            </a:r>
          </a:p>
          <a:p>
            <a:endParaRPr dirty="0">
              <a:solidFill>
                <a:srgbClr val="000000"/>
              </a:solidFill>
            </a:endParaRPr>
          </a:p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522982"/>
            <a:ext cx="3219450" cy="24467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7101" y="903111"/>
            <a:ext cx="36195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720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Types of Passive Transport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047750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800" b="1" u="sng" dirty="0">
                <a:solidFill>
                  <a:srgbClr val="000000"/>
                </a:solidFill>
              </a:rPr>
              <a:t>1. Diffusion</a:t>
            </a:r>
            <a:r>
              <a:rPr lang="en-US" sz="2800" dirty="0">
                <a:solidFill>
                  <a:srgbClr val="000000"/>
                </a:solidFill>
              </a:rPr>
              <a:t> - </a:t>
            </a:r>
            <a:r>
              <a:rPr lang="en-US" sz="2800" i="1" dirty="0">
                <a:solidFill>
                  <a:srgbClr val="000000"/>
                </a:solidFill>
              </a:rPr>
              <a:t>Small molecules</a:t>
            </a:r>
            <a:r>
              <a:rPr lang="en-US" sz="2800" dirty="0">
                <a:solidFill>
                  <a:srgbClr val="000000"/>
                </a:solidFill>
              </a:rPr>
              <a:t> go straight through.</a:t>
            </a:r>
          </a:p>
          <a:p>
            <a:endParaRPr lang="en-US" sz="2800" b="1" u="sng" dirty="0" smtClean="0">
              <a:solidFill>
                <a:srgbClr val="000000"/>
              </a:solidFill>
            </a:endParaRPr>
          </a:p>
          <a:p>
            <a:r>
              <a:rPr lang="en-US" sz="900" b="1" u="sng" dirty="0">
                <a:solidFill>
                  <a:srgbClr val="000000"/>
                </a:solidFill>
              </a:rPr>
              <a:t> </a:t>
            </a:r>
            <a:endParaRPr lang="en-US" sz="900" b="1" u="sng" dirty="0" smtClean="0">
              <a:solidFill>
                <a:srgbClr val="000000"/>
              </a:solidFill>
            </a:endParaRPr>
          </a:p>
          <a:p>
            <a:r>
              <a:rPr lang="en-US" sz="2800" b="1" u="sng" dirty="0" smtClean="0">
                <a:solidFill>
                  <a:srgbClr val="000000"/>
                </a:solidFill>
              </a:rPr>
              <a:t>2. </a:t>
            </a:r>
            <a:r>
              <a:rPr lang="en-US" sz="2800" b="1" u="sng" dirty="0">
                <a:solidFill>
                  <a:srgbClr val="000000"/>
                </a:solidFill>
              </a:rPr>
              <a:t>Osmosis </a:t>
            </a:r>
            <a:r>
              <a:rPr lang="en-US" sz="2800" dirty="0">
                <a:solidFill>
                  <a:srgbClr val="000000"/>
                </a:solidFill>
              </a:rPr>
              <a:t>- </a:t>
            </a:r>
            <a:r>
              <a:rPr lang="en-US" sz="2800" i="1" dirty="0">
                <a:solidFill>
                  <a:srgbClr val="000000"/>
                </a:solidFill>
              </a:rPr>
              <a:t>Water molecules</a:t>
            </a:r>
            <a:r>
              <a:rPr lang="en-US" sz="2800" dirty="0">
                <a:solidFill>
                  <a:srgbClr val="000000"/>
                </a:solidFill>
              </a:rPr>
              <a:t> go through small pores.  </a:t>
            </a:r>
          </a:p>
          <a:p>
            <a:endParaRPr dirty="0">
              <a:solidFill>
                <a:srgbClr val="000000"/>
              </a:solidFill>
            </a:endParaRPr>
          </a:p>
          <a:p>
            <a:endParaRPr dirty="0">
              <a:solidFill>
                <a:srgbClr val="000000"/>
              </a:solidFill>
            </a:endParaRPr>
          </a:p>
          <a:p>
            <a:endParaRPr b="1" u="sng" dirty="0">
              <a:solidFill>
                <a:srgbClr val="000000"/>
              </a:solidFill>
            </a:endParaRPr>
          </a:p>
          <a:p>
            <a:endParaRPr b="1" u="sng" dirty="0">
              <a:solidFill>
                <a:srgbClr val="000000"/>
              </a:solidFill>
            </a:endParaRPr>
          </a:p>
          <a:p>
            <a:endParaRPr dirty="0">
              <a:solidFill>
                <a:srgbClr val="000000"/>
              </a:solidFill>
            </a:endParaRP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600" y="1504950"/>
            <a:ext cx="3782834" cy="1328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17555"/>
          <a:stretch/>
        </p:blipFill>
        <p:spPr>
          <a:xfrm>
            <a:off x="4648200" y="3333750"/>
            <a:ext cx="1967773" cy="1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949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50"/>
            <a:ext cx="9144000" cy="800999"/>
          </a:xfrm>
        </p:spPr>
        <p:txBody>
          <a:bodyPr/>
          <a:lstStyle/>
          <a:p>
            <a:pPr algn="ctr"/>
            <a:r>
              <a:rPr lang="en-US" sz="5400" dirty="0" smtClean="0"/>
              <a:t>Exit Ticket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3/1/17</a:t>
            </a:r>
            <a:r>
              <a:rPr lang="en-US" dirty="0"/>
              <a:t/>
            </a:r>
            <a:br>
              <a:rPr lang="en-US" dirty="0"/>
            </a:br>
            <a:r>
              <a:rPr lang="en-US" sz="1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What </a:t>
            </a:r>
            <a:r>
              <a:rPr lang="en-US" sz="3600" dirty="0"/>
              <a:t>two molecules </a:t>
            </a:r>
            <a:r>
              <a:rPr lang="en-US" sz="3600" dirty="0" smtClean="0"/>
              <a:t>make </a:t>
            </a:r>
            <a:r>
              <a:rPr lang="en-US" sz="3600" dirty="0"/>
              <a:t>up </a:t>
            </a:r>
            <a:r>
              <a:rPr lang="en-US" sz="3600" dirty="0" smtClean="0"/>
              <a:t>the </a:t>
            </a:r>
            <a:r>
              <a:rPr lang="en-US" sz="3600" dirty="0"/>
              <a:t>phospholipid bilayer?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What </a:t>
            </a:r>
            <a:r>
              <a:rPr lang="en-US" sz="3600" dirty="0" smtClean="0"/>
              <a:t>other molecules are </a:t>
            </a:r>
            <a:r>
              <a:rPr lang="en-US" sz="3600" dirty="0"/>
              <a:t>found in a cell membrane?  </a:t>
            </a:r>
            <a:br>
              <a:rPr lang="en-US" sz="3600" dirty="0"/>
            </a:br>
            <a:r>
              <a:rPr lang="en-US" sz="3600" dirty="0"/>
              <a:t>(Hint: Look at your </a:t>
            </a:r>
            <a:r>
              <a:rPr lang="en-US" sz="3600" dirty="0" smtClean="0"/>
              <a:t>notes)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050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788670" y="209550"/>
            <a:ext cx="7566659" cy="874395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Cell Membrane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12775" y="971550"/>
            <a:ext cx="8074025" cy="3657600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5400" dirty="0" smtClean="0">
                <a:solidFill>
                  <a:schemeClr val="bg2"/>
                </a:solidFill>
              </a:rPr>
              <a:t>EQ: How do substances get across the cell membrane? </a:t>
            </a:r>
            <a:endParaRPr sz="5400" dirty="0">
              <a:solidFill>
                <a:schemeClr val="bg2"/>
              </a:solidFill>
            </a:endParaRPr>
          </a:p>
        </p:txBody>
      </p:sp>
      <p:sp>
        <p:nvSpPr>
          <p:cNvPr id="2" name="AutoShape 2" descr="Image result for cell membr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sp>
        <p:nvSpPr>
          <p:cNvPr id="3" name="AutoShape 5" descr="Image result for cell membrane"/>
          <p:cNvSpPr>
            <a:spLocks noChangeAspect="1" noChangeArrowheads="1"/>
          </p:cNvSpPr>
          <p:nvPr/>
        </p:nvSpPr>
        <p:spPr bwMode="auto">
          <a:xfrm>
            <a:off x="307975" y="794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0607439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4800" dirty="0"/>
              <a:t>Phobias!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Phobia = Fear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List </a:t>
            </a:r>
            <a:r>
              <a:rPr lang="en-US" sz="3200" dirty="0">
                <a:solidFill>
                  <a:srgbClr val="000000"/>
                </a:solidFill>
              </a:rPr>
              <a:t>your phobias: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2850430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84852" y="93381"/>
            <a:ext cx="8520599" cy="8009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dirty="0"/>
              <a:t>Hydrophobic!!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84851" y="819150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3100" dirty="0">
                <a:solidFill>
                  <a:srgbClr val="000000"/>
                </a:solidFill>
              </a:rPr>
              <a:t>Hydro = "water"     </a:t>
            </a:r>
            <a:r>
              <a:rPr lang="en-US" sz="3100" dirty="0" smtClean="0">
                <a:solidFill>
                  <a:srgbClr val="000000"/>
                </a:solidFill>
              </a:rPr>
              <a:t>Phobic </a:t>
            </a:r>
            <a:r>
              <a:rPr lang="en-US" sz="3100" dirty="0">
                <a:solidFill>
                  <a:srgbClr val="000000"/>
                </a:solidFill>
              </a:rPr>
              <a:t>= "fear"</a:t>
            </a:r>
          </a:p>
          <a:p>
            <a:endParaRPr dirty="0">
              <a:solidFill>
                <a:srgbClr val="000000"/>
              </a:solidFill>
            </a:endParaRPr>
          </a:p>
          <a:p>
            <a:endParaRPr dirty="0">
              <a:solidFill>
                <a:srgbClr val="0000FF"/>
              </a:solidFill>
            </a:endParaRPr>
          </a:p>
          <a:p>
            <a:endParaRPr dirty="0">
              <a:solidFill>
                <a:srgbClr val="0000FF"/>
              </a:solidFill>
            </a:endParaRPr>
          </a:p>
          <a:p>
            <a:endParaRPr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Examples </a:t>
            </a:r>
            <a:r>
              <a:rPr lang="en-US" dirty="0">
                <a:solidFill>
                  <a:srgbClr val="0000FF"/>
                </a:solidFill>
              </a:rPr>
              <a:t>of things that fear water.</a:t>
            </a:r>
          </a:p>
          <a:p>
            <a:pPr marL="342896" indent="-198118">
              <a:buClr>
                <a:srgbClr val="0000FF"/>
              </a:buClr>
              <a:buFont typeface="Arial"/>
              <a:buChar char="●"/>
            </a:pPr>
            <a:r>
              <a:rPr lang="en-US" dirty="0">
                <a:solidFill>
                  <a:srgbClr val="0000FF"/>
                </a:solidFill>
              </a:rPr>
              <a:t>Cats</a:t>
            </a:r>
          </a:p>
          <a:p>
            <a:pPr marL="342896" indent="-198118">
              <a:buClr>
                <a:srgbClr val="0000FF"/>
              </a:buClr>
              <a:buFont typeface="Arial"/>
              <a:buChar char="●"/>
            </a:pPr>
            <a:r>
              <a:rPr lang="en-US" b="1" dirty="0">
                <a:solidFill>
                  <a:srgbClr val="0000FF"/>
                </a:solidFill>
              </a:rPr>
              <a:t>Lipids</a:t>
            </a:r>
          </a:p>
          <a:p>
            <a:endParaRPr b="1" dirty="0">
              <a:solidFill>
                <a:srgbClr val="000000"/>
              </a:solidFill>
            </a:endParaRPr>
          </a:p>
          <a:p>
            <a:endParaRPr b="1" dirty="0">
              <a:solidFill>
                <a:srgbClr val="000000"/>
              </a:solidFill>
            </a:endParaRPr>
          </a:p>
          <a:p>
            <a:endParaRPr dirty="0">
              <a:solidFill>
                <a:srgbClr val="FF0000"/>
              </a:solidFill>
            </a:endParaRPr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000" y="1483984"/>
            <a:ext cx="5038994" cy="2110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1382546"/>
            <a:ext cx="2358090" cy="21827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795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Hydrophilic!!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52401" y="1228679"/>
            <a:ext cx="8679900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3100" dirty="0">
                <a:solidFill>
                  <a:srgbClr val="000000"/>
                </a:solidFill>
              </a:rPr>
              <a:t>Hydro = "water"    </a:t>
            </a:r>
            <a:r>
              <a:rPr lang="en-US" sz="3100" dirty="0" err="1">
                <a:solidFill>
                  <a:srgbClr val="000000"/>
                </a:solidFill>
              </a:rPr>
              <a:t>Philic</a:t>
            </a:r>
            <a:r>
              <a:rPr lang="en-US" sz="3100" dirty="0">
                <a:solidFill>
                  <a:srgbClr val="000000"/>
                </a:solidFill>
              </a:rPr>
              <a:t> = "loving"</a:t>
            </a:r>
          </a:p>
          <a:p>
            <a:endParaRPr dirty="0"/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dirty="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-US" dirty="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Examples of things that love water.</a:t>
            </a:r>
          </a:p>
          <a:p>
            <a:pPr marL="342896" indent="-162949">
              <a:buClr>
                <a:srgbClr val="0000FF"/>
              </a:buClr>
              <a:buSzPct val="97680"/>
              <a:buFont typeface="Arial"/>
              <a:buChar char="●"/>
            </a:pPr>
            <a:r>
              <a:rPr lang="en-US" sz="1800" dirty="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Dogs</a:t>
            </a:r>
          </a:p>
          <a:p>
            <a:pPr marL="342896" indent="-162949">
              <a:buClr>
                <a:srgbClr val="0000FF"/>
              </a:buClr>
              <a:buSzPct val="97680"/>
              <a:buFont typeface="Arial"/>
              <a:buChar char="●"/>
            </a:pPr>
            <a:r>
              <a:rPr lang="en-US" sz="1800" b="1" dirty="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Phosphates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2097" y="2114553"/>
            <a:ext cx="5291909" cy="2664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8472" y="2418785"/>
            <a:ext cx="3864937" cy="22461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3506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FF"/>
                </a:solidFill>
              </a:rPr>
              <a:t>Phospho</a:t>
            </a:r>
            <a:r>
              <a:rPr lang="en-US">
                <a:solidFill>
                  <a:srgbClr val="000000"/>
                </a:solidFill>
              </a:rPr>
              <a:t>lipid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3200" dirty="0" err="1">
                <a:solidFill>
                  <a:srgbClr val="000000"/>
                </a:solidFill>
              </a:rPr>
              <a:t>Phospho</a:t>
            </a:r>
            <a:r>
              <a:rPr lang="en-US" sz="3200" dirty="0">
                <a:solidFill>
                  <a:srgbClr val="000000"/>
                </a:solidFill>
              </a:rPr>
              <a:t> = P Molecule</a:t>
            </a:r>
          </a:p>
          <a:p>
            <a:endParaRPr sz="32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</a:rPr>
              <a:t>Lipid = Fat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3400" y="1809752"/>
            <a:ext cx="4644982" cy="3157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56379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>
                <a:solidFill>
                  <a:srgbClr val="0000FF"/>
                </a:solidFill>
              </a:rPr>
              <a:t>Bi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97417" y="971553"/>
            <a:ext cx="8520599" cy="3340199"/>
          </a:xfrm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Bi = Two</a:t>
            </a:r>
          </a:p>
          <a:p>
            <a:r>
              <a:rPr lang="en-US" sz="2600" dirty="0">
                <a:solidFill>
                  <a:srgbClr val="000000"/>
                </a:solidFill>
              </a:rPr>
              <a:t>Layer = Sheet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411" y="2038350"/>
            <a:ext cx="8639258" cy="2708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1296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34290" tIns="34290" rIns="34290" bIns="34290" anchor="t" anchorCtr="0">
            <a:noAutofit/>
          </a:bodyPr>
          <a:lstStyle/>
          <a:p>
            <a:r>
              <a:rPr lang="en-US"/>
              <a:t>The Cell Membrane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828972"/>
            <a:ext cx="4663418" cy="207077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4581242" y="2571753"/>
            <a:ext cx="4640579" cy="133730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r>
              <a:rPr lang="en-US" sz="2900" b="1" kern="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Hydrophobic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81006" y="1428753"/>
            <a:ext cx="4640579" cy="133730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2600" b="1" kern="0" dirty="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Hydrophilic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81006" y="3610267"/>
            <a:ext cx="4640579" cy="1337309"/>
          </a:xfrm>
          <a:prstGeom prst="rect">
            <a:avLst/>
          </a:prstGeom>
          <a:noFill/>
          <a:ln>
            <a:noFill/>
          </a:ln>
        </p:spPr>
        <p:txBody>
          <a:bodyPr lIns="34290" tIns="34290" rIns="34290" bIns="34290" anchor="t" anchorCtr="0">
            <a:noAutofit/>
          </a:bodyPr>
          <a:lstStyle/>
          <a:p>
            <a:pPr algn="ctr"/>
            <a:r>
              <a:rPr lang="en-US" sz="2600" b="1" kern="0" dirty="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  <a:rtl val="0"/>
              </a:rPr>
              <a:t>Hydrophilic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6" y="167412"/>
            <a:ext cx="2918823" cy="2325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0583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448</Words>
  <Application>Microsoft Office PowerPoint</Application>
  <PresentationFormat>On-screen Show (16:9)</PresentationFormat>
  <Paragraphs>150</Paragraphs>
  <Slides>29</Slides>
  <Notes>21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Amatic SC</vt:lpstr>
      <vt:lpstr>Arial</vt:lpstr>
      <vt:lpstr>Calibri</vt:lpstr>
      <vt:lpstr>georgia</vt:lpstr>
      <vt:lpstr>georgia</vt:lpstr>
      <vt:lpstr>Source Code Pro</vt:lpstr>
      <vt:lpstr>beach-day</vt:lpstr>
      <vt:lpstr>Custom Theme</vt:lpstr>
      <vt:lpstr>Warm Up: 3/2/17* *Use your warm up sheet</vt:lpstr>
      <vt:lpstr>Stimulus &amp; Response</vt:lpstr>
      <vt:lpstr>Cell Membrane</vt:lpstr>
      <vt:lpstr>Phobias!</vt:lpstr>
      <vt:lpstr>Hydrophobic!!</vt:lpstr>
      <vt:lpstr>Hydrophilic!!</vt:lpstr>
      <vt:lpstr>Phospholipid</vt:lpstr>
      <vt:lpstr>Bilayer</vt:lpstr>
      <vt:lpstr>The Cell Membrane</vt:lpstr>
      <vt:lpstr>All the Parts of the Membrane</vt:lpstr>
      <vt:lpstr>The Main functions of the cell membrane </vt:lpstr>
      <vt:lpstr>PowerPoint Presentation</vt:lpstr>
      <vt:lpstr>Complete Page 95 of Bluebook. </vt:lpstr>
      <vt:lpstr>Getting through the Membrane</vt:lpstr>
      <vt:lpstr> </vt:lpstr>
      <vt:lpstr>The Membrane is Selectively Permeable</vt:lpstr>
      <vt:lpstr>Concentration</vt:lpstr>
      <vt:lpstr>PowerPoint Presentation</vt:lpstr>
      <vt:lpstr>Diffusion - Spreading Out</vt:lpstr>
      <vt:lpstr>Equilibrium: </vt:lpstr>
      <vt:lpstr>Osmosis</vt:lpstr>
      <vt:lpstr>Osmosis Problems</vt:lpstr>
      <vt:lpstr>Osmosis Problems</vt:lpstr>
      <vt:lpstr>Demo </vt:lpstr>
      <vt:lpstr>Set up the following table in your notes</vt:lpstr>
      <vt:lpstr>Active Transport - Molecules are forced into a crowded area</vt:lpstr>
      <vt:lpstr>Examples of Active Transport</vt:lpstr>
      <vt:lpstr>Types of Passive Transport</vt:lpstr>
      <vt:lpstr>Exit Ticket  3/1/17   What two molecules make up the phospholipid bilayer?   What other molecules are found in a cell membrane?   (Hint: Look at your notes)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3/1/17</dc:title>
  <dc:creator>Brett</dc:creator>
  <cp:lastModifiedBy>Spencer, Deidra</cp:lastModifiedBy>
  <cp:revision>10</cp:revision>
  <cp:lastPrinted>2017-03-01T19:48:20Z</cp:lastPrinted>
  <dcterms:created xsi:type="dcterms:W3CDTF">2017-03-01T02:37:27Z</dcterms:created>
  <dcterms:modified xsi:type="dcterms:W3CDTF">2017-03-02T17:39:08Z</dcterms:modified>
</cp:coreProperties>
</file>