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8ABF-7671-492F-90AC-953803E1CEF5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8E02A-291F-4C73-9CDE-55C79945F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81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21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822960" y="2743201"/>
            <a:ext cx="7498080" cy="10972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>
              <a:spcBef>
                <a:spcPts val="0"/>
              </a:spcBef>
              <a:buClr>
                <a:srgbClr val="6A9121"/>
              </a:buClr>
              <a:buSzPct val="100000"/>
              <a:buFont typeface="Trebuchet MS"/>
              <a:defRPr sz="43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645921" y="4114800"/>
            <a:ext cx="5852159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>
              <a:spcBef>
                <a:spcPts val="0"/>
              </a:spcBef>
              <a:buClr>
                <a:srgbClr val="C4DA39"/>
              </a:buClr>
              <a:buSzPct val="100000"/>
              <a:buFont typeface="Trebuchet MS"/>
              <a:defRPr sz="2900">
                <a:solidFill>
                  <a:srgbClr val="C4DA3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81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54864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45921"/>
            <a:ext cx="822960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5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74320" y="54864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>
              <a:spcBef>
                <a:spcPts val="0"/>
              </a:spcBef>
              <a:buClr>
                <a:srgbClr val="6A9121"/>
              </a:buClr>
              <a:buSzPct val="99224"/>
              <a:buFont typeface="Trebuchet MS"/>
              <a:defRPr sz="3800">
                <a:solidFill>
                  <a:srgbClr val="6A912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1" y="1645921"/>
            <a:ext cx="3840479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846321" y="1645921"/>
            <a:ext cx="3840479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4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74320" y="6035041"/>
            <a:ext cx="8595360" cy="54863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1pPr>
            <a:lvl2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2pPr>
            <a:lvl3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3pPr>
            <a:lvl4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4pPr>
            <a:lvl5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5pPr>
            <a:lvl6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6pPr>
            <a:lvl7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7pPr>
            <a:lvl8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8pPr>
            <a:lvl9pPr algn="ctr">
              <a:spcBef>
                <a:spcPts val="0"/>
              </a:spcBef>
              <a:buClr>
                <a:srgbClr val="C4DA39"/>
              </a:buClr>
              <a:buSzPct val="100000"/>
              <a:defRPr sz="2900">
                <a:solidFill>
                  <a:srgbClr val="C4DA3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74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A9537-CE1A-4EE6-BDF9-FE9D5CABC832}" type="datetimeFigureOut">
              <a:rPr lang="en-GB">
                <a:solidFill>
                  <a:srgbClr val="000000"/>
                </a:solidFill>
              </a:rPr>
              <a:pPr/>
              <a:t>15/03/2016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99E83-BBCF-4DDB-9029-F37E653F5B9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5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15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1_-mQS_FZ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oWK0fIyFl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3/14/16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What are the three main steps to Meiosis?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What type of cells does Meiosis make?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1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847642"/>
              </p:ext>
            </p:extLst>
          </p:nvPr>
        </p:nvGraphicFramePr>
        <p:xfrm>
          <a:off x="0" y="5254"/>
          <a:ext cx="9144000" cy="7523306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  <a:gridCol w="3048000"/>
              </a:tblGrid>
              <a:tr h="388094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 How many chromosomes are in a sperm or egg cell if, when they come together to form a fertilized zygote, there are 46 chromosomes? Write the correct number of chromosomes for the sperm and egg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 Interphase must occur once before meiosis can happen. (Same thing for mitosis). What would happen if interphase didn’t occur first?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 In the process of meiosis, chromosomes begin to match up in homologous pairs. How would you know if two chromosomes were homologous?</a:t>
                      </a:r>
                      <a:endParaRPr lang="en-GB" sz="2200" dirty="0"/>
                    </a:p>
                  </a:txBody>
                  <a:tcPr/>
                </a:tc>
              </a:tr>
              <a:tr h="340850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 Crossing over is a very important event in Prophase I of meiosis! What happens during crossing over and what is the significance?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 Meiosis does PMAT twice! How would you know whether the cell below</a:t>
                      </a:r>
                      <a:r>
                        <a:rPr lang="en-US" sz="2200" baseline="0" dirty="0" smtClean="0"/>
                        <a:t> is </a:t>
                      </a:r>
                      <a:r>
                        <a:rPr lang="en-US" sz="2200" dirty="0" smtClean="0"/>
                        <a:t>in metaphase 1 or metaphase 2?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6. Describe what occurs during nondisjunction and the effect on the resulting cells.</a:t>
                      </a:r>
                      <a:endParaRPr lang="en-GB" sz="2200" dirty="0" smtClean="0"/>
                    </a:p>
                    <a:p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34914"/>
            <a:ext cx="1524000" cy="126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5525404"/>
            <a:ext cx="1219200" cy="127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67" y="5866709"/>
            <a:ext cx="1066800" cy="9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89923"/>
            <a:ext cx="908402" cy="64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 fontScale="62500" lnSpcReduction="20000"/>
          </a:bodyPr>
          <a:lstStyle/>
          <a:p>
            <a:pPr lvl="0" algn="ctr"/>
            <a:r>
              <a:rPr lang="en-US" sz="3200" dirty="0">
                <a:sym typeface="Calibri"/>
              </a:rPr>
              <a:t>Blue Book Pages: 155 and 161- 163</a:t>
            </a:r>
          </a:p>
          <a:p>
            <a:pPr lvl="0" algn="ctr"/>
            <a:endParaRPr lang="en-US" sz="31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300" dirty="0" smtClean="0">
                <a:solidFill>
                  <a:schemeClr val="tx1"/>
                </a:solidFill>
              </a:rPr>
              <a:t>Have 12 frames</a:t>
            </a:r>
          </a:p>
          <a:p>
            <a:pPr marL="514350" indent="-514350">
              <a:buAutoNum type="arabicPeriod"/>
            </a:pP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Title frame, indicate what type of gamete you are making. </a:t>
            </a:r>
          </a:p>
          <a:p>
            <a:pPr marL="514350" indent="-514350">
              <a:buAutoNum type="arabicPeriod"/>
            </a:pP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Interphase </a:t>
            </a:r>
          </a:p>
          <a:p>
            <a:pPr marL="514350" indent="-514350">
              <a:buAutoNum type="arabicPeriod"/>
            </a:pP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Prophase I </a:t>
            </a:r>
          </a:p>
          <a:p>
            <a:pPr marL="514350" indent="-514350">
              <a:buAutoNum type="arabicPeriod"/>
            </a:pP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Metaphase I </a:t>
            </a:r>
          </a:p>
          <a:p>
            <a:pPr marL="514350" indent="-514350">
              <a:buAutoNum type="arabicPeriod"/>
            </a:pP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Anaphase I </a:t>
            </a:r>
          </a:p>
          <a:p>
            <a:pPr marL="514350" indent="-514350">
              <a:buAutoNum type="arabicPeriod"/>
            </a:pP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Telophase I </a:t>
            </a:r>
          </a:p>
          <a:p>
            <a:pPr marL="514350" indent="-514350">
              <a:buAutoNum type="arabicPeriod"/>
            </a:pP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Cytokinesis I </a:t>
            </a:r>
          </a:p>
          <a:p>
            <a:pPr marL="514350" indent="-514350">
              <a:buAutoNum type="arabicPeriod"/>
            </a:pPr>
            <a:r>
              <a:rPr lang="en-US" altLang="en-US" sz="3300" b="1" dirty="0">
                <a:solidFill>
                  <a:schemeClr val="tx1"/>
                </a:solidFill>
                <a:ea typeface="Andale Mono"/>
                <a:cs typeface="Andale Mono"/>
              </a:rPr>
              <a:t>Prophase </a:t>
            </a: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II</a:t>
            </a:r>
            <a:endParaRPr lang="en-US" altLang="en-US" sz="3300" b="1" dirty="0">
              <a:solidFill>
                <a:schemeClr val="tx1"/>
              </a:solidFill>
              <a:ea typeface="Andale Mono"/>
              <a:cs typeface="Andale Mono"/>
            </a:endParaRPr>
          </a:p>
          <a:p>
            <a:pPr marL="514350" indent="-514350">
              <a:buAutoNum type="arabicPeriod"/>
            </a:pPr>
            <a:r>
              <a:rPr lang="en-US" altLang="en-US" sz="3300" b="1" dirty="0">
                <a:solidFill>
                  <a:schemeClr val="tx1"/>
                </a:solidFill>
                <a:ea typeface="Andale Mono"/>
                <a:cs typeface="Andale Mono"/>
              </a:rPr>
              <a:t>Metaphase </a:t>
            </a: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II </a:t>
            </a:r>
            <a:endParaRPr lang="en-US" altLang="en-US" sz="3300" b="1" dirty="0">
              <a:solidFill>
                <a:schemeClr val="tx1"/>
              </a:solidFill>
              <a:ea typeface="Andale Mono"/>
              <a:cs typeface="Andale Mono"/>
            </a:endParaRPr>
          </a:p>
          <a:p>
            <a:pPr marL="514350" indent="-514350">
              <a:buAutoNum type="arabicPeriod"/>
            </a:pPr>
            <a:r>
              <a:rPr lang="en-US" altLang="en-US" sz="3300" b="1" dirty="0">
                <a:solidFill>
                  <a:schemeClr val="tx1"/>
                </a:solidFill>
                <a:ea typeface="Andale Mono"/>
                <a:cs typeface="Andale Mono"/>
              </a:rPr>
              <a:t>Anaphase </a:t>
            </a: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II</a:t>
            </a:r>
            <a:endParaRPr lang="en-US" altLang="en-US" sz="3300" b="1" dirty="0">
              <a:solidFill>
                <a:schemeClr val="tx1"/>
              </a:solidFill>
              <a:ea typeface="Andale Mono"/>
              <a:cs typeface="Andale Mono"/>
            </a:endParaRPr>
          </a:p>
          <a:p>
            <a:pPr marL="514350" indent="-514350">
              <a:buAutoNum type="arabicPeriod"/>
            </a:pPr>
            <a:r>
              <a:rPr lang="en-US" altLang="en-US" sz="3300" b="1" dirty="0">
                <a:solidFill>
                  <a:schemeClr val="tx1"/>
                </a:solidFill>
                <a:ea typeface="Andale Mono"/>
                <a:cs typeface="Andale Mono"/>
              </a:rPr>
              <a:t>Telophase </a:t>
            </a: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II </a:t>
            </a:r>
            <a:endParaRPr lang="en-US" altLang="en-US" sz="3300" b="1" dirty="0">
              <a:solidFill>
                <a:schemeClr val="tx1"/>
              </a:solidFill>
              <a:ea typeface="Andale Mono"/>
              <a:cs typeface="Andale Mono"/>
            </a:endParaRPr>
          </a:p>
          <a:p>
            <a:pPr marL="514350" indent="-514350">
              <a:buAutoNum type="arabicPeriod"/>
            </a:pPr>
            <a:r>
              <a:rPr lang="en-US" altLang="en-US" sz="3300" b="1" dirty="0">
                <a:solidFill>
                  <a:schemeClr val="tx1"/>
                </a:solidFill>
                <a:ea typeface="Andale Mono"/>
                <a:cs typeface="Andale Mono"/>
              </a:rPr>
              <a:t>Cytokinesis </a:t>
            </a:r>
            <a:r>
              <a:rPr lang="en-US" altLang="en-US" sz="3300" b="1" dirty="0" smtClean="0">
                <a:solidFill>
                  <a:schemeClr val="tx1"/>
                </a:solidFill>
                <a:ea typeface="Andale Mono"/>
                <a:cs typeface="Andale Mono"/>
              </a:rPr>
              <a:t>II </a:t>
            </a:r>
          </a:p>
          <a:p>
            <a:endParaRPr lang="en-US" altLang="en-US" sz="3300" b="1" dirty="0">
              <a:ea typeface="Andale Mono"/>
              <a:cs typeface="Andale Mono"/>
            </a:endParaRPr>
          </a:p>
          <a:p>
            <a:endParaRPr lang="en-US" altLang="en-US" sz="3300" b="1" dirty="0">
              <a:ea typeface="Andale Mono"/>
              <a:cs typeface="Andale Mono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3300" b="1" dirty="0" smtClean="0">
                <a:ea typeface="Andale Mono"/>
                <a:cs typeface="Andale Mono"/>
              </a:rPr>
              <a:t>Include:</a:t>
            </a:r>
            <a:r>
              <a:rPr lang="en-US" altLang="en-US" sz="3300" dirty="0" smtClean="0">
                <a:ea typeface="Andale Mono"/>
                <a:cs typeface="Andale Mono"/>
              </a:rPr>
              <a:t>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3300" dirty="0" smtClean="0">
                <a:ea typeface="Andale Mono"/>
                <a:cs typeface="Andale Mono"/>
              </a:rPr>
              <a:t>--</a:t>
            </a:r>
            <a:r>
              <a:rPr lang="en-US" altLang="en-US" sz="3300" b="1" u="sng" dirty="0" smtClean="0">
                <a:ea typeface="Andale Mono"/>
                <a:cs typeface="Andale Mono"/>
              </a:rPr>
              <a:t>Subtitles</a:t>
            </a:r>
            <a:r>
              <a:rPr lang="en-US" altLang="en-US" sz="3300" dirty="0" smtClean="0">
                <a:ea typeface="Andale Mono"/>
                <a:cs typeface="Andale Mono"/>
              </a:rPr>
              <a:t> indicating all above phases </a:t>
            </a:r>
            <a:r>
              <a:rPr lang="en-US" altLang="en-US" sz="3300" b="1" u="sng" dirty="0" smtClean="0">
                <a:ea typeface="Andale Mono"/>
                <a:cs typeface="Andale Mono"/>
              </a:rPr>
              <a:t>and</a:t>
            </a:r>
            <a:r>
              <a:rPr lang="en-US" altLang="en-US" sz="3300" dirty="0" smtClean="0">
                <a:ea typeface="Andale Mono"/>
                <a:cs typeface="Andale Mono"/>
              </a:rPr>
              <a:t> main points for each phase. 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3300" dirty="0" smtClean="0">
                <a:ea typeface="Andale Mono"/>
                <a:cs typeface="Andale Mono"/>
              </a:rPr>
              <a:t>--</a:t>
            </a:r>
            <a:r>
              <a:rPr lang="en-US" altLang="en-US" sz="3300" b="1" u="sng" dirty="0" smtClean="0">
                <a:ea typeface="Andale Mono"/>
                <a:cs typeface="Andale Mono"/>
              </a:rPr>
              <a:t>Subtitles</a:t>
            </a:r>
            <a:r>
              <a:rPr lang="en-US" altLang="en-US" sz="3300" dirty="0" smtClean="0">
                <a:ea typeface="Andale Mono"/>
                <a:cs typeface="Andale Mono"/>
              </a:rPr>
              <a:t> for </a:t>
            </a:r>
            <a:r>
              <a:rPr lang="en-US" altLang="en-US" sz="3300" i="1" dirty="0" smtClean="0">
                <a:ea typeface="Andale Mono"/>
                <a:cs typeface="Andale Mono"/>
              </a:rPr>
              <a:t>crossing over, genetic recombination  </a:t>
            </a:r>
            <a:r>
              <a:rPr lang="en-US" altLang="en-US" sz="3300" dirty="0" smtClean="0">
                <a:ea typeface="Andale Mono"/>
                <a:cs typeface="Andale Mono"/>
              </a:rPr>
              <a:t>AND </a:t>
            </a:r>
            <a:r>
              <a:rPr lang="en-US" altLang="en-US" sz="3300" i="1" dirty="0" smtClean="0">
                <a:ea typeface="Andale Mono"/>
                <a:cs typeface="Andale Mono"/>
              </a:rPr>
              <a:t>independent assortment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3300" dirty="0" smtClean="0">
                <a:ea typeface="Andale Mono"/>
                <a:cs typeface="Andale Mono"/>
              </a:rPr>
              <a:t>-- Centrioles and spindle fibers and nuclear membrane through out.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3300" dirty="0" smtClean="0">
                <a:ea typeface="Andale Mono"/>
                <a:cs typeface="Andale Mono"/>
              </a:rPr>
              <a:t>--Show chromosomes number 1 and number 2 and make number 1 big and number 2 small </a:t>
            </a:r>
          </a:p>
          <a:p>
            <a:pPr>
              <a:spcBef>
                <a:spcPct val="0"/>
              </a:spcBef>
            </a:pPr>
            <a:r>
              <a:rPr lang="en-US" altLang="en-US" sz="3300" dirty="0" smtClean="0">
                <a:ea typeface="Andale Mono"/>
                <a:cs typeface="Andale Mono"/>
              </a:rPr>
              <a:t>--Different </a:t>
            </a:r>
            <a:r>
              <a:rPr lang="en-US" altLang="en-US" sz="3300" dirty="0">
                <a:ea typeface="Andale Mono"/>
                <a:cs typeface="Andale Mono"/>
              </a:rPr>
              <a:t>colors for the mother's chromosomes and the father's chromosomes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n-US" altLang="en-US" sz="3300" dirty="0" smtClean="0">
              <a:ea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5861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8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 Mosquitoes Activity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With your partner follow along….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Get a coloring tool (pen or pencil) that matches the colors of popsicle sticks in your bag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Increases Genetic Variation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37759"/>
          </a:xfrm>
        </p:spPr>
        <p:txBody>
          <a:bodyPr/>
          <a:lstStyle/>
          <a:p>
            <a:r>
              <a:rPr lang="en-US" b="1" u="sng" dirty="0" smtClean="0"/>
              <a:t>Crossing Over</a:t>
            </a:r>
            <a:r>
              <a:rPr lang="en-US" b="1" dirty="0" smtClean="0"/>
              <a:t>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exchange of genetic material between homologous chromosomes that results in recombinant </a:t>
            </a:r>
            <a:r>
              <a:rPr lang="en-US" dirty="0" smtClean="0"/>
              <a:t>chromosomes.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: </a:t>
            </a:r>
            <a:endParaRPr lang="en-GB" dirty="0"/>
          </a:p>
        </p:txBody>
      </p:sp>
      <p:pic>
        <p:nvPicPr>
          <p:cNvPr id="1026" name="Picture 2" descr="https://upload.wikimedia.org/wikipedia/commons/thumb/f/f0/Chromosomal_Crossover.svg/2000px-Chromosomal_Crossov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3909"/>
            <a:ext cx="7689451" cy="39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Meiosis Increases Genetic Variation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Independent Assortment: </a:t>
            </a:r>
            <a:r>
              <a:rPr lang="en-US" dirty="0" smtClean="0"/>
              <a:t>Non-homologous chromosomes align independently  during metaphase I of meiosis </a:t>
            </a:r>
            <a:endParaRPr lang="en-GB" dirty="0"/>
          </a:p>
        </p:txBody>
      </p:sp>
      <p:pic>
        <p:nvPicPr>
          <p:cNvPr id="2050" name="Picture 2" descr="http://www.ib.bioninja.com.au/_Media/independent_assortment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267200" cy="34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52400"/>
            <a:ext cx="8595360" cy="822960"/>
          </a:xfrm>
        </p:spPr>
        <p:txBody>
          <a:bodyPr/>
          <a:lstStyle/>
          <a:p>
            <a:r>
              <a:rPr lang="en-US" dirty="0" smtClean="0"/>
              <a:t>Random Fertilization Increases Genetic Variation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 smtClean="0"/>
              <a:t>Random Fertilization</a:t>
            </a:r>
            <a:r>
              <a:rPr lang="en-US" sz="2800" dirty="0" smtClean="0"/>
              <a:t>:  Any two parents can produce a zygote with over 64 trillion possible gene combinations </a:t>
            </a:r>
            <a:endParaRPr lang="en-GB" sz="2800" dirty="0"/>
          </a:p>
        </p:txBody>
      </p:sp>
      <p:pic>
        <p:nvPicPr>
          <p:cNvPr id="3074" name="Picture 2" descr="https://classconnection.s3.amazonaws.com/788/flashcards/2629788/jpg/fertilization1358985805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4905375" cy="36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503364" y="1185334"/>
            <a:ext cx="144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Parent Cell</a:t>
            </a:r>
          </a:p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459289" y="1189567"/>
            <a:ext cx="1450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Interphase</a:t>
            </a:r>
          </a:p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056439" y="1168400"/>
            <a:ext cx="145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Prophase I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056439" y="6184901"/>
            <a:ext cx="1450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Metaphase I </a:t>
            </a:r>
          </a:p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383089" y="6314017"/>
            <a:ext cx="1450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Anaphase I  </a:t>
            </a:r>
          </a:p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80" name="Content Placeholder 14" descr="Meiosis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" b="4340"/>
          <a:stretch>
            <a:fillRect/>
          </a:stretch>
        </p:blipFill>
        <p:spPr>
          <a:xfrm>
            <a:off x="914400" y="1"/>
            <a:ext cx="8229600" cy="6796617"/>
          </a:xfrm>
        </p:spPr>
      </p:pic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190500" y="76200"/>
            <a:ext cx="2171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dirty="0">
                <a:solidFill>
                  <a:srgbClr val="000000"/>
                </a:solidFill>
              </a:rPr>
              <a:t>Meiosis I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" b="600"/>
          <a:stretch>
            <a:fillRect/>
          </a:stretch>
        </p:blipFill>
        <p:spPr>
          <a:xfrm>
            <a:off x="922338" y="391585"/>
            <a:ext cx="8229600" cy="6402916"/>
          </a:xfrm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2325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</a:rPr>
              <a:t>Meiosis II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74322" y="54864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Meiosis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45920"/>
            <a:ext cx="8298180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sp>
        <p:nvSpPr>
          <p:cNvPr id="60" name="Shape 60">
            <a:hlinkClick r:id="rId3"/>
          </p:cNvPr>
          <p:cNvSpPr/>
          <p:nvPr/>
        </p:nvSpPr>
        <p:spPr>
          <a:xfrm>
            <a:off x="822961" y="1280139"/>
            <a:ext cx="7606934" cy="570518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67838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grass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390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Theme</vt:lpstr>
      <vt:lpstr>Warm Up: 3/14/16</vt:lpstr>
      <vt:lpstr>Makin Mosquitoes Activity </vt:lpstr>
      <vt:lpstr>Meiosis Increases Genetic Variation</vt:lpstr>
      <vt:lpstr>Meiosis Increases Genetic Variation</vt:lpstr>
      <vt:lpstr>Random Fertilization Increases Genetic Variation  </vt:lpstr>
      <vt:lpstr>PowerPoint Presentation</vt:lpstr>
      <vt:lpstr>PowerPoint Presentation</vt:lpstr>
      <vt:lpstr>Meiosis</vt:lpstr>
      <vt:lpstr>Meiosis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 3/14/16</dc:title>
  <dc:creator>Tech Admin</dc:creator>
  <cp:lastModifiedBy>Tech Admin</cp:lastModifiedBy>
  <cp:revision>4</cp:revision>
  <dcterms:created xsi:type="dcterms:W3CDTF">2016-03-11T23:52:04Z</dcterms:created>
  <dcterms:modified xsi:type="dcterms:W3CDTF">2016-03-15T23:13:03Z</dcterms:modified>
</cp:coreProperties>
</file>