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A2F5A-3553-49E6-9FCD-226395E82D28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40BB4-A68E-4F9B-8F9F-4C692DB5B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58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822960" y="2743201"/>
            <a:ext cx="749808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3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645921" y="4114800"/>
            <a:ext cx="585215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29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041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54864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45921"/>
            <a:ext cx="822960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009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74320" y="54864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3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1" y="1645921"/>
            <a:ext cx="3840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846321" y="1645921"/>
            <a:ext cx="3840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907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274320" y="6035041"/>
            <a:ext cx="859536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1pPr>
            <a:lvl2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2pPr>
            <a:lvl3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3pPr>
            <a:lvl4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4pPr>
            <a:lvl5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5pPr>
            <a:lvl6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6pPr>
            <a:lvl7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7pPr>
            <a:lvl8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8pPr>
            <a:lvl9pPr algn="ctr">
              <a:spcBef>
                <a:spcPts val="0"/>
              </a:spcBef>
              <a:buClr>
                <a:srgbClr val="C4DA39"/>
              </a:buClr>
              <a:buSzPct val="100000"/>
              <a:defRPr sz="2900">
                <a:solidFill>
                  <a:srgbClr val="C4DA3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606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A9537-CE1A-4EE6-BDF9-FE9D5CABC832}" type="datetimeFigureOut">
              <a:rPr lang="en-GB">
                <a:solidFill>
                  <a:srgbClr val="000000"/>
                </a:solidFill>
              </a:rPr>
              <a:pPr/>
              <a:t>10/03/2016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199E83-BBCF-4DDB-9029-F37E653F5B9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5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2851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886"/>
            <a:ext cx="8595360" cy="822960"/>
          </a:xfrm>
        </p:spPr>
        <p:txBody>
          <a:bodyPr/>
          <a:lstStyle/>
          <a:p>
            <a:r>
              <a:rPr lang="en-US" dirty="0" smtClean="0"/>
              <a:t>Warm Up 3/10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66928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200" dirty="0" smtClean="0"/>
              <a:t>Define centromere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 smtClean="0"/>
              <a:t>How many cells do you end with in mitosis? 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 smtClean="0"/>
              <a:t>What is a sister chromatid? 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endParaRPr lang="en-US" sz="3200" dirty="0" smtClean="0"/>
          </a:p>
          <a:p>
            <a:pPr marL="457200" indent="-457200">
              <a:buAutoNum type="arabicPeriod"/>
            </a:pPr>
            <a:endParaRPr lang="en-US" sz="3200" dirty="0"/>
          </a:p>
          <a:p>
            <a:pPr algn="ctr"/>
            <a:r>
              <a:rPr lang="en-US" sz="3200" dirty="0" smtClean="0"/>
              <a:t>Get your packet out I will come around and stamp your homework!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587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900" dirty="0"/>
              <a:t>Meiosis - A type of cell division that leads to cells with half the amount of DNA.</a:t>
            </a:r>
          </a:p>
          <a:p>
            <a:endParaRPr lang="en-US" sz="2900" dirty="0"/>
          </a:p>
          <a:p>
            <a:r>
              <a:rPr lang="en-US" sz="2900" b="1" u="sng" dirty="0"/>
              <a:t>3 </a:t>
            </a:r>
            <a:r>
              <a:rPr lang="en-US" sz="2900" b="1" u="sng" dirty="0" smtClean="0"/>
              <a:t>Main Steps </a:t>
            </a:r>
            <a:r>
              <a:rPr lang="en-US" sz="2900" b="1" u="sng" dirty="0"/>
              <a:t>to Meiosis </a:t>
            </a:r>
          </a:p>
          <a:p>
            <a:pPr marL="462911" indent="-462911" fontAlgn="base">
              <a:buFont typeface="+mj-lt"/>
              <a:buAutoNum type="arabicPeriod"/>
            </a:pPr>
            <a:r>
              <a:rPr lang="en-US" sz="2900" dirty="0"/>
              <a:t>DNA Replication</a:t>
            </a:r>
          </a:p>
          <a:p>
            <a:pPr marL="462911" indent="-462911" fontAlgn="base">
              <a:buFont typeface="+mj-lt"/>
              <a:buAutoNum type="arabicPeriod"/>
            </a:pPr>
            <a:r>
              <a:rPr lang="en-US" sz="2900" dirty="0"/>
              <a:t>Homologous Chromosomes Separate</a:t>
            </a:r>
          </a:p>
          <a:p>
            <a:pPr marL="462911" indent="-462911" fontAlgn="base">
              <a:buFont typeface="+mj-lt"/>
              <a:buAutoNum type="arabicPeriod"/>
            </a:pPr>
            <a:r>
              <a:rPr lang="en-US" sz="2900" dirty="0"/>
              <a:t>Sister Chromatids Separate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0" y="411480"/>
            <a:ext cx="8935853" cy="610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8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74321" y="548640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45920"/>
            <a:ext cx="8298180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60" y="1"/>
            <a:ext cx="8345813" cy="684107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/>
        </p:nvSpPr>
        <p:spPr>
          <a:xfrm>
            <a:off x="2377441" y="2468880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Meiosis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365761" y="210309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Meiosis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2286000" y="365760"/>
            <a:ext cx="2050875" cy="719393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Fertilization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400801" y="182880"/>
            <a:ext cx="1408499" cy="78754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Mitosis (Growth)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6492241" y="4297680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Mitosis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1188721" y="1097280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FF00FF"/>
                </a:solidFill>
                <a:ea typeface="Arial"/>
                <a:cs typeface="Arial"/>
                <a:sym typeface="Arial"/>
              </a:rPr>
              <a:t>23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2651761" y="1737360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FF"/>
                </a:solidFill>
                <a:ea typeface="Arial"/>
                <a:cs typeface="Arial"/>
                <a:sym typeface="Arial"/>
              </a:rPr>
              <a:t>23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4846320" y="128013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38761D"/>
                </a:solidFill>
                <a:ea typeface="Arial"/>
                <a:cs typeface="Arial"/>
                <a:sym typeface="Arial"/>
              </a:rPr>
              <a:t>46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7132320" y="2651760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38761D"/>
                </a:solidFill>
                <a:ea typeface="Arial"/>
                <a:cs typeface="Arial"/>
                <a:sym typeface="Arial"/>
              </a:rPr>
              <a:t>46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5669281" y="594357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38761D"/>
                </a:solidFill>
                <a:ea typeface="Arial"/>
                <a:cs typeface="Arial"/>
                <a:sym typeface="Arial"/>
              </a:rPr>
              <a:t>46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2468881" y="594357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38761D"/>
                </a:solidFill>
                <a:ea typeface="Arial"/>
                <a:cs typeface="Arial"/>
                <a:sym typeface="Arial"/>
              </a:rPr>
              <a:t>46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548641" y="566925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9900FF"/>
                </a:solidFill>
                <a:ea typeface="Arial"/>
                <a:cs typeface="Arial"/>
                <a:sym typeface="Arial"/>
              </a:rPr>
              <a:t>46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3474721" y="5120618"/>
            <a:ext cx="1408499" cy="66703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ea typeface="Arial"/>
                <a:cs typeface="Arial"/>
                <a:sym typeface="Arial"/>
              </a:rPr>
              <a:t>Mitosis</a:t>
            </a:r>
          </a:p>
        </p:txBody>
      </p:sp>
    </p:spTree>
    <p:extLst>
      <p:ext uri="{BB962C8B-B14F-4D97-AF65-F5344CB8AC3E}">
        <p14:creationId xmlns:p14="http://schemas.microsoft.com/office/powerpoint/2010/main" val="42920198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Gamete Addition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 Eggs Through Meiosis!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 Mosquitoes Activity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With your partner follow along….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Get a coloring tool (pen or pencil) that matches the colors of popsicle sticks in your bag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Quiz!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There will be 5 questions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01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2915" indent="-462915">
              <a:buAutoNum type="arabicPeriod"/>
            </a:pPr>
            <a:r>
              <a:rPr lang="en-US" sz="4300" dirty="0"/>
              <a:t>Which processes produces eggs and sperm?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300" dirty="0"/>
              <a:t>2. Which processes produces toe cells?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300" dirty="0"/>
              <a:t>3. What two cells are gametes?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0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320040" y="2263140"/>
            <a:ext cx="8412480" cy="1570072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Notes:  Meiosis: Sex, &amp; Eye Color </a:t>
            </a:r>
          </a:p>
        </p:txBody>
      </p:sp>
    </p:spTree>
    <p:extLst>
      <p:ext uri="{BB962C8B-B14F-4D97-AF65-F5344CB8AC3E}">
        <p14:creationId xmlns:p14="http://schemas.microsoft.com/office/powerpoint/2010/main" val="37143465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910" y="342901"/>
            <a:ext cx="8229600" cy="4937759"/>
          </a:xfrm>
        </p:spPr>
        <p:txBody>
          <a:bodyPr/>
          <a:lstStyle/>
          <a:p>
            <a:r>
              <a:rPr lang="en-US" sz="3200" dirty="0"/>
              <a:t>4. What is the structure represented by </a:t>
            </a:r>
            <a:r>
              <a:rPr lang="en-US" sz="3200" b="1" u="sng" dirty="0"/>
              <a:t>A</a:t>
            </a:r>
            <a:r>
              <a:rPr lang="en-US" sz="3200" dirty="0"/>
              <a:t> in the picture below? 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2" b="8977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7340"/>
            <a:ext cx="4286250" cy="528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406140" y="2777490"/>
            <a:ext cx="2263140" cy="308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7860" y="2471559"/>
            <a:ext cx="1577340" cy="470898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</a:rPr>
              <a:t>A: </a:t>
            </a:r>
          </a:p>
        </p:txBody>
      </p:sp>
    </p:spTree>
    <p:extLst>
      <p:ext uri="{BB962C8B-B14F-4D97-AF65-F5344CB8AC3E}">
        <p14:creationId xmlns:p14="http://schemas.microsoft.com/office/powerpoint/2010/main" val="32769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910" y="342901"/>
            <a:ext cx="8229600" cy="4937759"/>
          </a:xfrm>
        </p:spPr>
        <p:txBody>
          <a:bodyPr/>
          <a:lstStyle/>
          <a:p>
            <a:r>
              <a:rPr lang="en-US" sz="3200" dirty="0"/>
              <a:t>5. What is the structure represented by </a:t>
            </a:r>
            <a:r>
              <a:rPr lang="en-US" sz="3200" b="1" u="sng" dirty="0"/>
              <a:t>B</a:t>
            </a:r>
            <a:r>
              <a:rPr lang="en-US" sz="3200" dirty="0"/>
              <a:t> in the picture below? 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2" b="8977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7340"/>
            <a:ext cx="4286250" cy="528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537710" y="2057400"/>
            <a:ext cx="1131570" cy="72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7860" y="2471559"/>
            <a:ext cx="1577340" cy="470898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</a:rPr>
              <a:t>B: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983480" y="2880360"/>
            <a:ext cx="754380" cy="2606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11880" y="1533253"/>
            <a:ext cx="788670" cy="75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296" tIns="41148" rIns="82296" bIns="41148"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14825" y="5486400"/>
            <a:ext cx="788670" cy="75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296" tIns="41148" rIns="82296" bIns="41148"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2915" indent="-462915">
              <a:buAutoNum type="arabicPeriod"/>
            </a:pPr>
            <a:r>
              <a:rPr lang="en-US" sz="4300" dirty="0"/>
              <a:t>Which processes produces eggs and sperm?</a:t>
            </a:r>
          </a:p>
          <a:p>
            <a:r>
              <a:rPr lang="en-US" sz="4300" dirty="0"/>
              <a:t>				</a:t>
            </a:r>
          </a:p>
          <a:p>
            <a:r>
              <a:rPr lang="en-US" sz="4300" dirty="0">
                <a:solidFill>
                  <a:srgbClr val="FF0000"/>
                </a:solidFill>
              </a:rPr>
              <a:t>	</a:t>
            </a:r>
            <a:r>
              <a:rPr lang="en-US" sz="4300" dirty="0">
                <a:solidFill>
                  <a:srgbClr val="FF0000"/>
                </a:solidFill>
              </a:rPr>
              <a:t>			</a:t>
            </a:r>
            <a:r>
              <a:rPr lang="en-US" sz="4300" dirty="0">
                <a:solidFill>
                  <a:srgbClr val="C00000"/>
                </a:solidFill>
              </a:rPr>
              <a:t>Meiosis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300" dirty="0"/>
              <a:t>2. Which processes produces toe cells?</a:t>
            </a:r>
          </a:p>
          <a:p>
            <a:endParaRPr lang="en-US" sz="4300" dirty="0"/>
          </a:p>
          <a:p>
            <a:endParaRPr lang="en-US" sz="4300" dirty="0"/>
          </a:p>
          <a:p>
            <a:pPr algn="ctr"/>
            <a:r>
              <a:rPr lang="en-US" sz="4300" dirty="0">
                <a:solidFill>
                  <a:srgbClr val="C00000"/>
                </a:solidFill>
              </a:rPr>
              <a:t>Mitosis </a:t>
            </a:r>
            <a:endParaRPr lang="en-US" sz="4300" dirty="0">
              <a:solidFill>
                <a:srgbClr val="C00000"/>
              </a:solidFill>
            </a:endParaRPr>
          </a:p>
          <a:p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300" dirty="0"/>
              <a:t>3. What two cells are gametes?</a:t>
            </a:r>
          </a:p>
          <a:p>
            <a:endParaRPr lang="en-US" sz="4300" dirty="0"/>
          </a:p>
          <a:p>
            <a:endParaRPr lang="en-US" sz="4300" dirty="0"/>
          </a:p>
          <a:p>
            <a:pPr algn="ctr"/>
            <a:r>
              <a:rPr lang="en-US" sz="4300" dirty="0">
                <a:solidFill>
                  <a:srgbClr val="C00000"/>
                </a:solidFill>
              </a:rPr>
              <a:t>Sperm and Egg </a:t>
            </a:r>
            <a:r>
              <a:rPr lang="en-US" sz="43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910" y="342901"/>
            <a:ext cx="8229600" cy="4937759"/>
          </a:xfrm>
        </p:spPr>
        <p:txBody>
          <a:bodyPr/>
          <a:lstStyle/>
          <a:p>
            <a:r>
              <a:rPr lang="en-US" sz="3200" dirty="0"/>
              <a:t>4. What is the structure represented by </a:t>
            </a:r>
            <a:r>
              <a:rPr lang="en-US" sz="3200" b="1" u="sng" dirty="0"/>
              <a:t>A</a:t>
            </a:r>
            <a:r>
              <a:rPr lang="en-US" sz="3200" dirty="0"/>
              <a:t> in the picture below? </a:t>
            </a:r>
            <a:r>
              <a:rPr lang="en-US" sz="3200" dirty="0">
                <a:solidFill>
                  <a:srgbClr val="C00000"/>
                </a:solidFill>
              </a:rPr>
              <a:t>Centromere 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2" b="8977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7340"/>
            <a:ext cx="4286250" cy="528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406140" y="2777490"/>
            <a:ext cx="2263140" cy="308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7860" y="2471559"/>
            <a:ext cx="1577340" cy="470898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</a:rPr>
              <a:t>A: </a:t>
            </a:r>
          </a:p>
        </p:txBody>
      </p:sp>
    </p:spTree>
    <p:extLst>
      <p:ext uri="{BB962C8B-B14F-4D97-AF65-F5344CB8AC3E}">
        <p14:creationId xmlns:p14="http://schemas.microsoft.com/office/powerpoint/2010/main" val="2680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910" y="342901"/>
            <a:ext cx="8229600" cy="4937759"/>
          </a:xfrm>
        </p:spPr>
        <p:txBody>
          <a:bodyPr/>
          <a:lstStyle/>
          <a:p>
            <a:r>
              <a:rPr lang="en-US" sz="3200" dirty="0"/>
              <a:t>5. What is the structure represented by </a:t>
            </a:r>
            <a:r>
              <a:rPr lang="en-US" sz="3200" b="1" u="sng" dirty="0"/>
              <a:t>B</a:t>
            </a:r>
            <a:r>
              <a:rPr lang="en-US" sz="3200" dirty="0"/>
              <a:t> in the picture below? </a:t>
            </a:r>
            <a:r>
              <a:rPr lang="en-US" sz="3200" dirty="0">
                <a:solidFill>
                  <a:srgbClr val="C00000"/>
                </a:solidFill>
              </a:rPr>
              <a:t>Telomeres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2" b="8977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7340"/>
            <a:ext cx="4286250" cy="528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537710" y="2057400"/>
            <a:ext cx="1131570" cy="72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7860" y="2471559"/>
            <a:ext cx="1577340" cy="470898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</a:rPr>
              <a:t>B: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983480" y="2880360"/>
            <a:ext cx="754380" cy="2606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11880" y="1533253"/>
            <a:ext cx="788670" cy="75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296" tIns="41148" rIns="82296" bIns="41148"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14825" y="5486400"/>
            <a:ext cx="788670" cy="75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296" tIns="41148" rIns="82296" bIns="41148"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51462" y="6858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4300" dirty="0"/>
              <a:t>Homologous Chromosomes 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88620" y="1097280"/>
            <a:ext cx="8298180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200" dirty="0"/>
              <a:t>1</a:t>
            </a:r>
            <a:r>
              <a:rPr lang="en-US" sz="3200" b="1" dirty="0"/>
              <a:t>. </a:t>
            </a:r>
            <a:r>
              <a:rPr lang="en-US" sz="3200" b="1" u="sng" dirty="0"/>
              <a:t>Gene</a:t>
            </a:r>
            <a:r>
              <a:rPr lang="en-US" sz="3200" b="1" dirty="0"/>
              <a:t>- </a:t>
            </a:r>
            <a:r>
              <a:rPr lang="en-US" sz="3200" dirty="0"/>
              <a:t>A DNA sequence that codes for a protein and gives organisms their physical traits. </a:t>
            </a:r>
          </a:p>
          <a:p>
            <a:r>
              <a:rPr lang="en-US" sz="2500" dirty="0"/>
              <a:t> </a:t>
            </a:r>
          </a:p>
          <a:p>
            <a:r>
              <a:rPr lang="en-US" sz="2500" dirty="0"/>
              <a:t>2. </a:t>
            </a:r>
            <a:r>
              <a:rPr lang="en-US" sz="3200" b="1" u="sng" dirty="0"/>
              <a:t>Allele</a:t>
            </a:r>
            <a:r>
              <a:rPr lang="en-US" sz="3200" dirty="0"/>
              <a:t>- Genes that control different versions of the same trait. 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3. </a:t>
            </a:r>
            <a:r>
              <a:rPr lang="en-US" sz="3200" b="1" u="sng" dirty="0"/>
              <a:t>Homologous Chromosomes </a:t>
            </a:r>
            <a:r>
              <a:rPr lang="en-US" sz="3200" dirty="0"/>
              <a:t>– pairs of chromosomes that contain genes for the same trait arranged in the same order. </a:t>
            </a:r>
          </a:p>
          <a:p>
            <a:r>
              <a:rPr lang="en-US" sz="2500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2449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1"/>
            <a:ext cx="8229600" cy="617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6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45921"/>
            <a:ext cx="8763000" cy="4937759"/>
          </a:xfrm>
        </p:spPr>
        <p:txBody>
          <a:bodyPr/>
          <a:lstStyle/>
          <a:p>
            <a:r>
              <a:rPr lang="en-US" sz="3600" dirty="0" smtClean="0"/>
              <a:t>Example</a:t>
            </a:r>
            <a:r>
              <a:rPr lang="en-US" sz="3600" dirty="0"/>
              <a:t>: Eye Color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Mom gave you the allele for brown eyes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Dad gave you the allele for blue eyes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So….. now you have</a:t>
            </a:r>
            <a:r>
              <a:rPr lang="en-US" sz="3600" dirty="0" smtClean="0"/>
              <a:t>: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endParaRPr lang="en-US" sz="3600" dirty="0"/>
          </a:p>
          <a:p>
            <a:pPr lvl="1"/>
            <a:r>
              <a:rPr lang="en-US" sz="3600" u="sng" dirty="0"/>
              <a:t>one allele for _________eyes and one allele for _________ eyes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92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45921"/>
            <a:ext cx="8763000" cy="4937759"/>
          </a:xfrm>
        </p:spPr>
        <p:txBody>
          <a:bodyPr/>
          <a:lstStyle/>
          <a:p>
            <a:r>
              <a:rPr lang="en-US" sz="3600" dirty="0" smtClean="0"/>
              <a:t>Example</a:t>
            </a:r>
            <a:r>
              <a:rPr lang="en-US" sz="3600" dirty="0"/>
              <a:t>: Eye Color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Mom gave you the allele for brown eyes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Dad gave you the allele for blue eyes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3600" dirty="0"/>
              <a:t>So….. now you have</a:t>
            </a:r>
            <a:r>
              <a:rPr lang="en-US" sz="3600" dirty="0" smtClean="0"/>
              <a:t>: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endParaRPr lang="en-US" sz="3600" dirty="0"/>
          </a:p>
          <a:p>
            <a:pPr lvl="1"/>
            <a:r>
              <a:rPr lang="en-US" sz="3600" dirty="0"/>
              <a:t>one allele for </a:t>
            </a:r>
            <a:r>
              <a:rPr lang="en-US" sz="3600" u="sng" dirty="0" smtClean="0"/>
              <a:t>Brown eyes </a:t>
            </a:r>
            <a:r>
              <a:rPr lang="en-US" sz="3600" dirty="0"/>
              <a:t>and one allele </a:t>
            </a:r>
            <a:r>
              <a:rPr lang="en-US" sz="3600" dirty="0" smtClean="0"/>
              <a:t>for </a:t>
            </a:r>
            <a:r>
              <a:rPr lang="en-US" sz="3600" u="sng" dirty="0" smtClean="0"/>
              <a:t>Blue eyes 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5892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900" dirty="0" smtClean="0"/>
              <a:t>Dominant </a:t>
            </a:r>
            <a:r>
              <a:rPr lang="en-US" sz="2900" dirty="0"/>
              <a:t>vs. Recessive: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2900" dirty="0"/>
              <a:t>Does this mean you will have one blue eye and one brown eye?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411476" indent="-411476">
              <a:buFont typeface="Arial" panose="020B0604020202020204" pitchFamily="34" charset="0"/>
              <a:buChar char="•"/>
            </a:pPr>
            <a:r>
              <a:rPr lang="en-US" sz="2900" dirty="0"/>
              <a:t>Brown is </a:t>
            </a:r>
            <a:r>
              <a:rPr lang="en-US" sz="2900" dirty="0" smtClean="0"/>
              <a:t>dominant </a:t>
            </a:r>
            <a:r>
              <a:rPr lang="en-US" sz="2900" dirty="0"/>
              <a:t>so it wins.  Congrats you have </a:t>
            </a:r>
            <a:r>
              <a:rPr lang="en-US" sz="2900" dirty="0" smtClean="0"/>
              <a:t>brown eyes</a:t>
            </a:r>
            <a:r>
              <a:rPr lang="en-US" sz="2900" dirty="0"/>
              <a:t>. </a:t>
            </a:r>
          </a:p>
          <a:p>
            <a:pPr marL="411476" indent="-411476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sz="2900" dirty="0"/>
          </a:p>
          <a:p>
            <a:r>
              <a:rPr lang="en-US" sz="2900" dirty="0"/>
              <a:t>BUT since you possess an </a:t>
            </a:r>
            <a:r>
              <a:rPr lang="en-US" sz="2900" dirty="0" smtClean="0"/>
              <a:t>allele </a:t>
            </a:r>
            <a:r>
              <a:rPr lang="en-US" sz="2900" dirty="0"/>
              <a:t>for blue eyes, you can still pass on blue eyes to your children. </a:t>
            </a:r>
          </a:p>
        </p:txBody>
      </p:sp>
    </p:spTree>
    <p:extLst>
      <p:ext uri="{BB962C8B-B14F-4D97-AF65-F5344CB8AC3E}">
        <p14:creationId xmlns:p14="http://schemas.microsoft.com/office/powerpoint/2010/main" val="5536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3431" y="1645922"/>
            <a:ext cx="4093368" cy="4937759"/>
          </a:xfrm>
        </p:spPr>
        <p:txBody>
          <a:bodyPr/>
          <a:lstStyle/>
          <a:p>
            <a:r>
              <a:rPr lang="en-US" dirty="0" smtClean="0"/>
              <a:t>Do not forget the centromere.  </a:t>
            </a:r>
          </a:p>
          <a:p>
            <a:endParaRPr lang="en-US" dirty="0"/>
          </a:p>
          <a:p>
            <a:r>
              <a:rPr lang="en-US" dirty="0" smtClean="0"/>
              <a:t>Glue and label!  </a:t>
            </a:r>
          </a:p>
          <a:p>
            <a:endParaRPr lang="en-US" dirty="0"/>
          </a:p>
          <a:p>
            <a:r>
              <a:rPr lang="en-US" dirty="0" smtClean="0"/>
              <a:t>Each pipe cleaner in an X should match.</a:t>
            </a:r>
          </a:p>
          <a:p>
            <a:endParaRPr lang="en-US" dirty="0"/>
          </a:p>
          <a:p>
            <a:r>
              <a:rPr lang="en-US" dirty="0" smtClean="0"/>
              <a:t>BUT…each X should be a different color….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91"/>
          <a:stretch/>
        </p:blipFill>
        <p:spPr bwMode="auto">
          <a:xfrm>
            <a:off x="182880" y="2263140"/>
            <a:ext cx="4273392" cy="273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3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45921"/>
            <a:ext cx="9144000" cy="4937759"/>
          </a:xfrm>
        </p:spPr>
        <p:txBody>
          <a:bodyPr/>
          <a:lstStyle/>
          <a:p>
            <a:r>
              <a:rPr lang="en-US" sz="2900" dirty="0"/>
              <a:t>Meiosis - A type of cell division that leads to cells with half the amount of DNA</a:t>
            </a:r>
            <a:r>
              <a:rPr lang="en-US" sz="2900" dirty="0" smtClean="0"/>
              <a:t>.</a:t>
            </a:r>
          </a:p>
          <a:p>
            <a:endParaRPr lang="en-US" sz="2900" dirty="0"/>
          </a:p>
          <a:p>
            <a:r>
              <a:rPr lang="en-US" sz="2800" dirty="0"/>
              <a:t>Meiosis Produces:  Gametes (Sex </a:t>
            </a:r>
            <a:r>
              <a:rPr lang="en-US" sz="2800" dirty="0" smtClean="0"/>
              <a:t>Cells: </a:t>
            </a:r>
            <a:r>
              <a:rPr lang="en-US" sz="2800" dirty="0"/>
              <a:t>Eggs and Sperm) </a:t>
            </a:r>
          </a:p>
          <a:p>
            <a:endParaRPr lang="en-US" sz="2900" dirty="0"/>
          </a:p>
          <a:p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grass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463</Words>
  <Application>Microsoft Office PowerPoint</Application>
  <PresentationFormat>On-screen Show (4:3)</PresentationFormat>
  <Paragraphs>106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Theme</vt:lpstr>
      <vt:lpstr>Warm Up 3/10</vt:lpstr>
      <vt:lpstr>Notes:  Meiosis: Sex, &amp; Eye Color </vt:lpstr>
      <vt:lpstr>Homologous Chromosomes </vt:lpstr>
      <vt:lpstr>PowerPoint Presentation</vt:lpstr>
      <vt:lpstr>Homologous Chromosomes </vt:lpstr>
      <vt:lpstr>Homologous Chromosomes </vt:lpstr>
      <vt:lpstr>Homologous Chromosomes </vt:lpstr>
      <vt:lpstr>Homologous Chromosomes </vt:lpstr>
      <vt:lpstr>Meiosis </vt:lpstr>
      <vt:lpstr>Meiosis </vt:lpstr>
      <vt:lpstr>PowerPoint Presentation</vt:lpstr>
      <vt:lpstr> </vt:lpstr>
      <vt:lpstr>Gamete Addition </vt:lpstr>
      <vt:lpstr>Makin Eggs Through Meiosis! </vt:lpstr>
      <vt:lpstr>Makin Mosquitoes Activity </vt:lpstr>
      <vt:lpstr>Fruit Quiz!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3/10</dc:title>
  <dc:creator>Tech Admin</dc:creator>
  <cp:lastModifiedBy>Tech Admin</cp:lastModifiedBy>
  <cp:revision>1</cp:revision>
  <dcterms:created xsi:type="dcterms:W3CDTF">2016-03-10T19:25:01Z</dcterms:created>
  <dcterms:modified xsi:type="dcterms:W3CDTF">2016-03-10T19:26:19Z</dcterms:modified>
</cp:coreProperties>
</file>