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306" r:id="rId4"/>
    <p:sldId id="268" r:id="rId5"/>
    <p:sldId id="269" r:id="rId6"/>
    <p:sldId id="307" r:id="rId7"/>
    <p:sldId id="270" r:id="rId8"/>
    <p:sldId id="278" r:id="rId9"/>
    <p:sldId id="279" r:id="rId10"/>
    <p:sldId id="280" r:id="rId11"/>
    <p:sldId id="281" r:id="rId12"/>
    <p:sldId id="305" r:id="rId13"/>
    <p:sldId id="282" r:id="rId14"/>
    <p:sldId id="301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17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7D1C-EEE3-42C1-AF22-2E99F116A3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CE19410-92BD-4FDD-8902-D027DC2745C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Atmosphere</a:t>
          </a:r>
          <a:endParaRPr lang="en-US" b="1" dirty="0">
            <a:solidFill>
              <a:schemeClr val="bg1"/>
            </a:solidFill>
          </a:endParaRPr>
        </a:p>
      </dgm:t>
    </dgm:pt>
    <dgm:pt modelId="{213A5F81-42CD-43CC-8ECC-C8AE6FF06933}" type="parTrans" cxnId="{3A3B4A4C-F3BA-45C3-9F6A-27DE4EC8AC11}">
      <dgm:prSet/>
      <dgm:spPr/>
      <dgm:t>
        <a:bodyPr/>
        <a:lstStyle/>
        <a:p>
          <a:endParaRPr lang="en-US"/>
        </a:p>
      </dgm:t>
    </dgm:pt>
    <dgm:pt modelId="{B4D64436-4CBC-467C-874F-F6F0A3D22E4A}" type="sibTrans" cxnId="{3A3B4A4C-F3BA-45C3-9F6A-27DE4EC8AC11}">
      <dgm:prSet/>
      <dgm:spPr/>
      <dgm:t>
        <a:bodyPr/>
        <a:lstStyle/>
        <a:p>
          <a:endParaRPr lang="en-US"/>
        </a:p>
      </dgm:t>
    </dgm:pt>
    <dgm:pt modelId="{791371E0-A162-4FDB-B6C6-2399B7263E9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Lithosphere</a:t>
          </a:r>
          <a:endParaRPr lang="en-US" b="1" dirty="0">
            <a:solidFill>
              <a:schemeClr val="bg1"/>
            </a:solidFill>
          </a:endParaRPr>
        </a:p>
      </dgm:t>
    </dgm:pt>
    <dgm:pt modelId="{EEE04DE9-307C-42B5-9BAB-88925A4BCC8A}" type="parTrans" cxnId="{F929B068-FA11-44C0-97B6-A68F701F40FA}">
      <dgm:prSet/>
      <dgm:spPr/>
      <dgm:t>
        <a:bodyPr/>
        <a:lstStyle/>
        <a:p>
          <a:endParaRPr lang="en-US"/>
        </a:p>
      </dgm:t>
    </dgm:pt>
    <dgm:pt modelId="{C97AE784-F5EB-48F8-87EA-4987D816E815}" type="sibTrans" cxnId="{F929B068-FA11-44C0-97B6-A68F701F40FA}">
      <dgm:prSet/>
      <dgm:spPr/>
      <dgm:t>
        <a:bodyPr/>
        <a:lstStyle/>
        <a:p>
          <a:endParaRPr lang="en-US"/>
        </a:p>
      </dgm:t>
    </dgm:pt>
    <dgm:pt modelId="{8965B6F8-11D0-450B-9230-831CD1B8493E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Hydrosphere</a:t>
          </a:r>
          <a:endParaRPr lang="en-US" b="1" dirty="0">
            <a:solidFill>
              <a:schemeClr val="bg1"/>
            </a:solidFill>
          </a:endParaRPr>
        </a:p>
      </dgm:t>
    </dgm:pt>
    <dgm:pt modelId="{77C37968-66A6-4AA0-99F7-DCA621656177}" type="parTrans" cxnId="{E50A0741-BD7A-474B-B042-0BB3F7B06202}">
      <dgm:prSet/>
      <dgm:spPr/>
      <dgm:t>
        <a:bodyPr/>
        <a:lstStyle/>
        <a:p>
          <a:endParaRPr lang="en-US"/>
        </a:p>
      </dgm:t>
    </dgm:pt>
    <dgm:pt modelId="{63BAEEDA-2E45-49A4-9FF5-A9871B0D19AC}" type="sibTrans" cxnId="{E50A0741-BD7A-474B-B042-0BB3F7B06202}">
      <dgm:prSet/>
      <dgm:spPr/>
      <dgm:t>
        <a:bodyPr/>
        <a:lstStyle/>
        <a:p>
          <a:endParaRPr lang="en-US"/>
        </a:p>
      </dgm:t>
    </dgm:pt>
    <dgm:pt modelId="{C7BF232B-DD94-4813-B1B2-B735D4A2DA73}" type="pres">
      <dgm:prSet presAssocID="{AED67D1C-EEE3-42C1-AF22-2E99F116A329}" presName="compositeShape" presStyleCnt="0">
        <dgm:presLayoutVars>
          <dgm:chMax val="7"/>
          <dgm:dir/>
          <dgm:resizeHandles val="exact"/>
        </dgm:presLayoutVars>
      </dgm:prSet>
      <dgm:spPr/>
    </dgm:pt>
    <dgm:pt modelId="{F2A9CDC2-94D2-409F-A216-CE4214519EB1}" type="pres">
      <dgm:prSet presAssocID="{3CE19410-92BD-4FDD-8902-D027DC2745C7}" presName="circ1" presStyleLbl="vennNode1" presStyleIdx="0" presStyleCnt="3"/>
      <dgm:spPr/>
      <dgm:t>
        <a:bodyPr/>
        <a:lstStyle/>
        <a:p>
          <a:endParaRPr lang="en-US"/>
        </a:p>
      </dgm:t>
    </dgm:pt>
    <dgm:pt modelId="{F92DAAF7-6623-48DF-8659-266BF7B4A4E0}" type="pres">
      <dgm:prSet presAssocID="{3CE19410-92BD-4FDD-8902-D027DC2745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3F1E-8D1E-4A5E-BDCC-852E424941BD}" type="pres">
      <dgm:prSet presAssocID="{791371E0-A162-4FDB-B6C6-2399B7263E9F}" presName="circ2" presStyleLbl="vennNode1" presStyleIdx="1" presStyleCnt="3"/>
      <dgm:spPr/>
      <dgm:t>
        <a:bodyPr/>
        <a:lstStyle/>
        <a:p>
          <a:endParaRPr lang="en-US"/>
        </a:p>
      </dgm:t>
    </dgm:pt>
    <dgm:pt modelId="{370514CE-64BA-42CA-A44A-94502579C028}" type="pres">
      <dgm:prSet presAssocID="{791371E0-A162-4FDB-B6C6-2399B7263E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AC75-BF28-4E43-95D8-BC1144938FAA}" type="pres">
      <dgm:prSet presAssocID="{8965B6F8-11D0-450B-9230-831CD1B8493E}" presName="circ3" presStyleLbl="vennNode1" presStyleIdx="2" presStyleCnt="3"/>
      <dgm:spPr/>
      <dgm:t>
        <a:bodyPr/>
        <a:lstStyle/>
        <a:p>
          <a:endParaRPr lang="en-US"/>
        </a:p>
      </dgm:t>
    </dgm:pt>
    <dgm:pt modelId="{7B374C18-AC6A-4FBE-BE5B-83606CA53664}" type="pres">
      <dgm:prSet presAssocID="{8965B6F8-11D0-450B-9230-831CD1B8493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D098F-4C83-470B-BCE8-9D7C2EC5F63F}" type="presOf" srcId="{8965B6F8-11D0-450B-9230-831CD1B8493E}" destId="{7B374C18-AC6A-4FBE-BE5B-83606CA53664}" srcOrd="1" destOrd="0" presId="urn:microsoft.com/office/officeart/2005/8/layout/venn1"/>
    <dgm:cxn modelId="{0E957C67-DB40-4F06-833D-B91F0018A222}" type="presOf" srcId="{8965B6F8-11D0-450B-9230-831CD1B8493E}" destId="{1513AC75-BF28-4E43-95D8-BC1144938FAA}" srcOrd="0" destOrd="0" presId="urn:microsoft.com/office/officeart/2005/8/layout/venn1"/>
    <dgm:cxn modelId="{F929B068-FA11-44C0-97B6-A68F701F40FA}" srcId="{AED67D1C-EEE3-42C1-AF22-2E99F116A329}" destId="{791371E0-A162-4FDB-B6C6-2399B7263E9F}" srcOrd="1" destOrd="0" parTransId="{EEE04DE9-307C-42B5-9BAB-88925A4BCC8A}" sibTransId="{C97AE784-F5EB-48F8-87EA-4987D816E815}"/>
    <dgm:cxn modelId="{4E35AF5B-4973-40B7-8A49-3A08778CE07A}" type="presOf" srcId="{3CE19410-92BD-4FDD-8902-D027DC2745C7}" destId="{F2A9CDC2-94D2-409F-A216-CE4214519EB1}" srcOrd="0" destOrd="0" presId="urn:microsoft.com/office/officeart/2005/8/layout/venn1"/>
    <dgm:cxn modelId="{B9D71B9A-0119-4C06-8087-60B2A5F4AA6C}" type="presOf" srcId="{3CE19410-92BD-4FDD-8902-D027DC2745C7}" destId="{F92DAAF7-6623-48DF-8659-266BF7B4A4E0}" srcOrd="1" destOrd="0" presId="urn:microsoft.com/office/officeart/2005/8/layout/venn1"/>
    <dgm:cxn modelId="{E50A0741-BD7A-474B-B042-0BB3F7B06202}" srcId="{AED67D1C-EEE3-42C1-AF22-2E99F116A329}" destId="{8965B6F8-11D0-450B-9230-831CD1B8493E}" srcOrd="2" destOrd="0" parTransId="{77C37968-66A6-4AA0-99F7-DCA621656177}" sibTransId="{63BAEEDA-2E45-49A4-9FF5-A9871B0D19AC}"/>
    <dgm:cxn modelId="{9373D2F1-36BF-4D3E-A46D-13C43DAFB633}" type="presOf" srcId="{791371E0-A162-4FDB-B6C6-2399B7263E9F}" destId="{9FB23F1E-8D1E-4A5E-BDCC-852E424941BD}" srcOrd="0" destOrd="0" presId="urn:microsoft.com/office/officeart/2005/8/layout/venn1"/>
    <dgm:cxn modelId="{3A3B4A4C-F3BA-45C3-9F6A-27DE4EC8AC11}" srcId="{AED67D1C-EEE3-42C1-AF22-2E99F116A329}" destId="{3CE19410-92BD-4FDD-8902-D027DC2745C7}" srcOrd="0" destOrd="0" parTransId="{213A5F81-42CD-43CC-8ECC-C8AE6FF06933}" sibTransId="{B4D64436-4CBC-467C-874F-F6F0A3D22E4A}"/>
    <dgm:cxn modelId="{65CDA690-C467-4C05-A37A-185FF879542D}" type="presOf" srcId="{791371E0-A162-4FDB-B6C6-2399B7263E9F}" destId="{370514CE-64BA-42CA-A44A-94502579C028}" srcOrd="1" destOrd="0" presId="urn:microsoft.com/office/officeart/2005/8/layout/venn1"/>
    <dgm:cxn modelId="{D75D6A4B-E2BD-4A18-B7B0-E7AF86EBD31C}" type="presOf" srcId="{AED67D1C-EEE3-42C1-AF22-2E99F116A329}" destId="{C7BF232B-DD94-4813-B1B2-B735D4A2DA73}" srcOrd="0" destOrd="0" presId="urn:microsoft.com/office/officeart/2005/8/layout/venn1"/>
    <dgm:cxn modelId="{5DAE3747-C985-4C85-8EAD-CCF65D1ADB21}" type="presParOf" srcId="{C7BF232B-DD94-4813-B1B2-B735D4A2DA73}" destId="{F2A9CDC2-94D2-409F-A216-CE4214519EB1}" srcOrd="0" destOrd="0" presId="urn:microsoft.com/office/officeart/2005/8/layout/venn1"/>
    <dgm:cxn modelId="{174946FC-FE4E-4A41-9491-9CD39E01124A}" type="presParOf" srcId="{C7BF232B-DD94-4813-B1B2-B735D4A2DA73}" destId="{F92DAAF7-6623-48DF-8659-266BF7B4A4E0}" srcOrd="1" destOrd="0" presId="urn:microsoft.com/office/officeart/2005/8/layout/venn1"/>
    <dgm:cxn modelId="{1BC4E333-5E84-4A9D-98E4-3147E56DDC1C}" type="presParOf" srcId="{C7BF232B-DD94-4813-B1B2-B735D4A2DA73}" destId="{9FB23F1E-8D1E-4A5E-BDCC-852E424941BD}" srcOrd="2" destOrd="0" presId="urn:microsoft.com/office/officeart/2005/8/layout/venn1"/>
    <dgm:cxn modelId="{2A91AFD3-B5AC-4978-A168-7F6AB1839C20}" type="presParOf" srcId="{C7BF232B-DD94-4813-B1B2-B735D4A2DA73}" destId="{370514CE-64BA-42CA-A44A-94502579C028}" srcOrd="3" destOrd="0" presId="urn:microsoft.com/office/officeart/2005/8/layout/venn1"/>
    <dgm:cxn modelId="{85DF9F8A-BF5D-4B5F-84F0-86D922346BF6}" type="presParOf" srcId="{C7BF232B-DD94-4813-B1B2-B735D4A2DA73}" destId="{1513AC75-BF28-4E43-95D8-BC1144938FAA}" srcOrd="4" destOrd="0" presId="urn:microsoft.com/office/officeart/2005/8/layout/venn1"/>
    <dgm:cxn modelId="{CBEF316D-9761-4472-A282-E12B3EB56E7D}" type="presParOf" srcId="{C7BF232B-DD94-4813-B1B2-B735D4A2DA73}" destId="{7B374C18-AC6A-4FBE-BE5B-83606CA53664}" srcOrd="5" destOrd="0" presId="urn:microsoft.com/office/officeart/2005/8/layout/venn1"/>
  </dgm:cxnLst>
  <dgm:bg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CDC2-94D2-409F-A216-CE4214519EB1}">
      <dsp:nvSpPr>
        <dsp:cNvPr id="0" name=""/>
        <dsp:cNvSpPr/>
      </dsp:nvSpPr>
      <dsp:spPr>
        <a:xfrm>
          <a:off x="1931994" y="59200"/>
          <a:ext cx="2841610" cy="28416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Atmosphere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310876" y="556481"/>
        <a:ext cx="2083847" cy="1278724"/>
      </dsp:txXfrm>
    </dsp:sp>
    <dsp:sp modelId="{9FB23F1E-8D1E-4A5E-BDCC-852E424941BD}">
      <dsp:nvSpPr>
        <dsp:cNvPr id="0" name=""/>
        <dsp:cNvSpPr/>
      </dsp:nvSpPr>
      <dsp:spPr>
        <a:xfrm>
          <a:off x="2957342" y="1835206"/>
          <a:ext cx="2841610" cy="2841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Lithosphere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3826401" y="2569289"/>
        <a:ext cx="1704966" cy="1562885"/>
      </dsp:txXfrm>
    </dsp:sp>
    <dsp:sp modelId="{1513AC75-BF28-4E43-95D8-BC1144938FAA}">
      <dsp:nvSpPr>
        <dsp:cNvPr id="0" name=""/>
        <dsp:cNvSpPr/>
      </dsp:nvSpPr>
      <dsp:spPr>
        <a:xfrm>
          <a:off x="906647" y="1835206"/>
          <a:ext cx="2841610" cy="2841610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Hydrosphere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1174232" y="2569289"/>
        <a:ext cx="1704966" cy="156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E8249-E8E2-47A3-8E5A-FF1CDD9E81BD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C3B2-A9A4-4A9C-BECC-9DA6259B9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5760" y="1645922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4D626C"/>
              </a:buClr>
              <a:buSzPct val="98765"/>
              <a:buFont typeface="Georgia"/>
              <a:defRPr sz="2400">
                <a:solidFill>
                  <a:srgbClr val="4D626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65760" y="6035043"/>
            <a:ext cx="11460480" cy="54863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>
              <a:spcBef>
                <a:spcPts val="0"/>
              </a:spcBef>
              <a:buClr>
                <a:srgbClr val="22AA44"/>
              </a:buClr>
              <a:buSzPct val="100000"/>
              <a:buFont typeface="Georgia"/>
              <a:defRPr sz="2900">
                <a:solidFill>
                  <a:srgbClr val="22AA4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5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Getting Nerdy, LLC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C5C2-AEE3-43BE-B678-FDD8C9D18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007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791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My%20Documents/Sutton%20Files/Life%20Science/science%20ed%20documents/Ecology/What%20i%20use/no,%20what%20i%20really%20use/virtual%20forest%20eco%20abiotic%20biotic/lsps07_int_ecosystem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hyperlink" Target="http://www.harcourtschool.com/activity/science_up_close/413/deploy/interfac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knowthat.com/com/L3?utm_medium=email&amp;utm_campaign=iktnewsletter&amp;Area=Habitat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Agenda: 2/9/17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395" y="1196789"/>
            <a:ext cx="5954357" cy="49619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Warm-Up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Ecology Notes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Level of Organization Drawing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Setting up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Exit- Ticket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levels of organization individual vs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2" y="995083"/>
            <a:ext cx="6396318" cy="52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577" y="152400"/>
            <a:ext cx="10959737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u="sng" dirty="0"/>
              <a:t>Community</a:t>
            </a:r>
            <a:r>
              <a:rPr lang="en-US" sz="3600" b="1" dirty="0"/>
              <a:t>:</a:t>
            </a:r>
            <a:r>
              <a:rPr lang="en-US" sz="3600" dirty="0"/>
              <a:t> all the </a:t>
            </a:r>
            <a:r>
              <a:rPr lang="en-US" sz="3600" b="1" u="sng" dirty="0"/>
              <a:t>populations</a:t>
            </a:r>
            <a:r>
              <a:rPr lang="en-US" sz="3600" b="1" dirty="0"/>
              <a:t> </a:t>
            </a:r>
            <a:r>
              <a:rPr lang="en-US" sz="3600" dirty="0"/>
              <a:t>in an ecosystem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Ex:  All the frogs, insects, reptiles, birds, plants, mushrooms, bacteria, </a:t>
            </a:r>
            <a:r>
              <a:rPr lang="en-US" sz="2800" b="1" dirty="0" err="1"/>
              <a:t>protists</a:t>
            </a:r>
            <a:r>
              <a:rPr lang="en-US" sz="2800" b="1" dirty="0"/>
              <a:t>, mammals &amp; fish living in the pond behind your neighborhood</a:t>
            </a:r>
          </a:p>
        </p:txBody>
      </p:sp>
      <p:pic>
        <p:nvPicPr>
          <p:cNvPr id="21524" name="Picture 20" descr="C:\Users\gvikingson\AppData\Local\Microsoft\Windows\Temporary Internet Files\Content.IE5\4O3BXESW\MP900314296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175" y="4427274"/>
            <a:ext cx="1378269" cy="6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5451" y="2085633"/>
            <a:ext cx="5084456" cy="3124200"/>
            <a:chOff x="457200" y="2078659"/>
            <a:chExt cx="8212261" cy="4288120"/>
          </a:xfrm>
        </p:grpSpPr>
        <p:pic>
          <p:nvPicPr>
            <p:cNvPr id="13" name="Picture 5" descr="C:\Users\gvikingson\AppData\Local\Microsoft\Windows\Temporary Internet Files\Content.IE5\7X01L1GI\MP900314294[1]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5162">
              <a:off x="5753525" y="2995453"/>
              <a:ext cx="2915936" cy="200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gvikingson\AppData\Local\Microsoft\Windows\Temporary Internet Files\Content.IE5\DIZL4JRL\MP900314295[1]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62571">
              <a:off x="457200" y="2078659"/>
              <a:ext cx="3657600" cy="3389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gvikingson\AppData\Local\Microsoft\Windows\Temporary Internet Files\Content.IE5\DIZL4JRL\MP900314295[1]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4752" flipH="1">
              <a:off x="4068460" y="4367291"/>
              <a:ext cx="2022863" cy="199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gvikingson\AppData\Local\Microsoft\Windows\Temporary Internet Files\Content.IE5\7X01L1GI\MP900314294[1]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5656" flipH="1">
              <a:off x="3803602" y="2667000"/>
              <a:ext cx="2182797" cy="17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18" name="Picture 14" descr="C:\Users\gvikingson\AppData\Local\Microsoft\Windows\Temporary Internet Files\Content.IE5\7VWF6SHM\MP900406966[1]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3011" y="5497600"/>
            <a:ext cx="1378269" cy="10882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:\Users\gvikingson\AppData\Local\Microsoft\Windows\Temporary Internet Files\Content.IE5\DIZL4JRL\MP900262777[1]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015" y="4028289"/>
            <a:ext cx="2036873" cy="13409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:\Users\gvikingson\AppData\Local\Microsoft\Windows\Temporary Internet Files\Content.IE5\GUZVE59C\MP900180490[1]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015" y="5410721"/>
            <a:ext cx="2088731" cy="1371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:\Users\gvikingson\AppData\Local\Microsoft\Windows\Temporary Internet Files\Content.IE5\7X01L1GI\MP900148805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847" y="1920330"/>
            <a:ext cx="3080512" cy="4876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30" y="5670627"/>
            <a:ext cx="1629338" cy="1089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http://images.clipart.com/thb/thb8/PH/cs5359_20040528d/cs5359_20040528d/16453254.thb.jpg?5359_040604_278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68048" y="4599005"/>
            <a:ext cx="711071" cy="1059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lipart.com/thm/thm1/26F/world_1/330983.thm.jpg?wor204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608" y="4556635"/>
            <a:ext cx="696720" cy="653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88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04" y="3464678"/>
            <a:ext cx="6903652" cy="33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1258" y="107732"/>
            <a:ext cx="11755240" cy="36655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u="sng" dirty="0">
                <a:solidFill>
                  <a:srgbClr val="7030A0"/>
                </a:solidFill>
              </a:rPr>
              <a:t>Ecosystem/Biome</a:t>
            </a:r>
            <a:r>
              <a:rPr lang="en-US" sz="3200" b="1" dirty="0"/>
              <a:t> </a:t>
            </a:r>
            <a:r>
              <a:rPr lang="en-US" sz="3200" dirty="0"/>
              <a:t>:Organisms interacting with each other and the </a:t>
            </a:r>
            <a:r>
              <a:rPr lang="en-US" sz="3200" dirty="0" smtClean="0"/>
              <a:t>environment.</a:t>
            </a:r>
          </a:p>
          <a:p>
            <a:pPr lvl="2">
              <a:lnSpc>
                <a:spcPct val="80000"/>
              </a:lnSpc>
            </a:pPr>
            <a:endParaRPr lang="en-US" sz="3200" dirty="0"/>
          </a:p>
          <a:p>
            <a:pPr lvl="2">
              <a:lnSpc>
                <a:spcPct val="80000"/>
              </a:lnSpc>
            </a:pPr>
            <a:r>
              <a:rPr lang="en-US" sz="3200" dirty="0" smtClean="0"/>
              <a:t>Includes </a:t>
            </a:r>
            <a:r>
              <a:rPr lang="en-US" sz="3200" dirty="0"/>
              <a:t>all the living (</a:t>
            </a:r>
            <a:r>
              <a:rPr lang="en-US" sz="3200" b="1" u="sng" dirty="0">
                <a:solidFill>
                  <a:srgbClr val="7030A0"/>
                </a:solidFill>
                <a:hlinkClick r:id="rId3" action="ppaction://hlinkfile"/>
              </a:rPr>
              <a:t>biotic</a:t>
            </a:r>
            <a:r>
              <a:rPr lang="en-US" sz="3200" dirty="0"/>
              <a:t>) &amp; nonliving (</a:t>
            </a:r>
            <a:r>
              <a:rPr lang="en-US" sz="3200" b="1" dirty="0">
                <a:solidFill>
                  <a:srgbClr val="7030A0"/>
                </a:solidFill>
                <a:hlinkClick r:id="rId4"/>
              </a:rPr>
              <a:t>abiotic</a:t>
            </a:r>
            <a:r>
              <a:rPr lang="en-US" sz="3200" dirty="0">
                <a:solidFill>
                  <a:srgbClr val="7030A0"/>
                </a:solidFill>
              </a:rPr>
              <a:t>)</a:t>
            </a:r>
            <a:r>
              <a:rPr lang="en-US" sz="3200" dirty="0"/>
              <a:t> features of an environment. 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List some of the parts of the ecosystem below </a:t>
            </a:r>
          </a:p>
        </p:txBody>
      </p:sp>
      <p:pic>
        <p:nvPicPr>
          <p:cNvPr id="22539" name="Picture 11" descr="MCj043922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004" y="3466424"/>
            <a:ext cx="1481993" cy="14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C:\Users\gvikingson\AppData\Local\Microsoft\Windows\Temporary Internet Files\Content.IE5\INFEI1W6\MP900387697[1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78" y="3941083"/>
            <a:ext cx="1083833" cy="7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31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part of the ecosystem?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69404"/>
            <a:ext cx="11460480" cy="4937759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</a:rPr>
              <a:t>F</a:t>
            </a:r>
            <a:r>
              <a:rPr lang="en-US" sz="4000" dirty="0" smtClean="0">
                <a:solidFill>
                  <a:schemeClr val="bg2"/>
                </a:solidFill>
              </a:rPr>
              <a:t>rogs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insects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birds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reptiles</a:t>
            </a:r>
            <a:endParaRPr lang="en-US" sz="40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plants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mushrooms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bacteria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mammals &amp; fish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water</a:t>
            </a:r>
            <a:r>
              <a:rPr lang="en-US" sz="4000" dirty="0">
                <a:solidFill>
                  <a:schemeClr val="bg2"/>
                </a:solidFill>
              </a:rPr>
              <a:t>, soil, air, clouds, </a:t>
            </a:r>
            <a:r>
              <a:rPr lang="en-US" sz="4000" dirty="0" smtClean="0">
                <a:solidFill>
                  <a:schemeClr val="bg2"/>
                </a:solidFill>
              </a:rPr>
              <a:t>sunlight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man-made </a:t>
            </a:r>
            <a:r>
              <a:rPr lang="en-US" sz="4000" dirty="0">
                <a:solidFill>
                  <a:schemeClr val="bg2"/>
                </a:solidFill>
              </a:rPr>
              <a:t>materials in the pond behind your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0709" y="381000"/>
            <a:ext cx="11038114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u="sng" dirty="0" smtClean="0">
                <a:solidFill>
                  <a:srgbClr val="7030A0"/>
                </a:solidFill>
              </a:rPr>
              <a:t>Biosphere</a:t>
            </a:r>
            <a:r>
              <a:rPr lang="en-US" sz="3600" dirty="0" smtClean="0"/>
              <a:t>: every place on </a:t>
            </a:r>
            <a:r>
              <a:rPr lang="en-US" sz="3600" b="1" u="sng" dirty="0" smtClean="0">
                <a:solidFill>
                  <a:srgbClr val="7030A0"/>
                </a:solidFill>
              </a:rPr>
              <a:t>Earth</a:t>
            </a:r>
            <a:r>
              <a:rPr lang="en-US" sz="3600" dirty="0" smtClean="0"/>
              <a:t> that can support </a:t>
            </a:r>
            <a:r>
              <a:rPr lang="en-US" sz="3600" b="1" u="sng" dirty="0" smtClean="0">
                <a:solidFill>
                  <a:srgbClr val="7030A0"/>
                </a:solidFill>
              </a:rPr>
              <a:t>life</a:t>
            </a:r>
          </a:p>
        </p:txBody>
      </p:sp>
      <p:pic>
        <p:nvPicPr>
          <p:cNvPr id="10" name="Picture 9" descr="C:\Users\gvikingson\AppData\Local\Microsoft\Windows\Temporary Internet Files\Content.IE5\4O3BXESW\MP90043718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656" y="2286000"/>
            <a:ext cx="2990744" cy="29878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00200" y="1512384"/>
            <a:ext cx="6705600" cy="4736017"/>
            <a:chOff x="-609600" y="1436183"/>
            <a:chExt cx="6705600" cy="4736017"/>
          </a:xfrm>
        </p:grpSpPr>
        <p:grpSp>
          <p:nvGrpSpPr>
            <p:cNvPr id="4" name="Group 3"/>
            <p:cNvGrpSpPr/>
            <p:nvPr/>
          </p:nvGrpSpPr>
          <p:grpSpPr>
            <a:xfrm>
              <a:off x="-609600" y="1436183"/>
              <a:ext cx="6705600" cy="4736017"/>
              <a:chOff x="-609600" y="1436183"/>
              <a:chExt cx="6705600" cy="4736017"/>
            </a:xfrm>
          </p:grpSpPr>
          <p:graphicFrame>
            <p:nvGraphicFramePr>
              <p:cNvPr id="2" name="Diagram 1"/>
              <p:cNvGraphicFramePr/>
              <p:nvPr>
                <p:extLst/>
              </p:nvPr>
            </p:nvGraphicFramePr>
            <p:xfrm>
              <a:off x="-609600" y="1436183"/>
              <a:ext cx="6705600" cy="47360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1600200" y="2749698"/>
                <a:ext cx="2312141" cy="205090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</p:grp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676400" y="3352800"/>
              <a:ext cx="2159741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</a:rPr>
                <a:t>Atmosphere = air</a:t>
              </a:r>
            </a:p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</a:rPr>
                <a:t>Hydrosphere = water</a:t>
              </a:r>
            </a:p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</a:rPr>
                <a:t>Lithosphere =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633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Your own Ecosystem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255958"/>
            <a:ext cx="11561781" cy="5333101"/>
          </a:xfrm>
        </p:spPr>
        <p:txBody>
          <a:bodyPr numCol="2"/>
          <a:lstStyle/>
          <a:p>
            <a:pPr lvl="8"/>
            <a:r>
              <a:rPr lang="en-US" sz="3200" u="sng" dirty="0" smtClean="0">
                <a:solidFill>
                  <a:schemeClr val="bg2"/>
                </a:solidFill>
              </a:rPr>
              <a:t>Materials</a:t>
            </a:r>
            <a:endParaRPr lang="en-US" sz="3200" dirty="0">
              <a:solidFill>
                <a:schemeClr val="bg2"/>
              </a:solidFill>
            </a:endParaRPr>
          </a:p>
          <a:p>
            <a:pPr lvl="8"/>
            <a:r>
              <a:rPr lang="en-US" sz="3200" dirty="0" smtClean="0">
                <a:solidFill>
                  <a:schemeClr val="bg2"/>
                </a:solidFill>
              </a:rPr>
              <a:t>-Pinch </a:t>
            </a:r>
            <a:r>
              <a:rPr lang="en-US" sz="3200" dirty="0">
                <a:solidFill>
                  <a:schemeClr val="bg2"/>
                </a:solidFill>
              </a:rPr>
              <a:t>of grass seed</a:t>
            </a:r>
          </a:p>
          <a:p>
            <a:pPr lvl="8"/>
            <a:r>
              <a:rPr lang="en-US" sz="3200" dirty="0" smtClean="0">
                <a:solidFill>
                  <a:schemeClr val="bg2"/>
                </a:solidFill>
              </a:rPr>
              <a:t>-3 </a:t>
            </a:r>
            <a:r>
              <a:rPr lang="en-US" sz="3200" dirty="0">
                <a:solidFill>
                  <a:schemeClr val="bg2"/>
                </a:solidFill>
              </a:rPr>
              <a:t>mung-bean seeds</a:t>
            </a:r>
          </a:p>
          <a:p>
            <a:pPr lvl="8"/>
            <a:r>
              <a:rPr lang="en-US" sz="3200" dirty="0" smtClean="0">
                <a:solidFill>
                  <a:schemeClr val="bg2"/>
                </a:solidFill>
              </a:rPr>
              <a:t>-3 </a:t>
            </a:r>
            <a:r>
              <a:rPr lang="en-US" sz="3200" dirty="0">
                <a:solidFill>
                  <a:schemeClr val="bg2"/>
                </a:solidFill>
              </a:rPr>
              <a:t>earthworms</a:t>
            </a:r>
          </a:p>
          <a:p>
            <a:pPr lvl="8"/>
            <a:r>
              <a:rPr lang="en-US" sz="3200" dirty="0" smtClean="0">
                <a:solidFill>
                  <a:schemeClr val="bg2"/>
                </a:solidFill>
              </a:rPr>
              <a:t>-3 crickets</a:t>
            </a:r>
          </a:p>
          <a:p>
            <a:endParaRPr lang="en-US" u="sng" dirty="0" smtClean="0">
              <a:solidFill>
                <a:schemeClr val="bg2"/>
              </a:solidFill>
            </a:endParaRPr>
          </a:p>
          <a:p>
            <a:endParaRPr lang="en-US" u="sng" dirty="0">
              <a:solidFill>
                <a:schemeClr val="bg2"/>
              </a:solidFill>
            </a:endParaRPr>
          </a:p>
          <a:p>
            <a:endParaRPr lang="en-US" u="sng" dirty="0" smtClean="0">
              <a:solidFill>
                <a:schemeClr val="bg2"/>
              </a:solidFill>
            </a:endParaRPr>
          </a:p>
          <a:p>
            <a:r>
              <a:rPr lang="en-US" sz="3200" u="sng" dirty="0" smtClean="0">
                <a:solidFill>
                  <a:schemeClr val="bg2"/>
                </a:solidFill>
              </a:rPr>
              <a:t>Please Talk with an Adult to get your animals </a:t>
            </a:r>
          </a:p>
          <a:p>
            <a:endParaRPr lang="en-US" sz="3200" u="sng" dirty="0">
              <a:solidFill>
                <a:schemeClr val="bg2"/>
              </a:solidFill>
            </a:endParaRPr>
          </a:p>
          <a:p>
            <a:r>
              <a:rPr lang="en-US" sz="3200" u="sng" dirty="0" smtClean="0">
                <a:solidFill>
                  <a:schemeClr val="bg2"/>
                </a:solidFill>
              </a:rPr>
              <a:t>Make sure to crush up the charcoal with mortar and pestle </a:t>
            </a:r>
          </a:p>
          <a:p>
            <a:endParaRPr lang="en-US" sz="3200" u="sng" dirty="0">
              <a:solidFill>
                <a:schemeClr val="bg2"/>
              </a:solidFill>
            </a:endParaRPr>
          </a:p>
          <a:p>
            <a:r>
              <a:rPr lang="en-US" sz="3200" u="sng" dirty="0" smtClean="0">
                <a:solidFill>
                  <a:schemeClr val="bg2"/>
                </a:solidFill>
              </a:rPr>
              <a:t>Follow Instructions Carefully!! </a:t>
            </a:r>
          </a:p>
          <a:p>
            <a:endParaRPr lang="en-US" sz="3200" u="sng" dirty="0">
              <a:solidFill>
                <a:schemeClr val="bg2"/>
              </a:solidFill>
            </a:endParaRPr>
          </a:p>
          <a:p>
            <a:r>
              <a:rPr lang="en-US" sz="3200" u="sng" dirty="0" smtClean="0">
                <a:solidFill>
                  <a:schemeClr val="bg2"/>
                </a:solidFill>
              </a:rPr>
              <a:t>MAKE sure to place 5 grass blades in the terrarium </a:t>
            </a:r>
            <a:endParaRPr lang="en-US" sz="3200" dirty="0">
              <a:solidFill>
                <a:schemeClr val="bg2"/>
              </a:solidFill>
            </a:endParaRPr>
          </a:p>
          <a:p>
            <a:pPr lvl="8"/>
            <a:endParaRPr lang="en-US" sz="3600" dirty="0"/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C00000"/>
                </a:solidFill>
              </a:rPr>
              <a:t>Reference the word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  <a:p>
            <a:r>
              <a:rPr lang="en-US" sz="4000" dirty="0" smtClean="0">
                <a:solidFill>
                  <a:schemeClr val="bg2"/>
                </a:solidFill>
              </a:rPr>
              <a:t>1. List the levels of organization from the smallest to the largest.  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 Up: 2/9/17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bg2"/>
                </a:solidFill>
              </a:rPr>
              <a:t>Find </a:t>
            </a:r>
            <a:r>
              <a:rPr lang="en-US" sz="4800" dirty="0">
                <a:solidFill>
                  <a:schemeClr val="bg2"/>
                </a:solidFill>
              </a:rPr>
              <a:t>two connections between </a:t>
            </a:r>
            <a:r>
              <a:rPr lang="en-US" sz="4800" b="1" u="sng" dirty="0">
                <a:solidFill>
                  <a:schemeClr val="bg2"/>
                </a:solidFill>
              </a:rPr>
              <a:t>abiotic</a:t>
            </a:r>
            <a:r>
              <a:rPr lang="en-US" sz="4800" dirty="0">
                <a:solidFill>
                  <a:schemeClr val="bg2"/>
                </a:solidFill>
              </a:rPr>
              <a:t> and </a:t>
            </a:r>
            <a:r>
              <a:rPr lang="en-US" sz="4800" b="1" u="sng" dirty="0">
                <a:solidFill>
                  <a:schemeClr val="bg2"/>
                </a:solidFill>
              </a:rPr>
              <a:t>biotic factors</a:t>
            </a:r>
            <a:r>
              <a:rPr lang="en-US" sz="4800" dirty="0">
                <a:solidFill>
                  <a:schemeClr val="bg2"/>
                </a:solidFill>
              </a:rPr>
              <a:t> that you wrote down yesterday from our school walk</a:t>
            </a:r>
            <a:r>
              <a:rPr lang="en-US" sz="4000" dirty="0" smtClean="0">
                <a:solidFill>
                  <a:schemeClr val="bg2"/>
                </a:solidFill>
              </a:rPr>
              <a:t>. </a:t>
            </a:r>
          </a:p>
          <a:p>
            <a:pPr marL="457200" indent="-457200">
              <a:buAutoNum type="arabicPeriod"/>
            </a:pPr>
            <a:endParaRPr lang="en-US" sz="4000" dirty="0">
              <a:solidFill>
                <a:schemeClr val="bg2"/>
              </a:solidFill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bg2"/>
                </a:solidFill>
              </a:rPr>
              <a:t>What is an ecosystem? 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*remember to use the word wall and/or your notes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Map Time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2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Follow Ms. Spencer’s instructions </a:t>
            </a:r>
          </a:p>
          <a:p>
            <a:pPr algn="ctr"/>
            <a:endParaRPr lang="en-US" sz="3200" dirty="0" smtClean="0">
              <a:solidFill>
                <a:schemeClr val="bg2"/>
              </a:solidFill>
            </a:endParaRPr>
          </a:p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When done, ask an adult for a stamp!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0"/>
          <p:cNvSpPr txBox="1">
            <a:spLocks/>
          </p:cNvSpPr>
          <p:nvPr/>
        </p:nvSpPr>
        <p:spPr>
          <a:xfrm>
            <a:off x="7419422" y="1911250"/>
            <a:ext cx="7574468" cy="1170742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224"/>
              <a:buFont typeface="Georgia"/>
              <a:buNone/>
              <a:defRPr sz="3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224"/>
              <a:buFont typeface="Georgia"/>
              <a:buNone/>
              <a:defRPr sz="3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z="6000" b="1" kern="0" dirty="0" smtClean="0">
                <a:solidFill>
                  <a:schemeClr val="bg2"/>
                </a:solidFill>
              </a:rPr>
              <a:t>Ecology</a:t>
            </a:r>
            <a:endParaRPr lang="en-US" sz="60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089673"/>
            <a:ext cx="11460480" cy="82296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Notes 1: What’s in an ecosystem?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What are the biological levels of organization and how are they related? 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396" y="1042480"/>
            <a:ext cx="11460480" cy="4937759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Ecology - The </a:t>
            </a:r>
            <a:r>
              <a:rPr lang="en-US" sz="4400" dirty="0" smtClean="0">
                <a:solidFill>
                  <a:schemeClr val="bg2"/>
                </a:solidFill>
              </a:rPr>
              <a:t>study </a:t>
            </a:r>
            <a:r>
              <a:rPr lang="en-US" sz="4400" dirty="0">
                <a:solidFill>
                  <a:schemeClr val="bg2"/>
                </a:solidFill>
              </a:rPr>
              <a:t>of </a:t>
            </a:r>
            <a:r>
              <a:rPr lang="en-US" sz="4400" b="1" u="sng" dirty="0">
                <a:solidFill>
                  <a:srgbClr val="7030A0"/>
                </a:solidFill>
              </a:rPr>
              <a:t>interactions</a:t>
            </a:r>
            <a:r>
              <a:rPr lang="en-US" sz="4400" dirty="0">
                <a:solidFill>
                  <a:schemeClr val="bg2"/>
                </a:solidFill>
              </a:rPr>
              <a:t> between </a:t>
            </a:r>
            <a:r>
              <a:rPr lang="en-US" sz="4400" b="1" u="sng" dirty="0">
                <a:solidFill>
                  <a:srgbClr val="7030A0"/>
                </a:solidFill>
              </a:rPr>
              <a:t>organisms</a:t>
            </a:r>
            <a:r>
              <a:rPr lang="en-US" sz="4400" dirty="0">
                <a:solidFill>
                  <a:schemeClr val="bg2"/>
                </a:solidFill>
              </a:rPr>
              <a:t> and their </a:t>
            </a:r>
            <a:r>
              <a:rPr lang="en-US" sz="4400" b="1" u="sng" dirty="0">
                <a:solidFill>
                  <a:srgbClr val="7030A0"/>
                </a:solidFill>
              </a:rPr>
              <a:t>environment</a:t>
            </a:r>
            <a:r>
              <a:rPr lang="en-US" sz="4400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hape 31"/>
          <p:cNvSpPr txBox="1">
            <a:spLocks/>
          </p:cNvSpPr>
          <p:nvPr/>
        </p:nvSpPr>
        <p:spPr>
          <a:xfrm>
            <a:off x="2593490" y="185231"/>
            <a:ext cx="5238973" cy="85724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224"/>
              <a:buFont typeface="Georgia"/>
              <a:buNone/>
              <a:defRPr sz="3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224"/>
              <a:buFont typeface="Georgia"/>
              <a:buNone/>
              <a:defRPr sz="3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Georgia"/>
              <a:defRPr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en-US" sz="5400" kern="0" dirty="0" smtClean="0">
                <a:solidFill>
                  <a:schemeClr val="bg2"/>
                </a:solidFill>
              </a:rPr>
              <a:t>Ecology</a:t>
            </a:r>
            <a:endParaRPr lang="en-US" sz="5400" kern="0" dirty="0">
              <a:solidFill>
                <a:schemeClr val="bg2"/>
              </a:solidFill>
            </a:endParaRPr>
          </a:p>
        </p:txBody>
      </p:sp>
      <p:pic>
        <p:nvPicPr>
          <p:cNvPr id="5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777" y="2850774"/>
            <a:ext cx="5031890" cy="332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beaver building a dam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44" y="2547676"/>
            <a:ext cx="5186198" cy="41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023" y="1249680"/>
            <a:ext cx="11162211" cy="4724400"/>
          </a:xfrm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Organism</a:t>
            </a:r>
            <a:r>
              <a:rPr lang="en-US" sz="3600" b="1" dirty="0" smtClean="0"/>
              <a:t>:</a:t>
            </a:r>
            <a:r>
              <a:rPr lang="en-US" sz="3600" dirty="0" smtClean="0"/>
              <a:t> a single </a:t>
            </a:r>
            <a:r>
              <a:rPr lang="en-US" sz="3600" b="1" u="sng" dirty="0" smtClean="0">
                <a:solidFill>
                  <a:srgbClr val="7030A0"/>
                </a:solidFill>
              </a:rPr>
              <a:t>living thing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/>
              <a:t>that obtains </a:t>
            </a:r>
            <a:r>
              <a:rPr lang="en-US" sz="3600" b="1" u="sng" dirty="0" smtClean="0">
                <a:solidFill>
                  <a:srgbClr val="7030A0"/>
                </a:solidFill>
              </a:rPr>
              <a:t>food</a:t>
            </a:r>
            <a:r>
              <a:rPr lang="en-US" sz="3600" dirty="0" smtClean="0"/>
              <a:t>, </a:t>
            </a:r>
            <a:r>
              <a:rPr lang="en-US" sz="3600" b="1" u="sng" dirty="0" smtClean="0">
                <a:solidFill>
                  <a:srgbClr val="7030A0"/>
                </a:solidFill>
              </a:rPr>
              <a:t>water</a:t>
            </a:r>
            <a:r>
              <a:rPr lang="en-US" sz="3600" dirty="0" smtClean="0"/>
              <a:t>, and </a:t>
            </a:r>
            <a:r>
              <a:rPr lang="en-US" sz="3600" b="1" u="sng" dirty="0" smtClean="0">
                <a:solidFill>
                  <a:srgbClr val="7030A0"/>
                </a:solidFill>
              </a:rPr>
              <a:t>shelter</a:t>
            </a:r>
            <a:r>
              <a:rPr lang="en-US" sz="3600" b="1" dirty="0" smtClean="0"/>
              <a:t> </a:t>
            </a:r>
            <a:r>
              <a:rPr lang="en-US" sz="3600" dirty="0" smtClean="0"/>
              <a:t>to live, grow, and reproduce in its </a:t>
            </a:r>
            <a:r>
              <a:rPr lang="en-US" sz="3600" b="1" dirty="0" smtClean="0">
                <a:solidFill>
                  <a:srgbClr val="7030A0"/>
                </a:solidFill>
                <a:hlinkClick r:id="rId2"/>
              </a:rPr>
              <a:t>habitat</a:t>
            </a:r>
            <a:r>
              <a:rPr lang="en-US" sz="3600" dirty="0" smtClean="0">
                <a:solidFill>
                  <a:srgbClr val="7030A0"/>
                </a:solidFill>
                <a:hlinkClick r:id="rId2"/>
              </a:rPr>
              <a:t> </a:t>
            </a:r>
            <a:r>
              <a:rPr lang="en-US" sz="3600" dirty="0" smtClean="0"/>
              <a:t>(environment).</a:t>
            </a:r>
            <a:r>
              <a:rPr lang="en-US" sz="3600" b="1" dirty="0" smtClean="0"/>
              <a:t> </a:t>
            </a:r>
          </a:p>
          <a:p>
            <a:pPr algn="ctr"/>
            <a:endParaRPr lang="en-US" sz="3600" dirty="0" smtClean="0"/>
          </a:p>
          <a:p>
            <a:r>
              <a:rPr lang="en-US" sz="3600" b="1" dirty="0" smtClean="0"/>
              <a:t>Ex:  A frog</a:t>
            </a:r>
          </a:p>
          <a:p>
            <a:endParaRPr lang="en-US" dirty="0" smtClean="0"/>
          </a:p>
        </p:txBody>
      </p:sp>
      <p:pic>
        <p:nvPicPr>
          <p:cNvPr id="19460" name="Picture 4" descr="C:\Users\gvikingson\AppData\Local\Microsoft\Windows\Temporary Internet Files\Content.IE5\7X01L1GI\MP9003142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634" y="3679505"/>
            <a:ext cx="3657600" cy="25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01706"/>
            <a:ext cx="9197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bg2"/>
                </a:solidFill>
              </a:rPr>
              <a:t>What’s in an Ecosystem?</a:t>
            </a:r>
            <a:endParaRPr lang="en-US" sz="4800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41894" y="4235824"/>
            <a:ext cx="2568388" cy="537883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28299" y="3611880"/>
            <a:ext cx="30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 smtClean="0">
                <a:solidFill>
                  <a:srgbClr val="FF0000"/>
                </a:solidFill>
              </a:rPr>
              <a:t>rganism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19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760" y="457200"/>
            <a:ext cx="11586754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 dirty="0" smtClean="0"/>
              <a:t>Population</a:t>
            </a:r>
            <a:r>
              <a:rPr lang="en-US" sz="4000" dirty="0" smtClean="0"/>
              <a:t>: A group of </a:t>
            </a:r>
            <a:r>
              <a:rPr lang="en-US" sz="4000" b="1" u="sng" dirty="0" smtClean="0"/>
              <a:t>interbreeding</a:t>
            </a:r>
            <a:r>
              <a:rPr lang="en-US" sz="4000" b="1" dirty="0" smtClean="0"/>
              <a:t> </a:t>
            </a:r>
            <a:r>
              <a:rPr lang="en-US" sz="4000" dirty="0" smtClean="0"/>
              <a:t>organisms (</a:t>
            </a:r>
            <a:r>
              <a:rPr lang="en-US" sz="4000" b="1" u="sng" dirty="0" smtClean="0"/>
              <a:t>species</a:t>
            </a:r>
            <a:r>
              <a:rPr lang="en-US" sz="4000" dirty="0" smtClean="0"/>
              <a:t>) living in the same area</a:t>
            </a:r>
          </a:p>
          <a:p>
            <a:pPr eaLnBrk="1" hangingPunct="1">
              <a:buFontTx/>
              <a:buNone/>
            </a:pPr>
            <a:r>
              <a:rPr lang="en-US" sz="4000" b="1" dirty="0"/>
              <a:t>Ex: All of the frogs living in a pond behind your neighborhood</a:t>
            </a:r>
          </a:p>
        </p:txBody>
      </p:sp>
      <p:pic>
        <p:nvPicPr>
          <p:cNvPr id="20485" name="Picture 5" descr="C:\Users\gvikingson\AppData\Local\Microsoft\Windows\Temporary Internet Files\Content.IE5\7X01L1GI\MP90031429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162">
            <a:off x="8768868" y="3883727"/>
            <a:ext cx="2915936" cy="2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gvikingson\AppData\Local\Microsoft\Windows\Temporary Internet Files\Content.IE5\DIZL4JRL\MP90031429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2571">
            <a:off x="3757402" y="2843863"/>
            <a:ext cx="3657600" cy="33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gvikingson\AppData\Local\Microsoft\Windows\Temporary Internet Files\Content.IE5\DIZL4JRL\MP900314295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4752" flipH="1">
            <a:off x="7143842" y="4690815"/>
            <a:ext cx="2022863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gvikingson\AppData\Local\Microsoft\Windows\Temporary Internet Files\Content.IE5\7X01L1GI\MP900314294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5656" flipH="1">
            <a:off x="7260907" y="3013099"/>
            <a:ext cx="2182797" cy="17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48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bubbles">
      <a:dk1>
        <a:srgbClr val="00BDEC"/>
      </a:dk1>
      <a:lt1>
        <a:srgbClr val="E0F5FA"/>
      </a:lt1>
      <a:dk2>
        <a:srgbClr val="000000"/>
      </a:dk2>
      <a:lt2>
        <a:srgbClr val="FFFFFF"/>
      </a:lt2>
      <a:accent1>
        <a:srgbClr val="38CBF0"/>
      </a:accent1>
      <a:accent2>
        <a:srgbClr val="70D9F4"/>
      </a:accent2>
      <a:accent3>
        <a:srgbClr val="A8E7F7"/>
      </a:accent3>
      <a:accent4>
        <a:srgbClr val="69AE7A"/>
      </a:accent4>
      <a:accent5>
        <a:srgbClr val="8CE8A3"/>
      </a:accent5>
      <a:accent6>
        <a:srgbClr val="B2F0C2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374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Custom Theme</vt:lpstr>
      <vt:lpstr>Agenda: 2/9/17</vt:lpstr>
      <vt:lpstr>Warm Up: 2/9/17 </vt:lpstr>
      <vt:lpstr>Concept Map Time </vt:lpstr>
      <vt:lpstr>PowerPoint Presentation</vt:lpstr>
      <vt:lpstr>Notes 1: What’s in an ecosystem?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part of the ecosystem?</vt:lpstr>
      <vt:lpstr>PowerPoint Presentation</vt:lpstr>
      <vt:lpstr>Your own Ecosystem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2/9/17</dc:title>
  <dc:creator>Spencer, Deidra</dc:creator>
  <cp:lastModifiedBy>Spencer, Deidra</cp:lastModifiedBy>
  <cp:revision>45</cp:revision>
  <dcterms:created xsi:type="dcterms:W3CDTF">2017-02-01T21:15:35Z</dcterms:created>
  <dcterms:modified xsi:type="dcterms:W3CDTF">2017-02-16T01:02:50Z</dcterms:modified>
</cp:coreProperties>
</file>