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2FE8D-8671-446D-B0DE-46AD216A1B84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70CFA-F47C-41AA-BE49-3CCE8A25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89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465DC6D-6138-4760-87BF-CEFC94639F0A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C55D19-8895-447D-8AF7-6295ACD7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3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255" indent="-2916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546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3164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782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401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3019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637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6256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66618" eaLnBrk="1" hangingPunct="1">
              <a:spcBef>
                <a:spcPct val="0"/>
              </a:spcBef>
            </a:pPr>
            <a:fld id="{78A582AB-A604-4ADD-BB90-5DE2E4102CAF}" type="slidenum">
              <a:rPr lang="es-MX" altLang="en-US">
                <a:solidFill>
                  <a:prstClr val="black"/>
                </a:solidFill>
              </a:rPr>
              <a:pPr defTabSz="466618" eaLnBrk="1" hangingPunct="1">
                <a:spcBef>
                  <a:spcPct val="0"/>
                </a:spcBef>
              </a:pPr>
              <a:t>8</a:t>
            </a:fld>
            <a:endParaRPr lang="es-MX" alt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696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255" indent="-2916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546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3164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782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401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3019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637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6256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66618" eaLnBrk="1" hangingPunct="1">
              <a:spcBef>
                <a:spcPct val="0"/>
              </a:spcBef>
            </a:pPr>
            <a:fld id="{96AF4190-8B86-47C8-903D-F4C10F2C6EA6}" type="slidenum">
              <a:rPr lang="es-MX" altLang="en-US">
                <a:solidFill>
                  <a:prstClr val="black"/>
                </a:solidFill>
              </a:rPr>
              <a:pPr defTabSz="466618" eaLnBrk="1" hangingPunct="1">
                <a:spcBef>
                  <a:spcPct val="0"/>
                </a:spcBef>
              </a:pPr>
              <a:t>10</a:t>
            </a:fld>
            <a:endParaRPr lang="es-MX" alt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067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255" indent="-2916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546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3164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782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401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3019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637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6256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66618" eaLnBrk="1" hangingPunct="1">
              <a:spcBef>
                <a:spcPct val="0"/>
              </a:spcBef>
            </a:pPr>
            <a:fld id="{80EDA2EE-2588-4548-9CD7-8F611971CC6C}" type="slidenum">
              <a:rPr lang="es-MX" altLang="en-US">
                <a:solidFill>
                  <a:prstClr val="black"/>
                </a:solidFill>
              </a:rPr>
              <a:pPr defTabSz="466618" eaLnBrk="1" hangingPunct="1">
                <a:spcBef>
                  <a:spcPct val="0"/>
                </a:spcBef>
              </a:pPr>
              <a:t>11</a:t>
            </a:fld>
            <a:endParaRPr lang="es-MX" alt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878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255" indent="-2916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546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3164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782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401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3019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637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6256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66618" eaLnBrk="1" hangingPunct="1">
              <a:spcBef>
                <a:spcPct val="0"/>
              </a:spcBef>
            </a:pPr>
            <a:fld id="{3865D7D7-74BD-4868-A0BE-2F7A1A8490F1}" type="slidenum">
              <a:rPr lang="es-MX" altLang="en-US">
                <a:solidFill>
                  <a:prstClr val="black"/>
                </a:solidFill>
              </a:rPr>
              <a:pPr defTabSz="466618" eaLnBrk="1" hangingPunct="1">
                <a:spcBef>
                  <a:spcPct val="0"/>
                </a:spcBef>
              </a:pPr>
              <a:t>12</a:t>
            </a:fld>
            <a:endParaRPr lang="es-MX" alt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076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255" indent="-2916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546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3164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782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401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3019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637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6256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66618" eaLnBrk="1" hangingPunct="1">
              <a:spcBef>
                <a:spcPct val="0"/>
              </a:spcBef>
            </a:pPr>
            <a:fld id="{21F381DE-9E66-4FB3-82CF-68FF3D858DFF}" type="slidenum">
              <a:rPr lang="es-MX" altLang="en-US">
                <a:solidFill>
                  <a:prstClr val="black"/>
                </a:solidFill>
              </a:rPr>
              <a:pPr defTabSz="466618" eaLnBrk="1" hangingPunct="1">
                <a:spcBef>
                  <a:spcPct val="0"/>
                </a:spcBef>
              </a:pPr>
              <a:t>13</a:t>
            </a:fld>
            <a:endParaRPr lang="es-MX" altLang="en-US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9316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255" indent="-2916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546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3164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782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401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3019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637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6256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66618" eaLnBrk="1" hangingPunct="1">
              <a:spcBef>
                <a:spcPct val="0"/>
              </a:spcBef>
            </a:pPr>
            <a:fld id="{D987D656-764A-4A97-86DB-15A7E17A856F}" type="slidenum">
              <a:rPr lang="es-MX" altLang="en-US">
                <a:solidFill>
                  <a:prstClr val="black"/>
                </a:solidFill>
              </a:rPr>
              <a:pPr defTabSz="466618" eaLnBrk="1" hangingPunct="1">
                <a:spcBef>
                  <a:spcPct val="0"/>
                </a:spcBef>
              </a:pPr>
              <a:t>14</a:t>
            </a:fld>
            <a:endParaRPr lang="es-MX" altLang="en-US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481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255" indent="-2916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546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3164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782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401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3019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637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6256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66618" eaLnBrk="1" hangingPunct="1">
              <a:spcBef>
                <a:spcPct val="0"/>
              </a:spcBef>
            </a:pPr>
            <a:fld id="{CD6D3B87-8EA7-4760-A7BD-70EAE0E2734E}" type="slidenum">
              <a:rPr lang="es-MX" altLang="en-US">
                <a:solidFill>
                  <a:prstClr val="black"/>
                </a:solidFill>
              </a:rPr>
              <a:pPr defTabSz="466618" eaLnBrk="1" hangingPunct="1">
                <a:spcBef>
                  <a:spcPct val="0"/>
                </a:spcBef>
              </a:pPr>
              <a:t>15</a:t>
            </a:fld>
            <a:endParaRPr lang="es-MX" alt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1608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255" indent="-2916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546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3164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782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401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3019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637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6256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66618" eaLnBrk="1" hangingPunct="1">
              <a:spcBef>
                <a:spcPct val="0"/>
              </a:spcBef>
            </a:pPr>
            <a:fld id="{8694345E-3F74-465F-BDE0-F2883F4C82E3}" type="slidenum">
              <a:rPr lang="es-MX" altLang="en-US">
                <a:solidFill>
                  <a:prstClr val="black"/>
                </a:solidFill>
              </a:rPr>
              <a:pPr defTabSz="466618" eaLnBrk="1" hangingPunct="1">
                <a:spcBef>
                  <a:spcPct val="0"/>
                </a:spcBef>
              </a:pPr>
              <a:t>16</a:t>
            </a:fld>
            <a:endParaRPr lang="es-MX" altLang="en-US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5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3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3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5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0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9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8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1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4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6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48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186" y="1529882"/>
            <a:ext cx="10993549" cy="14750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Warm up: 2/9/17</a:t>
            </a:r>
            <a:br>
              <a:rPr lang="en-US" sz="5400" dirty="0" smtClean="0"/>
            </a:br>
            <a:r>
              <a:rPr lang="en-US" sz="5400" dirty="0" smtClean="0"/>
              <a:t>remember to use your warm up sheet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86" y="3004895"/>
            <a:ext cx="11671767" cy="590321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solidFill>
                  <a:schemeClr val="bg1"/>
                </a:solidFill>
              </a:rPr>
              <a:t>1. What are the four main biomolecules? </a:t>
            </a:r>
          </a:p>
          <a:p>
            <a:endParaRPr lang="en-US" sz="4400" cap="none" dirty="0">
              <a:solidFill>
                <a:schemeClr val="bg1"/>
              </a:solidFill>
            </a:endParaRPr>
          </a:p>
          <a:p>
            <a:r>
              <a:rPr lang="en-US" sz="4400" cap="none" dirty="0" smtClean="0">
                <a:solidFill>
                  <a:schemeClr val="bg1"/>
                </a:solidFill>
              </a:rPr>
              <a:t>2. What is a monomer and what is a polymer.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3766"/>
            <a:ext cx="73914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MX" altLang="en-US" sz="4000" dirty="0" err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Proteins</a:t>
            </a:r>
            <a:endParaRPr lang="es-MX" altLang="en-US" sz="4000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2446" y="1924594"/>
            <a:ext cx="7010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n-US" sz="44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Chains</a:t>
            </a:r>
            <a:r>
              <a:rPr lang="es-MX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of amino </a:t>
            </a:r>
            <a:r>
              <a:rPr lang="es-MX" altLang="en-US" sz="44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acids</a:t>
            </a:r>
            <a:endParaRPr lang="es-MX" altLang="en-US" sz="44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MX" altLang="en-US" sz="44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n-US" sz="44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Many</a:t>
            </a:r>
            <a:r>
              <a:rPr lang="es-MX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4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proteins</a:t>
            </a:r>
            <a:r>
              <a:rPr lang="es-MX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are </a:t>
            </a:r>
            <a:r>
              <a:rPr lang="es-MX" altLang="en-US" sz="44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enzymes</a:t>
            </a:r>
            <a:endParaRPr lang="es-MX" altLang="en-US" sz="44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MX" altLang="en-US" sz="44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n-US" sz="4400" b="1" u="sng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Enzymes</a:t>
            </a:r>
            <a:r>
              <a:rPr lang="es-MX" altLang="en-US" sz="4400" b="1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are </a:t>
            </a:r>
            <a:r>
              <a:rPr lang="es-MX" altLang="en-US" sz="4400" b="1" u="sng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proteins</a:t>
            </a:r>
            <a:r>
              <a:rPr lang="es-MX" altLang="en-US" sz="4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400" b="1" u="sng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that</a:t>
            </a:r>
            <a:r>
              <a:rPr lang="es-MX" altLang="en-US" sz="4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400" b="1" u="sng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catalyze</a:t>
            </a:r>
            <a:r>
              <a:rPr lang="es-MX" altLang="en-US" sz="4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400" b="1" u="sng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chemical</a:t>
            </a:r>
            <a:r>
              <a:rPr lang="es-MX" altLang="en-US" sz="4400" b="1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400" b="1" u="sng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reactions</a:t>
            </a:r>
            <a:r>
              <a:rPr lang="es-MX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s-MX" altLang="en-US" sz="36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25246" y="2534194"/>
            <a:ext cx="2895600" cy="3505200"/>
            <a:chOff x="7010400" y="1371600"/>
            <a:chExt cx="2895600" cy="3505200"/>
          </a:xfrm>
        </p:grpSpPr>
        <p:grpSp>
          <p:nvGrpSpPr>
            <p:cNvPr id="4" name="Group 3"/>
            <p:cNvGrpSpPr/>
            <p:nvPr/>
          </p:nvGrpSpPr>
          <p:grpSpPr>
            <a:xfrm>
              <a:off x="7620000" y="1371600"/>
              <a:ext cx="990600" cy="990600"/>
              <a:chOff x="6629400" y="1447800"/>
              <a:chExt cx="990600" cy="99060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" name="Oval 1"/>
              <p:cNvSpPr/>
              <p:nvPr/>
            </p:nvSpPr>
            <p:spPr>
              <a:xfrm>
                <a:off x="6629400" y="1447800"/>
                <a:ext cx="990600" cy="990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858000" y="1676400"/>
                <a:ext cx="609600" cy="369332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charset="0"/>
                    <a:cs typeface="Calibri"/>
                  </a:rPr>
                  <a:t>AA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458200" y="1676400"/>
              <a:ext cx="990600" cy="990600"/>
              <a:chOff x="6629400" y="1447800"/>
              <a:chExt cx="990600" cy="9906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9" name="Oval 8"/>
              <p:cNvSpPr/>
              <p:nvPr/>
            </p:nvSpPr>
            <p:spPr>
              <a:xfrm>
                <a:off x="6629400" y="1447800"/>
                <a:ext cx="990600" cy="990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858000" y="1676400"/>
                <a:ext cx="609600" cy="369332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charset="0"/>
                    <a:cs typeface="Calibri"/>
                  </a:rPr>
                  <a:t>AA</a:t>
                </a:r>
              </a:p>
            </p:txBody>
          </p:sp>
        </p:grpSp>
        <p:grpSp>
          <p:nvGrpSpPr>
            <p:cNvPr id="5126" name="Group 10"/>
            <p:cNvGrpSpPr>
              <a:grpSpLocks/>
            </p:cNvGrpSpPr>
            <p:nvPr/>
          </p:nvGrpSpPr>
          <p:grpSpPr bwMode="auto">
            <a:xfrm>
              <a:off x="8915400" y="2514600"/>
              <a:ext cx="990600" cy="990600"/>
              <a:chOff x="6629400" y="1447800"/>
              <a:chExt cx="990600" cy="990600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6629400" y="1447800"/>
                <a:ext cx="990600" cy="990600"/>
              </a:xfrm>
              <a:prstGeom prst="ellipse">
                <a:avLst/>
              </a:prstGeom>
              <a:gradFill rotWithShape="1">
                <a:gsLst>
                  <a:gs pos="0">
                    <a:srgbClr val="00E9A6"/>
                  </a:gs>
                  <a:gs pos="20000">
                    <a:srgbClr val="00E3A3"/>
                  </a:gs>
                  <a:gs pos="100000">
                    <a:srgbClr val="00AD7B"/>
                  </a:gs>
                </a:gsLst>
                <a:lin ang="5400000"/>
              </a:gradFill>
              <a:ln w="9525">
                <a:solidFill>
                  <a:srgbClr val="00CC98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5135" name="TextBox 12"/>
              <p:cNvSpPr txBox="1">
                <a:spLocks noChangeArrowheads="1"/>
              </p:cNvSpPr>
              <p:nvPr/>
            </p:nvSpPr>
            <p:spPr bwMode="auto">
              <a:xfrm>
                <a:off x="6858000" y="16764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rPr>
                  <a:t>AA</a:t>
                </a:r>
              </a:p>
            </p:txBody>
          </p:sp>
        </p:grpSp>
        <p:grpSp>
          <p:nvGrpSpPr>
            <p:cNvPr id="5127" name="Group 13"/>
            <p:cNvGrpSpPr>
              <a:grpSpLocks/>
            </p:cNvGrpSpPr>
            <p:nvPr/>
          </p:nvGrpSpPr>
          <p:grpSpPr bwMode="auto">
            <a:xfrm>
              <a:off x="8686800" y="3429000"/>
              <a:ext cx="990600" cy="990600"/>
              <a:chOff x="6629400" y="1447800"/>
              <a:chExt cx="990600" cy="990600"/>
            </a:xfrm>
          </p:grpSpPr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6629400" y="1447800"/>
                <a:ext cx="990600" cy="990600"/>
              </a:xfrm>
              <a:prstGeom prst="ellipse">
                <a:avLst/>
              </a:prstGeom>
              <a:gradFill rotWithShape="1">
                <a:gsLst>
                  <a:gs pos="0">
                    <a:srgbClr val="00E9A6"/>
                  </a:gs>
                  <a:gs pos="20000">
                    <a:srgbClr val="00E3A3"/>
                  </a:gs>
                  <a:gs pos="100000">
                    <a:srgbClr val="00AD7B"/>
                  </a:gs>
                </a:gsLst>
                <a:lin ang="5400000"/>
              </a:gradFill>
              <a:ln w="9525">
                <a:solidFill>
                  <a:srgbClr val="00CC98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5133" name="TextBox 15"/>
              <p:cNvSpPr txBox="1">
                <a:spLocks noChangeArrowheads="1"/>
              </p:cNvSpPr>
              <p:nvPr/>
            </p:nvSpPr>
            <p:spPr bwMode="auto">
              <a:xfrm>
                <a:off x="6858000" y="16764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rPr>
                  <a:t>AA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7772400" y="3352800"/>
              <a:ext cx="990600" cy="990600"/>
              <a:chOff x="6629400" y="1447800"/>
              <a:chExt cx="990600" cy="990600"/>
            </a:xfrm>
            <a:solidFill>
              <a:srgbClr val="7878DE"/>
            </a:solidFill>
          </p:grpSpPr>
          <p:sp>
            <p:nvSpPr>
              <p:cNvPr id="18" name="Oval 17"/>
              <p:cNvSpPr/>
              <p:nvPr/>
            </p:nvSpPr>
            <p:spPr>
              <a:xfrm>
                <a:off x="6629400" y="1447800"/>
                <a:ext cx="990600" cy="990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858000" y="1676400"/>
                <a:ext cx="533400" cy="369332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charset="0"/>
                    <a:cs typeface="Calibri"/>
                  </a:rPr>
                  <a:t>AA</a:t>
                </a:r>
              </a:p>
            </p:txBody>
          </p:sp>
        </p:grpSp>
        <p:grpSp>
          <p:nvGrpSpPr>
            <p:cNvPr id="5129" name="Group 19"/>
            <p:cNvGrpSpPr>
              <a:grpSpLocks/>
            </p:cNvGrpSpPr>
            <p:nvPr/>
          </p:nvGrpSpPr>
          <p:grpSpPr bwMode="auto">
            <a:xfrm>
              <a:off x="7010400" y="3886200"/>
              <a:ext cx="990600" cy="990600"/>
              <a:chOff x="6629400" y="1447800"/>
              <a:chExt cx="990600" cy="990600"/>
            </a:xfrm>
          </p:grpSpPr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6629400" y="1447800"/>
                <a:ext cx="990600" cy="990600"/>
              </a:xfrm>
              <a:prstGeom prst="ellipse">
                <a:avLst/>
              </a:prstGeom>
              <a:gradFill rotWithShape="1">
                <a:gsLst>
                  <a:gs pos="0">
                    <a:srgbClr val="00E9A6"/>
                  </a:gs>
                  <a:gs pos="20000">
                    <a:srgbClr val="00E3A3"/>
                  </a:gs>
                  <a:gs pos="100000">
                    <a:srgbClr val="00AD7B"/>
                  </a:gs>
                </a:gsLst>
                <a:lin ang="5400000"/>
              </a:gradFill>
              <a:ln w="9525">
                <a:solidFill>
                  <a:srgbClr val="00CC98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5131" name="TextBox 21"/>
              <p:cNvSpPr txBox="1">
                <a:spLocks noChangeArrowheads="1"/>
              </p:cNvSpPr>
              <p:nvPr/>
            </p:nvSpPr>
            <p:spPr bwMode="auto">
              <a:xfrm>
                <a:off x="6858000" y="16764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rPr>
                  <a:t>AA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68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406" y="727739"/>
            <a:ext cx="73914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MX" altLang="en-US" sz="4400" dirty="0" err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Enzymes</a:t>
            </a:r>
            <a:r>
              <a:rPr lang="es-MX" altLang="en-US" sz="4400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 as </a:t>
            </a:r>
            <a:r>
              <a:rPr lang="es-MX" altLang="en-US" sz="4400" dirty="0" err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catalysts</a:t>
            </a:r>
            <a:endParaRPr lang="es-MX" altLang="en-US" sz="4400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1482" y="2286000"/>
            <a:ext cx="5984081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MX" sz="4800" b="1" u="sng" dirty="0">
                <a:solidFill>
                  <a:schemeClr val="tx1"/>
                </a:solidFill>
              </a:rPr>
              <a:t>Catalyst</a:t>
            </a:r>
            <a:r>
              <a:rPr lang="es-MX" sz="4800" dirty="0">
                <a:solidFill>
                  <a:schemeClr val="tx1"/>
                </a:solidFill>
              </a:rPr>
              <a:t> - Speeds up chemical </a:t>
            </a:r>
            <a:r>
              <a:rPr lang="es-MX" sz="4800" dirty="0" err="1">
                <a:solidFill>
                  <a:schemeClr val="tx1"/>
                </a:solidFill>
              </a:rPr>
              <a:t>reactions</a:t>
            </a:r>
            <a:r>
              <a:rPr lang="es-MX" sz="4800" dirty="0">
                <a:solidFill>
                  <a:schemeClr val="tx1"/>
                </a:solidFill>
              </a:rPr>
              <a:t> </a:t>
            </a:r>
            <a:r>
              <a:rPr lang="es-MX" sz="4800" dirty="0" err="1" smtClean="0">
                <a:solidFill>
                  <a:schemeClr val="tx1"/>
                </a:solidFill>
              </a:rPr>
              <a:t>by</a:t>
            </a:r>
            <a:r>
              <a:rPr lang="es-MX" sz="4800" dirty="0" smtClean="0">
                <a:solidFill>
                  <a:schemeClr val="tx1"/>
                </a:solidFill>
              </a:rPr>
              <a:t> </a:t>
            </a:r>
            <a:r>
              <a:rPr lang="es-MX" sz="4800" dirty="0">
                <a:solidFill>
                  <a:schemeClr val="tx1"/>
                </a:solidFill>
              </a:rPr>
              <a:t>decreasing the energy needed to start the reaction (activation energy)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s-MX" sz="36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MX" sz="3600" dirty="0">
              <a:solidFill>
                <a:schemeClr val="tx1"/>
              </a:solidFill>
            </a:endParaRPr>
          </a:p>
        </p:txBody>
      </p: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6122988" y="2133601"/>
            <a:ext cx="4343400" cy="3967163"/>
            <a:chOff x="697524" y="1600200"/>
            <a:chExt cx="7151076" cy="4750219"/>
          </a:xfrm>
        </p:grpSpPr>
        <p:sp>
          <p:nvSpPr>
            <p:cNvPr id="6152" name="TextBox 9"/>
            <p:cNvSpPr txBox="1">
              <a:spLocks noChangeArrowheads="1"/>
            </p:cNvSpPr>
            <p:nvPr/>
          </p:nvSpPr>
          <p:spPr bwMode="auto">
            <a:xfrm>
              <a:off x="697524" y="3425152"/>
              <a:ext cx="2590799" cy="55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Energy</a:t>
              </a:r>
            </a:p>
          </p:txBody>
        </p:sp>
        <p:grpSp>
          <p:nvGrpSpPr>
            <p:cNvPr id="6153" name="Group 10"/>
            <p:cNvGrpSpPr>
              <a:grpSpLocks/>
            </p:cNvGrpSpPr>
            <p:nvPr/>
          </p:nvGrpSpPr>
          <p:grpSpPr bwMode="auto">
            <a:xfrm>
              <a:off x="2286000" y="1600200"/>
              <a:ext cx="5562600" cy="4750219"/>
              <a:chOff x="2286000" y="1600200"/>
              <a:chExt cx="5562600" cy="4750219"/>
            </a:xfrm>
          </p:grpSpPr>
          <p:grpSp>
            <p:nvGrpSpPr>
              <p:cNvPr id="6156" name="Group 12"/>
              <p:cNvGrpSpPr>
                <a:grpSpLocks/>
              </p:cNvGrpSpPr>
              <p:nvPr/>
            </p:nvGrpSpPr>
            <p:grpSpPr bwMode="auto">
              <a:xfrm>
                <a:off x="2286000" y="1600200"/>
                <a:ext cx="5562600" cy="4114800"/>
                <a:chOff x="2590800" y="1981200"/>
                <a:chExt cx="5562600" cy="4114800"/>
              </a:xfrm>
            </p:grpSpPr>
            <p:cxnSp>
              <p:nvCxnSpPr>
                <p:cNvPr id="17" name="Straight Connector 16"/>
                <p:cNvCxnSpPr>
                  <a:cxnSpLocks noChangeShapeType="1"/>
                </p:cNvCxnSpPr>
                <p:nvPr/>
              </p:nvCxnSpPr>
              <p:spPr bwMode="auto">
                <a:xfrm>
                  <a:off x="2591452" y="1981200"/>
                  <a:ext cx="0" cy="41153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Straight Connector 17"/>
                <p:cNvCxnSpPr>
                  <a:cxnSpLocks noChangeShapeType="1"/>
                </p:cNvCxnSpPr>
                <p:nvPr/>
              </p:nvCxnSpPr>
              <p:spPr bwMode="auto">
                <a:xfrm flipH="1">
                  <a:off x="2591452" y="6096536"/>
                  <a:ext cx="55619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6157" name="TextBox 13"/>
              <p:cNvSpPr txBox="1">
                <a:spLocks noChangeArrowheads="1"/>
              </p:cNvSpPr>
              <p:nvPr/>
            </p:nvSpPr>
            <p:spPr bwMode="auto">
              <a:xfrm>
                <a:off x="4793566" y="5797587"/>
                <a:ext cx="2590801" cy="552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rPr>
                  <a:t>Time</a:t>
                </a:r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328471" y="2921290"/>
                <a:ext cx="5512287" cy="2657385"/>
              </a:xfrm>
              <a:custGeom>
                <a:avLst/>
                <a:gdLst>
                  <a:gd name="T0" fmla="*/ 22067 w 5513633"/>
                  <a:gd name="T1" fmla="*/ 2577408 h 2658319"/>
                  <a:gd name="T2" fmla="*/ 110945 w 5513633"/>
                  <a:gd name="T3" fmla="*/ 2577408 h 2658319"/>
                  <a:gd name="T4" fmla="*/ 1532998 w 5513633"/>
                  <a:gd name="T5" fmla="*/ 2425062 h 2658319"/>
                  <a:gd name="T6" fmla="*/ 2663022 w 5513633"/>
                  <a:gd name="T7" fmla="*/ 214 h 2658319"/>
                  <a:gd name="T8" fmla="*/ 5113523 w 5513633"/>
                  <a:gd name="T9" fmla="*/ 2285411 h 2658319"/>
                  <a:gd name="T10" fmla="*/ 5507127 w 5513633"/>
                  <a:gd name="T11" fmla="*/ 2602799 h 26583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13633" h="2658319">
                    <a:moveTo>
                      <a:pt x="22072" y="2578314"/>
                    </a:moveTo>
                    <a:cubicBezTo>
                      <a:pt x="-59420" y="2591014"/>
                      <a:pt x="110972" y="2578314"/>
                      <a:pt x="110972" y="2578314"/>
                    </a:cubicBezTo>
                    <a:cubicBezTo>
                      <a:pt x="362855" y="2552914"/>
                      <a:pt x="1107922" y="2855597"/>
                      <a:pt x="1533372" y="2425914"/>
                    </a:cubicBezTo>
                    <a:cubicBezTo>
                      <a:pt x="1958822" y="1996231"/>
                      <a:pt x="2066772" y="23497"/>
                      <a:pt x="2663672" y="214"/>
                    </a:cubicBezTo>
                    <a:cubicBezTo>
                      <a:pt x="3260572" y="-23069"/>
                      <a:pt x="4640639" y="1852297"/>
                      <a:pt x="5114772" y="2286214"/>
                    </a:cubicBezTo>
                    <a:cubicBezTo>
                      <a:pt x="5588905" y="2720131"/>
                      <a:pt x="5508472" y="2603714"/>
                      <a:pt x="5508472" y="260371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  <p:cxnSp>
          <p:nvCxnSpPr>
            <p:cNvPr id="12" name="Straight Arrow Connector 11"/>
            <p:cNvCxnSpPr>
              <a:cxnSpLocks noChangeShapeType="1"/>
            </p:cNvCxnSpPr>
            <p:nvPr/>
          </p:nvCxnSpPr>
          <p:spPr bwMode="auto">
            <a:xfrm flipV="1">
              <a:off x="1753458" y="1980370"/>
              <a:ext cx="0" cy="13724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Arrow Connector 21"/>
            <p:cNvCxnSpPr>
              <a:cxnSpLocks noChangeShapeType="1"/>
            </p:cNvCxnSpPr>
            <p:nvPr/>
          </p:nvCxnSpPr>
          <p:spPr bwMode="auto">
            <a:xfrm flipV="1">
              <a:off x="6173219" y="6070994"/>
              <a:ext cx="1536854" cy="190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Freeform 18"/>
          <p:cNvSpPr>
            <a:spLocks/>
          </p:cNvSpPr>
          <p:nvPr/>
        </p:nvSpPr>
        <p:spPr bwMode="auto">
          <a:xfrm>
            <a:off x="7086601" y="4267200"/>
            <a:ext cx="3349625" cy="1189038"/>
          </a:xfrm>
          <a:custGeom>
            <a:avLst/>
            <a:gdLst>
              <a:gd name="T0" fmla="*/ 13409 w 5513633"/>
              <a:gd name="T1" fmla="*/ 1153253 h 2658319"/>
              <a:gd name="T2" fmla="*/ 67417 w 5513633"/>
              <a:gd name="T3" fmla="*/ 1153253 h 2658319"/>
              <a:gd name="T4" fmla="*/ 931549 w 5513633"/>
              <a:gd name="T5" fmla="*/ 1085086 h 2658319"/>
              <a:gd name="T6" fmla="*/ 1618226 w 5513633"/>
              <a:gd name="T7" fmla="*/ 96 h 2658319"/>
              <a:gd name="T8" fmla="*/ 3107310 w 5513633"/>
              <a:gd name="T9" fmla="*/ 1022599 h 2658319"/>
              <a:gd name="T10" fmla="*/ 3346490 w 5513633"/>
              <a:gd name="T11" fmla="*/ 1164614 h 26583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513633" h="2658319">
                <a:moveTo>
                  <a:pt x="22072" y="2578314"/>
                </a:moveTo>
                <a:cubicBezTo>
                  <a:pt x="-59420" y="2591014"/>
                  <a:pt x="110972" y="2578314"/>
                  <a:pt x="110972" y="2578314"/>
                </a:cubicBezTo>
                <a:cubicBezTo>
                  <a:pt x="362855" y="2552914"/>
                  <a:pt x="1107922" y="2855597"/>
                  <a:pt x="1533372" y="2425914"/>
                </a:cubicBezTo>
                <a:cubicBezTo>
                  <a:pt x="1958822" y="1996231"/>
                  <a:pt x="2066772" y="23497"/>
                  <a:pt x="2663672" y="214"/>
                </a:cubicBezTo>
                <a:cubicBezTo>
                  <a:pt x="3260572" y="-23069"/>
                  <a:pt x="4640639" y="1852297"/>
                  <a:pt x="5114772" y="2286214"/>
                </a:cubicBezTo>
                <a:cubicBezTo>
                  <a:pt x="5588905" y="2720131"/>
                  <a:pt x="5508472" y="2603714"/>
                  <a:pt x="5508472" y="2603714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8153400" y="2819400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Without a catalyst</a:t>
            </a:r>
          </a:p>
        </p:txBody>
      </p:sp>
      <p:sp>
        <p:nvSpPr>
          <p:cNvPr id="6151" name="TextBox 20"/>
          <p:cNvSpPr txBox="1">
            <a:spLocks noChangeArrowheads="1"/>
          </p:cNvSpPr>
          <p:nvPr/>
        </p:nvSpPr>
        <p:spPr bwMode="auto">
          <a:xfrm>
            <a:off x="8305800" y="5029200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With a catalyst</a:t>
            </a:r>
          </a:p>
        </p:txBody>
      </p:sp>
    </p:spTree>
    <p:extLst>
      <p:ext uri="{BB962C8B-B14F-4D97-AF65-F5344CB8AC3E}">
        <p14:creationId xmlns:p14="http://schemas.microsoft.com/office/powerpoint/2010/main" val="13019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MX" altLang="en-US" sz="4000">
                <a:latin typeface="Calibri" panose="020F0502020204030204" pitchFamily="34" charset="0"/>
                <a:ea typeface="ＭＳ Ｐゴシック" panose="020B0600070205080204" pitchFamily="34" charset="-128"/>
              </a:rPr>
              <a:t>Definitions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6" y="1371600"/>
            <a:ext cx="11179628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es-MX" altLang="en-US" sz="4800" b="1" u="sng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Substrate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-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monomers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that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bind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to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the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active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site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of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an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enzyme</a:t>
            </a:r>
            <a:endParaRPr lang="es-MX" altLang="en-US" sz="4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s-MX" altLang="en-US" sz="4800" b="1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Active </a:t>
            </a:r>
            <a:r>
              <a:rPr lang="es-MX" altLang="en-US" sz="4800" b="1" u="sng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site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-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area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on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enzyme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where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substrate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binds</a:t>
            </a:r>
            <a:endParaRPr lang="es-MX" altLang="en-US" sz="4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s-MX" altLang="en-US" sz="4800" b="1" u="sng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-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what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the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enzyme</a:t>
            </a:r>
            <a:r>
              <a:rPr lang="es-MX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produces</a:t>
            </a:r>
          </a:p>
        </p:txBody>
      </p:sp>
    </p:spTree>
    <p:extLst>
      <p:ext uri="{BB962C8B-B14F-4D97-AF65-F5344CB8AC3E}">
        <p14:creationId xmlns:p14="http://schemas.microsoft.com/office/powerpoint/2010/main" val="34453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410201" y="1447801"/>
            <a:ext cx="3044825" cy="2346325"/>
          </a:xfrm>
          <a:custGeom>
            <a:avLst/>
            <a:gdLst>
              <a:gd name="T0" fmla="*/ 170607 w 3045162"/>
              <a:gd name="T1" fmla="*/ 580227 h 2346028"/>
              <a:gd name="T2" fmla="*/ 256698 w 3045162"/>
              <a:gd name="T3" fmla="*/ 1871815 h 2346028"/>
              <a:gd name="T4" fmla="*/ 794757 w 3045162"/>
              <a:gd name="T5" fmla="*/ 2323870 h 2346028"/>
              <a:gd name="T6" fmla="*/ 1009981 w 3045162"/>
              <a:gd name="T7" fmla="*/ 1258310 h 2346028"/>
              <a:gd name="T8" fmla="*/ 1935445 w 3045162"/>
              <a:gd name="T9" fmla="*/ 2183948 h 2346028"/>
              <a:gd name="T10" fmla="*/ 2301326 w 3045162"/>
              <a:gd name="T11" fmla="*/ 1096862 h 2346028"/>
              <a:gd name="T12" fmla="*/ 3033088 w 3045162"/>
              <a:gd name="T13" fmla="*/ 1258310 h 2346028"/>
              <a:gd name="T14" fmla="*/ 2548834 w 3045162"/>
              <a:gd name="T15" fmla="*/ 20540 h 2346028"/>
              <a:gd name="T16" fmla="*/ 170607 w 3045162"/>
              <a:gd name="T17" fmla="*/ 580227 h 23460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45162" h="2346028">
                <a:moveTo>
                  <a:pt x="170626" y="580154"/>
                </a:moveTo>
                <a:cubicBezTo>
                  <a:pt x="-211439" y="888661"/>
                  <a:pt x="152690" y="1581008"/>
                  <a:pt x="256726" y="1871578"/>
                </a:cubicBezTo>
                <a:cubicBezTo>
                  <a:pt x="360762" y="2162148"/>
                  <a:pt x="669284" y="2425814"/>
                  <a:pt x="794845" y="2323576"/>
                </a:cubicBezTo>
                <a:cubicBezTo>
                  <a:pt x="920406" y="2221338"/>
                  <a:pt x="819957" y="1281468"/>
                  <a:pt x="1010093" y="1258151"/>
                </a:cubicBezTo>
                <a:cubicBezTo>
                  <a:pt x="1200229" y="1234834"/>
                  <a:pt x="1720411" y="2210577"/>
                  <a:pt x="1935659" y="2183672"/>
                </a:cubicBezTo>
                <a:cubicBezTo>
                  <a:pt x="2150907" y="2156767"/>
                  <a:pt x="2118620" y="1250976"/>
                  <a:pt x="2301581" y="1096723"/>
                </a:cubicBezTo>
                <a:cubicBezTo>
                  <a:pt x="2484542" y="942470"/>
                  <a:pt x="2992168" y="1437515"/>
                  <a:pt x="3033424" y="1258151"/>
                </a:cubicBezTo>
                <a:cubicBezTo>
                  <a:pt x="3074680" y="1078787"/>
                  <a:pt x="3028043" y="131743"/>
                  <a:pt x="2549116" y="20537"/>
                </a:cubicBezTo>
                <a:cubicBezTo>
                  <a:pt x="2070189" y="-90669"/>
                  <a:pt x="552691" y="271647"/>
                  <a:pt x="170626" y="580154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" y="1550444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MX" altLang="en-US" sz="3600" b="1" u="sng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Lock</a:t>
            </a:r>
            <a:r>
              <a:rPr lang="es-MX" altLang="en-US" sz="36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and Key </a:t>
            </a:r>
            <a:r>
              <a:rPr lang="es-MX" altLang="en-US" sz="3600" b="1" u="sng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Model</a:t>
            </a:r>
            <a:r>
              <a:rPr lang="es-MX" altLang="en-US" sz="36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/>
            </a:r>
            <a:br>
              <a:rPr lang="es-MX" altLang="en-US" sz="36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s-MX" altLang="en-US" sz="3600" b="1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/>
            </a:r>
            <a:br>
              <a:rPr lang="es-MX" altLang="en-US" sz="3600" b="1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s-MX" altLang="en-US" sz="3600" b="1" u="sng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Step</a:t>
            </a:r>
            <a:r>
              <a:rPr lang="es-MX" altLang="en-US" sz="36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1: </a:t>
            </a: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3810001" y="3276600"/>
            <a:ext cx="5737225" cy="3149600"/>
          </a:xfrm>
          <a:custGeom>
            <a:avLst/>
            <a:gdLst>
              <a:gd name="T0" fmla="*/ 187692 w 5737821"/>
              <a:gd name="T1" fmla="*/ 603143 h 3149861"/>
              <a:gd name="T2" fmla="*/ 152416 w 5737821"/>
              <a:gd name="T3" fmla="*/ 1291092 h 3149861"/>
              <a:gd name="T4" fmla="*/ 1704552 w 5737821"/>
              <a:gd name="T5" fmla="*/ 3002142 h 3149861"/>
              <a:gd name="T6" fmla="*/ 4561892 w 5737821"/>
              <a:gd name="T7" fmla="*/ 2949223 h 3149861"/>
              <a:gd name="T8" fmla="*/ 5708356 w 5737821"/>
              <a:gd name="T9" fmla="*/ 2031959 h 3149861"/>
              <a:gd name="T10" fmla="*/ 5285047 w 5737821"/>
              <a:gd name="T11" fmla="*/ 479665 h 3149861"/>
              <a:gd name="T12" fmla="*/ 4120945 w 5737821"/>
              <a:gd name="T13" fmla="*/ 21033 h 3149861"/>
              <a:gd name="T14" fmla="*/ 3697635 w 5737821"/>
              <a:gd name="T15" fmla="*/ 1026496 h 3149861"/>
              <a:gd name="T16" fmla="*/ 2851016 w 5737821"/>
              <a:gd name="T17" fmla="*/ 197431 h 3149861"/>
              <a:gd name="T18" fmla="*/ 2533533 w 5737821"/>
              <a:gd name="T19" fmla="*/ 1185254 h 3149861"/>
              <a:gd name="T20" fmla="*/ 1581086 w 5737821"/>
              <a:gd name="T21" fmla="*/ 391468 h 3149861"/>
              <a:gd name="T22" fmla="*/ 1298880 w 5737821"/>
              <a:gd name="T23" fmla="*/ 1344011 h 3149861"/>
              <a:gd name="T24" fmla="*/ 187692 w 5737821"/>
              <a:gd name="T25" fmla="*/ 603143 h 31498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737821" h="3149861">
                <a:moveTo>
                  <a:pt x="187711" y="603193"/>
                </a:moveTo>
                <a:cubicBezTo>
                  <a:pt x="-3386" y="594373"/>
                  <a:pt x="-100404" y="891333"/>
                  <a:pt x="152432" y="1291199"/>
                </a:cubicBezTo>
                <a:cubicBezTo>
                  <a:pt x="405268" y="1691065"/>
                  <a:pt x="969740" y="2726013"/>
                  <a:pt x="1704729" y="3002391"/>
                </a:cubicBezTo>
                <a:cubicBezTo>
                  <a:pt x="2439718" y="3278769"/>
                  <a:pt x="3894996" y="3111178"/>
                  <a:pt x="4562366" y="2949467"/>
                </a:cubicBezTo>
                <a:cubicBezTo>
                  <a:pt x="5229736" y="2787756"/>
                  <a:pt x="5588411" y="2443754"/>
                  <a:pt x="5708949" y="2032127"/>
                </a:cubicBezTo>
                <a:cubicBezTo>
                  <a:pt x="5829487" y="1620500"/>
                  <a:pt x="5550192" y="814887"/>
                  <a:pt x="5285596" y="479705"/>
                </a:cubicBezTo>
                <a:cubicBezTo>
                  <a:pt x="5021000" y="144523"/>
                  <a:pt x="4385969" y="-70111"/>
                  <a:pt x="4121373" y="21035"/>
                </a:cubicBezTo>
                <a:cubicBezTo>
                  <a:pt x="3856777" y="112181"/>
                  <a:pt x="3909696" y="997179"/>
                  <a:pt x="3698019" y="1026581"/>
                </a:cubicBezTo>
                <a:cubicBezTo>
                  <a:pt x="3486342" y="1055983"/>
                  <a:pt x="3045349" y="170985"/>
                  <a:pt x="2851312" y="197447"/>
                </a:cubicBezTo>
                <a:cubicBezTo>
                  <a:pt x="2657275" y="223909"/>
                  <a:pt x="2745473" y="1153010"/>
                  <a:pt x="2533796" y="1185352"/>
                </a:cubicBezTo>
                <a:cubicBezTo>
                  <a:pt x="2322119" y="1217694"/>
                  <a:pt x="1787047" y="365038"/>
                  <a:pt x="1581250" y="391500"/>
                </a:cubicBezTo>
                <a:cubicBezTo>
                  <a:pt x="1375453" y="417962"/>
                  <a:pt x="1534211" y="1308840"/>
                  <a:pt x="1299015" y="1344122"/>
                </a:cubicBezTo>
                <a:cubicBezTo>
                  <a:pt x="1063819" y="1379404"/>
                  <a:pt x="378808" y="612013"/>
                  <a:pt x="187711" y="603193"/>
                </a:cubicBezTo>
                <a:close/>
              </a:path>
            </a:pathLst>
          </a:custGeom>
          <a:gradFill rotWithShape="1">
            <a:gsLst>
              <a:gs pos="0">
                <a:srgbClr val="00E9A6"/>
              </a:gs>
              <a:gs pos="20000">
                <a:srgbClr val="00E3A3"/>
              </a:gs>
              <a:gs pos="100000">
                <a:srgbClr val="00AD7B"/>
              </a:gs>
            </a:gsLst>
            <a:lin ang="5400000"/>
          </a:gra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>
            <a:off x="5791200" y="1447800"/>
            <a:ext cx="15240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V="1">
            <a:off x="4191000" y="4038600"/>
            <a:ext cx="2057400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2514600" y="5791201"/>
            <a:ext cx="266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Active site of the enzyme</a:t>
            </a:r>
          </a:p>
        </p:txBody>
      </p:sp>
      <p:sp>
        <p:nvSpPr>
          <p:cNvPr id="8200" name="TextBox 15"/>
          <p:cNvSpPr txBox="1">
            <a:spLocks noChangeArrowheads="1"/>
          </p:cNvSpPr>
          <p:nvPr/>
        </p:nvSpPr>
        <p:spPr bwMode="auto">
          <a:xfrm>
            <a:off x="4191000" y="990601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Two substrates</a:t>
            </a:r>
          </a:p>
        </p:txBody>
      </p:sp>
      <p:sp>
        <p:nvSpPr>
          <p:cNvPr id="8201" name="TextBox 16"/>
          <p:cNvSpPr txBox="1">
            <a:spLocks noChangeArrowheads="1"/>
          </p:cNvSpPr>
          <p:nvPr/>
        </p:nvSpPr>
        <p:spPr bwMode="auto">
          <a:xfrm>
            <a:off x="5334000" y="5029201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Enzyme</a:t>
            </a:r>
          </a:p>
        </p:txBody>
      </p:sp>
      <p:sp>
        <p:nvSpPr>
          <p:cNvPr id="2" name="Freeform 1"/>
          <p:cNvSpPr>
            <a:spLocks/>
          </p:cNvSpPr>
          <p:nvPr/>
        </p:nvSpPr>
        <p:spPr bwMode="auto">
          <a:xfrm>
            <a:off x="2590801" y="1981201"/>
            <a:ext cx="2492375" cy="1997075"/>
          </a:xfrm>
          <a:custGeom>
            <a:avLst/>
            <a:gdLst>
              <a:gd name="T0" fmla="*/ 585317 w 2492651"/>
              <a:gd name="T1" fmla="*/ 1257203 h 1996923"/>
              <a:gd name="T2" fmla="*/ 1069572 w 2492651"/>
              <a:gd name="T3" fmla="*/ 1418643 h 1996923"/>
              <a:gd name="T4" fmla="*/ 1812094 w 2492651"/>
              <a:gd name="T5" fmla="*/ 1989065 h 1996923"/>
              <a:gd name="T6" fmla="*/ 2048841 w 2492651"/>
              <a:gd name="T7" fmla="*/ 945085 h 1996923"/>
              <a:gd name="T8" fmla="*/ 2457767 w 2492651"/>
              <a:gd name="T9" fmla="*/ 1289491 h 1996923"/>
              <a:gd name="T10" fmla="*/ 2199497 w 2492651"/>
              <a:gd name="T11" fmla="*/ 8732 h 1996923"/>
              <a:gd name="T12" fmla="*/ 68779 w 2492651"/>
              <a:gd name="T13" fmla="*/ 751356 h 1996923"/>
              <a:gd name="T14" fmla="*/ 585317 w 2492651"/>
              <a:gd name="T15" fmla="*/ 1257203 h 19969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92651" h="1996923">
                <a:moveTo>
                  <a:pt x="585382" y="1257107"/>
                </a:moveTo>
                <a:cubicBezTo>
                  <a:pt x="752199" y="1368313"/>
                  <a:pt x="865205" y="1296567"/>
                  <a:pt x="1069690" y="1418535"/>
                </a:cubicBezTo>
                <a:cubicBezTo>
                  <a:pt x="1274175" y="1540503"/>
                  <a:pt x="1649065" y="2067834"/>
                  <a:pt x="1812295" y="1988914"/>
                </a:cubicBezTo>
                <a:cubicBezTo>
                  <a:pt x="1975525" y="1909994"/>
                  <a:pt x="1941444" y="1061600"/>
                  <a:pt x="2049068" y="945013"/>
                </a:cubicBezTo>
                <a:cubicBezTo>
                  <a:pt x="2156692" y="828426"/>
                  <a:pt x="2432927" y="1445440"/>
                  <a:pt x="2458039" y="1289393"/>
                </a:cubicBezTo>
                <a:cubicBezTo>
                  <a:pt x="2483151" y="1133346"/>
                  <a:pt x="2597950" y="98413"/>
                  <a:pt x="2199741" y="8731"/>
                </a:cubicBezTo>
                <a:cubicBezTo>
                  <a:pt x="1801532" y="-80951"/>
                  <a:pt x="343228" y="545030"/>
                  <a:pt x="68787" y="751299"/>
                </a:cubicBezTo>
                <a:cubicBezTo>
                  <a:pt x="-205654" y="957568"/>
                  <a:pt x="418565" y="1145901"/>
                  <a:pt x="585382" y="1257107"/>
                </a:cubicBezTo>
                <a:close/>
              </a:path>
            </a:pathLst>
          </a:custGeom>
          <a:solidFill>
            <a:srgbClr val="D2D2F4"/>
          </a:soli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>
            <a:off x="4953000" y="1447800"/>
            <a:ext cx="228600" cy="1219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97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/>
          </p:cNvSpPr>
          <p:nvPr/>
        </p:nvSpPr>
        <p:spPr bwMode="auto">
          <a:xfrm>
            <a:off x="3375026" y="2803526"/>
            <a:ext cx="2492375" cy="1997075"/>
          </a:xfrm>
          <a:custGeom>
            <a:avLst/>
            <a:gdLst>
              <a:gd name="T0" fmla="*/ 585317 w 2492651"/>
              <a:gd name="T1" fmla="*/ 1257203 h 1996923"/>
              <a:gd name="T2" fmla="*/ 1069572 w 2492651"/>
              <a:gd name="T3" fmla="*/ 1418643 h 1996923"/>
              <a:gd name="T4" fmla="*/ 1812094 w 2492651"/>
              <a:gd name="T5" fmla="*/ 1989065 h 1996923"/>
              <a:gd name="T6" fmla="*/ 2048841 w 2492651"/>
              <a:gd name="T7" fmla="*/ 945085 h 1996923"/>
              <a:gd name="T8" fmla="*/ 2457767 w 2492651"/>
              <a:gd name="T9" fmla="*/ 1289491 h 1996923"/>
              <a:gd name="T10" fmla="*/ 2199497 w 2492651"/>
              <a:gd name="T11" fmla="*/ 8732 h 1996923"/>
              <a:gd name="T12" fmla="*/ 68779 w 2492651"/>
              <a:gd name="T13" fmla="*/ 751356 h 1996923"/>
              <a:gd name="T14" fmla="*/ 585317 w 2492651"/>
              <a:gd name="T15" fmla="*/ 1257203 h 19969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92651" h="1996923">
                <a:moveTo>
                  <a:pt x="585382" y="1257107"/>
                </a:moveTo>
                <a:cubicBezTo>
                  <a:pt x="752199" y="1368313"/>
                  <a:pt x="865205" y="1296567"/>
                  <a:pt x="1069690" y="1418535"/>
                </a:cubicBezTo>
                <a:cubicBezTo>
                  <a:pt x="1274175" y="1540503"/>
                  <a:pt x="1649065" y="2067834"/>
                  <a:pt x="1812295" y="1988914"/>
                </a:cubicBezTo>
                <a:cubicBezTo>
                  <a:pt x="1975525" y="1909994"/>
                  <a:pt x="1941444" y="1061600"/>
                  <a:pt x="2049068" y="945013"/>
                </a:cubicBezTo>
                <a:cubicBezTo>
                  <a:pt x="2156692" y="828426"/>
                  <a:pt x="2432927" y="1445440"/>
                  <a:pt x="2458039" y="1289393"/>
                </a:cubicBezTo>
                <a:cubicBezTo>
                  <a:pt x="2483151" y="1133346"/>
                  <a:pt x="2597950" y="98413"/>
                  <a:pt x="2199741" y="8731"/>
                </a:cubicBezTo>
                <a:cubicBezTo>
                  <a:pt x="1801532" y="-80951"/>
                  <a:pt x="343228" y="545030"/>
                  <a:pt x="68787" y="751299"/>
                </a:cubicBezTo>
                <a:cubicBezTo>
                  <a:pt x="-205654" y="957568"/>
                  <a:pt x="418565" y="1145901"/>
                  <a:pt x="585382" y="1257107"/>
                </a:cubicBezTo>
                <a:close/>
              </a:path>
            </a:pathLst>
          </a:custGeom>
          <a:solidFill>
            <a:srgbClr val="D2D2F4"/>
          </a:soli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5638801" y="2286001"/>
            <a:ext cx="3044825" cy="2346325"/>
          </a:xfrm>
          <a:custGeom>
            <a:avLst/>
            <a:gdLst>
              <a:gd name="T0" fmla="*/ 170607 w 3045162"/>
              <a:gd name="T1" fmla="*/ 580227 h 2346028"/>
              <a:gd name="T2" fmla="*/ 256698 w 3045162"/>
              <a:gd name="T3" fmla="*/ 1871815 h 2346028"/>
              <a:gd name="T4" fmla="*/ 794757 w 3045162"/>
              <a:gd name="T5" fmla="*/ 2323870 h 2346028"/>
              <a:gd name="T6" fmla="*/ 1009981 w 3045162"/>
              <a:gd name="T7" fmla="*/ 1258310 h 2346028"/>
              <a:gd name="T8" fmla="*/ 1935445 w 3045162"/>
              <a:gd name="T9" fmla="*/ 2183948 h 2346028"/>
              <a:gd name="T10" fmla="*/ 2301326 w 3045162"/>
              <a:gd name="T11" fmla="*/ 1096862 h 2346028"/>
              <a:gd name="T12" fmla="*/ 3033088 w 3045162"/>
              <a:gd name="T13" fmla="*/ 1258310 h 2346028"/>
              <a:gd name="T14" fmla="*/ 2548834 w 3045162"/>
              <a:gd name="T15" fmla="*/ 20540 h 2346028"/>
              <a:gd name="T16" fmla="*/ 170607 w 3045162"/>
              <a:gd name="T17" fmla="*/ 580227 h 23460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45162" h="2346028">
                <a:moveTo>
                  <a:pt x="170626" y="580154"/>
                </a:moveTo>
                <a:cubicBezTo>
                  <a:pt x="-211439" y="888661"/>
                  <a:pt x="152690" y="1581008"/>
                  <a:pt x="256726" y="1871578"/>
                </a:cubicBezTo>
                <a:cubicBezTo>
                  <a:pt x="360762" y="2162148"/>
                  <a:pt x="669284" y="2425814"/>
                  <a:pt x="794845" y="2323576"/>
                </a:cubicBezTo>
                <a:cubicBezTo>
                  <a:pt x="920406" y="2221338"/>
                  <a:pt x="819957" y="1281468"/>
                  <a:pt x="1010093" y="1258151"/>
                </a:cubicBezTo>
                <a:cubicBezTo>
                  <a:pt x="1200229" y="1234834"/>
                  <a:pt x="1720411" y="2210577"/>
                  <a:pt x="1935659" y="2183672"/>
                </a:cubicBezTo>
                <a:cubicBezTo>
                  <a:pt x="2150907" y="2156767"/>
                  <a:pt x="2118620" y="1250976"/>
                  <a:pt x="2301581" y="1096723"/>
                </a:cubicBezTo>
                <a:cubicBezTo>
                  <a:pt x="2484542" y="942470"/>
                  <a:pt x="2992168" y="1437515"/>
                  <a:pt x="3033424" y="1258151"/>
                </a:cubicBezTo>
                <a:cubicBezTo>
                  <a:pt x="3074680" y="1078787"/>
                  <a:pt x="3028043" y="131743"/>
                  <a:pt x="2549116" y="20537"/>
                </a:cubicBezTo>
                <a:cubicBezTo>
                  <a:pt x="2070189" y="-90669"/>
                  <a:pt x="552691" y="271647"/>
                  <a:pt x="170626" y="580154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3810001" y="3276600"/>
            <a:ext cx="5737225" cy="3149600"/>
          </a:xfrm>
          <a:custGeom>
            <a:avLst/>
            <a:gdLst>
              <a:gd name="T0" fmla="*/ 187692 w 5737821"/>
              <a:gd name="T1" fmla="*/ 603143 h 3149861"/>
              <a:gd name="T2" fmla="*/ 152416 w 5737821"/>
              <a:gd name="T3" fmla="*/ 1291092 h 3149861"/>
              <a:gd name="T4" fmla="*/ 1704552 w 5737821"/>
              <a:gd name="T5" fmla="*/ 3002142 h 3149861"/>
              <a:gd name="T6" fmla="*/ 4561892 w 5737821"/>
              <a:gd name="T7" fmla="*/ 2949223 h 3149861"/>
              <a:gd name="T8" fmla="*/ 5708356 w 5737821"/>
              <a:gd name="T9" fmla="*/ 2031959 h 3149861"/>
              <a:gd name="T10" fmla="*/ 5285047 w 5737821"/>
              <a:gd name="T11" fmla="*/ 479665 h 3149861"/>
              <a:gd name="T12" fmla="*/ 4120945 w 5737821"/>
              <a:gd name="T13" fmla="*/ 21033 h 3149861"/>
              <a:gd name="T14" fmla="*/ 3697635 w 5737821"/>
              <a:gd name="T15" fmla="*/ 1026496 h 3149861"/>
              <a:gd name="T16" fmla="*/ 2851016 w 5737821"/>
              <a:gd name="T17" fmla="*/ 197431 h 3149861"/>
              <a:gd name="T18" fmla="*/ 2533533 w 5737821"/>
              <a:gd name="T19" fmla="*/ 1185254 h 3149861"/>
              <a:gd name="T20" fmla="*/ 1581086 w 5737821"/>
              <a:gd name="T21" fmla="*/ 391468 h 3149861"/>
              <a:gd name="T22" fmla="*/ 1298880 w 5737821"/>
              <a:gd name="T23" fmla="*/ 1344011 h 3149861"/>
              <a:gd name="T24" fmla="*/ 187692 w 5737821"/>
              <a:gd name="T25" fmla="*/ 603143 h 31498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737821" h="3149861">
                <a:moveTo>
                  <a:pt x="187711" y="603193"/>
                </a:moveTo>
                <a:cubicBezTo>
                  <a:pt x="-3386" y="594373"/>
                  <a:pt x="-100404" y="891333"/>
                  <a:pt x="152432" y="1291199"/>
                </a:cubicBezTo>
                <a:cubicBezTo>
                  <a:pt x="405268" y="1691065"/>
                  <a:pt x="969740" y="2726013"/>
                  <a:pt x="1704729" y="3002391"/>
                </a:cubicBezTo>
                <a:cubicBezTo>
                  <a:pt x="2439718" y="3278769"/>
                  <a:pt x="3894996" y="3111178"/>
                  <a:pt x="4562366" y="2949467"/>
                </a:cubicBezTo>
                <a:cubicBezTo>
                  <a:pt x="5229736" y="2787756"/>
                  <a:pt x="5588411" y="2443754"/>
                  <a:pt x="5708949" y="2032127"/>
                </a:cubicBezTo>
                <a:cubicBezTo>
                  <a:pt x="5829487" y="1620500"/>
                  <a:pt x="5550192" y="814887"/>
                  <a:pt x="5285596" y="479705"/>
                </a:cubicBezTo>
                <a:cubicBezTo>
                  <a:pt x="5021000" y="144523"/>
                  <a:pt x="4385969" y="-70111"/>
                  <a:pt x="4121373" y="21035"/>
                </a:cubicBezTo>
                <a:cubicBezTo>
                  <a:pt x="3856777" y="112181"/>
                  <a:pt x="3909696" y="997179"/>
                  <a:pt x="3698019" y="1026581"/>
                </a:cubicBezTo>
                <a:cubicBezTo>
                  <a:pt x="3486342" y="1055983"/>
                  <a:pt x="3045349" y="170985"/>
                  <a:pt x="2851312" y="197447"/>
                </a:cubicBezTo>
                <a:cubicBezTo>
                  <a:pt x="2657275" y="223909"/>
                  <a:pt x="2745473" y="1153010"/>
                  <a:pt x="2533796" y="1185352"/>
                </a:cubicBezTo>
                <a:cubicBezTo>
                  <a:pt x="2322119" y="1217694"/>
                  <a:pt x="1787047" y="365038"/>
                  <a:pt x="1581250" y="391500"/>
                </a:cubicBezTo>
                <a:cubicBezTo>
                  <a:pt x="1375453" y="417962"/>
                  <a:pt x="1534211" y="1308840"/>
                  <a:pt x="1299015" y="1344122"/>
                </a:cubicBezTo>
                <a:cubicBezTo>
                  <a:pt x="1063819" y="1379404"/>
                  <a:pt x="378808" y="612013"/>
                  <a:pt x="187711" y="603193"/>
                </a:cubicBezTo>
                <a:close/>
              </a:path>
            </a:pathLst>
          </a:custGeom>
          <a:gradFill rotWithShape="1">
            <a:gsLst>
              <a:gs pos="0">
                <a:srgbClr val="00E9A6"/>
              </a:gs>
              <a:gs pos="20000">
                <a:srgbClr val="00E3A3"/>
              </a:gs>
              <a:gs pos="100000">
                <a:srgbClr val="00AD7B"/>
              </a:gs>
            </a:gsLst>
            <a:lin ang="5400000"/>
          </a:gra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>
            <a:off x="5791200" y="1447800"/>
            <a:ext cx="15240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V="1">
            <a:off x="4191000" y="4038600"/>
            <a:ext cx="2057400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2514600" y="5791201"/>
            <a:ext cx="266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The active site is like a lock</a:t>
            </a:r>
          </a:p>
        </p:txBody>
      </p:sp>
      <p:sp>
        <p:nvSpPr>
          <p:cNvPr id="9225" name="TextBox 15"/>
          <p:cNvSpPr txBox="1">
            <a:spLocks noChangeArrowheads="1"/>
          </p:cNvSpPr>
          <p:nvPr/>
        </p:nvSpPr>
        <p:spPr bwMode="auto">
          <a:xfrm>
            <a:off x="3886200" y="914401"/>
            <a:ext cx="419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The substrates fit like a key in a lock</a:t>
            </a:r>
          </a:p>
        </p:txBody>
      </p:sp>
      <p:sp>
        <p:nvSpPr>
          <p:cNvPr id="9226" name="TextBox 16"/>
          <p:cNvSpPr txBox="1">
            <a:spLocks noChangeArrowheads="1"/>
          </p:cNvSpPr>
          <p:nvPr/>
        </p:nvSpPr>
        <p:spPr bwMode="auto">
          <a:xfrm>
            <a:off x="5334000" y="5029201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Enzyme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>
            <a:off x="4953000" y="1447800"/>
            <a:ext cx="228600" cy="1219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28600" y="1350965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n-US" sz="3600" b="1" i="0" u="sng" strike="noStrike" kern="1200" cap="all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j-cs"/>
              </a:rPr>
              <a:t>Lock</a:t>
            </a:r>
            <a:r>
              <a:rPr kumimoji="0" lang="es-MX" altLang="en-US" sz="3600" b="1" i="0" u="sng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j-cs"/>
              </a:rPr>
              <a:t> and Key </a:t>
            </a:r>
            <a:r>
              <a:rPr kumimoji="0" lang="es-MX" altLang="en-US" sz="3600" b="1" i="0" u="sng" strike="noStrike" kern="1200" cap="all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j-cs"/>
              </a:rPr>
              <a:t>Model</a:t>
            </a:r>
            <a:r>
              <a:rPr kumimoji="0" lang="es-MX" altLang="en-US" sz="3600" b="1" i="0" u="sng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j-cs"/>
              </a:rPr>
              <a:t/>
            </a:r>
            <a:br>
              <a:rPr kumimoji="0" lang="es-MX" altLang="en-US" sz="3600" b="1" i="0" u="sng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j-cs"/>
              </a:rPr>
            </a:br>
            <a:r>
              <a:rPr kumimoji="0" lang="es-MX" altLang="en-US" sz="3600" b="1" i="0" u="sng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j-cs"/>
              </a:rPr>
              <a:t/>
            </a:r>
            <a:br>
              <a:rPr kumimoji="0" lang="es-MX" altLang="en-US" sz="3600" b="1" i="0" u="sng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j-cs"/>
              </a:rPr>
            </a:br>
            <a:r>
              <a:rPr kumimoji="0" lang="es-MX" altLang="en-US" sz="3600" b="1" i="0" u="sng" strike="noStrike" kern="1200" cap="all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j-cs"/>
              </a:rPr>
              <a:t>Step</a:t>
            </a:r>
            <a:r>
              <a:rPr kumimoji="0" lang="es-MX" altLang="en-US" sz="3600" b="1" i="0" u="sng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j-cs"/>
              </a:rPr>
              <a:t> 2: </a:t>
            </a:r>
          </a:p>
        </p:txBody>
      </p:sp>
    </p:spTree>
    <p:extLst>
      <p:ext uri="{BB962C8B-B14F-4D97-AF65-F5344CB8AC3E}">
        <p14:creationId xmlns:p14="http://schemas.microsoft.com/office/powerpoint/2010/main" val="25307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/>
          </p:cNvSpPr>
          <p:nvPr/>
        </p:nvSpPr>
        <p:spPr bwMode="auto">
          <a:xfrm>
            <a:off x="3375026" y="2803526"/>
            <a:ext cx="2492375" cy="1997075"/>
          </a:xfrm>
          <a:custGeom>
            <a:avLst/>
            <a:gdLst>
              <a:gd name="T0" fmla="*/ 585317 w 2492651"/>
              <a:gd name="T1" fmla="*/ 1257203 h 1996923"/>
              <a:gd name="T2" fmla="*/ 1069572 w 2492651"/>
              <a:gd name="T3" fmla="*/ 1418643 h 1996923"/>
              <a:gd name="T4" fmla="*/ 1812094 w 2492651"/>
              <a:gd name="T5" fmla="*/ 1989065 h 1996923"/>
              <a:gd name="T6" fmla="*/ 2048841 w 2492651"/>
              <a:gd name="T7" fmla="*/ 945085 h 1996923"/>
              <a:gd name="T8" fmla="*/ 2457767 w 2492651"/>
              <a:gd name="T9" fmla="*/ 1289491 h 1996923"/>
              <a:gd name="T10" fmla="*/ 2199497 w 2492651"/>
              <a:gd name="T11" fmla="*/ 8732 h 1996923"/>
              <a:gd name="T12" fmla="*/ 68779 w 2492651"/>
              <a:gd name="T13" fmla="*/ 751356 h 1996923"/>
              <a:gd name="T14" fmla="*/ 585317 w 2492651"/>
              <a:gd name="T15" fmla="*/ 1257203 h 19969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92651" h="1996923">
                <a:moveTo>
                  <a:pt x="585382" y="1257107"/>
                </a:moveTo>
                <a:cubicBezTo>
                  <a:pt x="752199" y="1368313"/>
                  <a:pt x="865205" y="1296567"/>
                  <a:pt x="1069690" y="1418535"/>
                </a:cubicBezTo>
                <a:cubicBezTo>
                  <a:pt x="1274175" y="1540503"/>
                  <a:pt x="1649065" y="2067834"/>
                  <a:pt x="1812295" y="1988914"/>
                </a:cubicBezTo>
                <a:cubicBezTo>
                  <a:pt x="1975525" y="1909994"/>
                  <a:pt x="1941444" y="1061600"/>
                  <a:pt x="2049068" y="945013"/>
                </a:cubicBezTo>
                <a:cubicBezTo>
                  <a:pt x="2156692" y="828426"/>
                  <a:pt x="2432927" y="1445440"/>
                  <a:pt x="2458039" y="1289393"/>
                </a:cubicBezTo>
                <a:cubicBezTo>
                  <a:pt x="2483151" y="1133346"/>
                  <a:pt x="2597950" y="98413"/>
                  <a:pt x="2199741" y="8731"/>
                </a:cubicBezTo>
                <a:cubicBezTo>
                  <a:pt x="1801532" y="-80951"/>
                  <a:pt x="343228" y="545030"/>
                  <a:pt x="68787" y="751299"/>
                </a:cubicBezTo>
                <a:cubicBezTo>
                  <a:pt x="-205654" y="957568"/>
                  <a:pt x="418565" y="1145901"/>
                  <a:pt x="585382" y="1257107"/>
                </a:cubicBezTo>
                <a:close/>
              </a:path>
            </a:pathLst>
          </a:custGeom>
          <a:solidFill>
            <a:srgbClr val="D2D2F4"/>
          </a:soli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5638801" y="2286001"/>
            <a:ext cx="3044825" cy="2346325"/>
          </a:xfrm>
          <a:custGeom>
            <a:avLst/>
            <a:gdLst>
              <a:gd name="T0" fmla="*/ 170607 w 3045162"/>
              <a:gd name="T1" fmla="*/ 580227 h 2346028"/>
              <a:gd name="T2" fmla="*/ 256698 w 3045162"/>
              <a:gd name="T3" fmla="*/ 1871815 h 2346028"/>
              <a:gd name="T4" fmla="*/ 794757 w 3045162"/>
              <a:gd name="T5" fmla="*/ 2323870 h 2346028"/>
              <a:gd name="T6" fmla="*/ 1009981 w 3045162"/>
              <a:gd name="T7" fmla="*/ 1258310 h 2346028"/>
              <a:gd name="T8" fmla="*/ 1935445 w 3045162"/>
              <a:gd name="T9" fmla="*/ 2183948 h 2346028"/>
              <a:gd name="T10" fmla="*/ 2301326 w 3045162"/>
              <a:gd name="T11" fmla="*/ 1096862 h 2346028"/>
              <a:gd name="T12" fmla="*/ 3033088 w 3045162"/>
              <a:gd name="T13" fmla="*/ 1258310 h 2346028"/>
              <a:gd name="T14" fmla="*/ 2548834 w 3045162"/>
              <a:gd name="T15" fmla="*/ 20540 h 2346028"/>
              <a:gd name="T16" fmla="*/ 170607 w 3045162"/>
              <a:gd name="T17" fmla="*/ 580227 h 23460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45162" h="2346028">
                <a:moveTo>
                  <a:pt x="170626" y="580154"/>
                </a:moveTo>
                <a:cubicBezTo>
                  <a:pt x="-211439" y="888661"/>
                  <a:pt x="152690" y="1581008"/>
                  <a:pt x="256726" y="1871578"/>
                </a:cubicBezTo>
                <a:cubicBezTo>
                  <a:pt x="360762" y="2162148"/>
                  <a:pt x="669284" y="2425814"/>
                  <a:pt x="794845" y="2323576"/>
                </a:cubicBezTo>
                <a:cubicBezTo>
                  <a:pt x="920406" y="2221338"/>
                  <a:pt x="819957" y="1281468"/>
                  <a:pt x="1010093" y="1258151"/>
                </a:cubicBezTo>
                <a:cubicBezTo>
                  <a:pt x="1200229" y="1234834"/>
                  <a:pt x="1720411" y="2210577"/>
                  <a:pt x="1935659" y="2183672"/>
                </a:cubicBezTo>
                <a:cubicBezTo>
                  <a:pt x="2150907" y="2156767"/>
                  <a:pt x="2118620" y="1250976"/>
                  <a:pt x="2301581" y="1096723"/>
                </a:cubicBezTo>
                <a:cubicBezTo>
                  <a:pt x="2484542" y="942470"/>
                  <a:pt x="2992168" y="1437515"/>
                  <a:pt x="3033424" y="1258151"/>
                </a:cubicBezTo>
                <a:cubicBezTo>
                  <a:pt x="3074680" y="1078787"/>
                  <a:pt x="3028043" y="131743"/>
                  <a:pt x="2549116" y="20537"/>
                </a:cubicBezTo>
                <a:cubicBezTo>
                  <a:pt x="2070189" y="-90669"/>
                  <a:pt x="552691" y="271647"/>
                  <a:pt x="170626" y="580154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29245" y="424821"/>
            <a:ext cx="77724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MX" altLang="en-US" sz="4400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Lock</a:t>
            </a:r>
            <a:r>
              <a:rPr lang="es-MX" altLang="en-US" sz="44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and Key </a:t>
            </a:r>
            <a:r>
              <a:rPr lang="es-MX" altLang="en-US" sz="4400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Model</a:t>
            </a:r>
            <a:endParaRPr lang="es-MX" altLang="en-US" sz="4400" dirty="0" smtClean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3810001" y="3276600"/>
            <a:ext cx="5737225" cy="3149600"/>
          </a:xfrm>
          <a:custGeom>
            <a:avLst/>
            <a:gdLst>
              <a:gd name="T0" fmla="*/ 187692 w 5737821"/>
              <a:gd name="T1" fmla="*/ 603143 h 3149861"/>
              <a:gd name="T2" fmla="*/ 152416 w 5737821"/>
              <a:gd name="T3" fmla="*/ 1291092 h 3149861"/>
              <a:gd name="T4" fmla="*/ 1704552 w 5737821"/>
              <a:gd name="T5" fmla="*/ 3002142 h 3149861"/>
              <a:gd name="T6" fmla="*/ 4561892 w 5737821"/>
              <a:gd name="T7" fmla="*/ 2949223 h 3149861"/>
              <a:gd name="T8" fmla="*/ 5708356 w 5737821"/>
              <a:gd name="T9" fmla="*/ 2031959 h 3149861"/>
              <a:gd name="T10" fmla="*/ 5285047 w 5737821"/>
              <a:gd name="T11" fmla="*/ 479665 h 3149861"/>
              <a:gd name="T12" fmla="*/ 4120945 w 5737821"/>
              <a:gd name="T13" fmla="*/ 21033 h 3149861"/>
              <a:gd name="T14" fmla="*/ 3697635 w 5737821"/>
              <a:gd name="T15" fmla="*/ 1026496 h 3149861"/>
              <a:gd name="T16" fmla="*/ 2851016 w 5737821"/>
              <a:gd name="T17" fmla="*/ 197431 h 3149861"/>
              <a:gd name="T18" fmla="*/ 2533533 w 5737821"/>
              <a:gd name="T19" fmla="*/ 1185254 h 3149861"/>
              <a:gd name="T20" fmla="*/ 1581086 w 5737821"/>
              <a:gd name="T21" fmla="*/ 391468 h 3149861"/>
              <a:gd name="T22" fmla="*/ 1298880 w 5737821"/>
              <a:gd name="T23" fmla="*/ 1344011 h 3149861"/>
              <a:gd name="T24" fmla="*/ 187692 w 5737821"/>
              <a:gd name="T25" fmla="*/ 603143 h 31498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737821" h="3149861">
                <a:moveTo>
                  <a:pt x="187711" y="603193"/>
                </a:moveTo>
                <a:cubicBezTo>
                  <a:pt x="-3386" y="594373"/>
                  <a:pt x="-100404" y="891333"/>
                  <a:pt x="152432" y="1291199"/>
                </a:cubicBezTo>
                <a:cubicBezTo>
                  <a:pt x="405268" y="1691065"/>
                  <a:pt x="969740" y="2726013"/>
                  <a:pt x="1704729" y="3002391"/>
                </a:cubicBezTo>
                <a:cubicBezTo>
                  <a:pt x="2439718" y="3278769"/>
                  <a:pt x="3894996" y="3111178"/>
                  <a:pt x="4562366" y="2949467"/>
                </a:cubicBezTo>
                <a:cubicBezTo>
                  <a:pt x="5229736" y="2787756"/>
                  <a:pt x="5588411" y="2443754"/>
                  <a:pt x="5708949" y="2032127"/>
                </a:cubicBezTo>
                <a:cubicBezTo>
                  <a:pt x="5829487" y="1620500"/>
                  <a:pt x="5550192" y="814887"/>
                  <a:pt x="5285596" y="479705"/>
                </a:cubicBezTo>
                <a:cubicBezTo>
                  <a:pt x="5021000" y="144523"/>
                  <a:pt x="4385969" y="-70111"/>
                  <a:pt x="4121373" y="21035"/>
                </a:cubicBezTo>
                <a:cubicBezTo>
                  <a:pt x="3856777" y="112181"/>
                  <a:pt x="3909696" y="997179"/>
                  <a:pt x="3698019" y="1026581"/>
                </a:cubicBezTo>
                <a:cubicBezTo>
                  <a:pt x="3486342" y="1055983"/>
                  <a:pt x="3045349" y="170985"/>
                  <a:pt x="2851312" y="197447"/>
                </a:cubicBezTo>
                <a:cubicBezTo>
                  <a:pt x="2657275" y="223909"/>
                  <a:pt x="2745473" y="1153010"/>
                  <a:pt x="2533796" y="1185352"/>
                </a:cubicBezTo>
                <a:cubicBezTo>
                  <a:pt x="2322119" y="1217694"/>
                  <a:pt x="1787047" y="365038"/>
                  <a:pt x="1581250" y="391500"/>
                </a:cubicBezTo>
                <a:cubicBezTo>
                  <a:pt x="1375453" y="417962"/>
                  <a:pt x="1534211" y="1308840"/>
                  <a:pt x="1299015" y="1344122"/>
                </a:cubicBezTo>
                <a:cubicBezTo>
                  <a:pt x="1063819" y="1379404"/>
                  <a:pt x="378808" y="612013"/>
                  <a:pt x="187711" y="603193"/>
                </a:cubicBezTo>
                <a:close/>
              </a:path>
            </a:pathLst>
          </a:custGeom>
          <a:gradFill rotWithShape="1">
            <a:gsLst>
              <a:gs pos="0">
                <a:srgbClr val="00E9A6"/>
              </a:gs>
              <a:gs pos="20000">
                <a:srgbClr val="00E3A3"/>
              </a:gs>
              <a:gs pos="100000">
                <a:srgbClr val="00AD7B"/>
              </a:gs>
            </a:gsLst>
            <a:lin ang="5400000"/>
          </a:gra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246" name="TextBox 15"/>
          <p:cNvSpPr txBox="1">
            <a:spLocks noChangeArrowheads="1"/>
          </p:cNvSpPr>
          <p:nvPr/>
        </p:nvSpPr>
        <p:spPr bwMode="auto">
          <a:xfrm>
            <a:off x="957943" y="1426943"/>
            <a:ext cx="112340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Step 3: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247" name="TextBox 16"/>
          <p:cNvSpPr txBox="1">
            <a:spLocks noChangeArrowheads="1"/>
          </p:cNvSpPr>
          <p:nvPr/>
        </p:nvSpPr>
        <p:spPr bwMode="auto">
          <a:xfrm>
            <a:off x="6324600" y="5029201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Enzyme</a:t>
            </a:r>
          </a:p>
        </p:txBody>
      </p:sp>
      <p:grpSp>
        <p:nvGrpSpPr>
          <p:cNvPr id="10248" name="Group 7"/>
          <p:cNvGrpSpPr>
            <a:grpSpLocks/>
          </p:cNvGrpSpPr>
          <p:nvPr/>
        </p:nvGrpSpPr>
        <p:grpSpPr bwMode="auto">
          <a:xfrm>
            <a:off x="2590800" y="2667000"/>
            <a:ext cx="7848600" cy="2362200"/>
            <a:chOff x="1066800" y="2743200"/>
            <a:chExt cx="7848600" cy="2362200"/>
          </a:xfrm>
        </p:grpSpPr>
        <p:sp>
          <p:nvSpPr>
            <p:cNvPr id="4" name="Explosion 2 3"/>
            <p:cNvSpPr>
              <a:spLocks noChangeArrowheads="1"/>
            </p:cNvSpPr>
            <p:nvPr/>
          </p:nvSpPr>
          <p:spPr bwMode="auto">
            <a:xfrm>
              <a:off x="1066800" y="2743200"/>
              <a:ext cx="7848600" cy="2362200"/>
            </a:xfrm>
            <a:prstGeom prst="irregularSeal2">
              <a:avLst/>
            </a:prstGeom>
            <a:solidFill>
              <a:srgbClr val="FFFF00"/>
            </a:solidFill>
            <a:ln w="9525">
              <a:solidFill>
                <a:srgbClr val="00CC98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0250" name="TextBox 6"/>
            <p:cNvSpPr txBox="1">
              <a:spLocks noChangeArrowheads="1"/>
            </p:cNvSpPr>
            <p:nvPr/>
          </p:nvSpPr>
          <p:spPr bwMode="auto">
            <a:xfrm>
              <a:off x="3352800" y="3653135"/>
              <a:ext cx="3352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Chemical reaction!!!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42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800100"/>
            <a:ext cx="7772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s-MX" altLang="en-US" sz="4000" b="1" u="sng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Step</a:t>
            </a:r>
            <a:r>
              <a:rPr lang="es-MX" altLang="en-US" sz="40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4: </a:t>
            </a: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3505201" y="3276600"/>
            <a:ext cx="5737225" cy="3149600"/>
          </a:xfrm>
          <a:custGeom>
            <a:avLst/>
            <a:gdLst>
              <a:gd name="T0" fmla="*/ 187692 w 5737821"/>
              <a:gd name="T1" fmla="*/ 603143 h 3149861"/>
              <a:gd name="T2" fmla="*/ 152416 w 5737821"/>
              <a:gd name="T3" fmla="*/ 1291092 h 3149861"/>
              <a:gd name="T4" fmla="*/ 1704552 w 5737821"/>
              <a:gd name="T5" fmla="*/ 3002142 h 3149861"/>
              <a:gd name="T6" fmla="*/ 4561892 w 5737821"/>
              <a:gd name="T7" fmla="*/ 2949223 h 3149861"/>
              <a:gd name="T8" fmla="*/ 5708356 w 5737821"/>
              <a:gd name="T9" fmla="*/ 2031959 h 3149861"/>
              <a:gd name="T10" fmla="*/ 5285047 w 5737821"/>
              <a:gd name="T11" fmla="*/ 479665 h 3149861"/>
              <a:gd name="T12" fmla="*/ 4120945 w 5737821"/>
              <a:gd name="T13" fmla="*/ 21033 h 3149861"/>
              <a:gd name="T14" fmla="*/ 3697635 w 5737821"/>
              <a:gd name="T15" fmla="*/ 1026496 h 3149861"/>
              <a:gd name="T16" fmla="*/ 2851016 w 5737821"/>
              <a:gd name="T17" fmla="*/ 197431 h 3149861"/>
              <a:gd name="T18" fmla="*/ 2533533 w 5737821"/>
              <a:gd name="T19" fmla="*/ 1185254 h 3149861"/>
              <a:gd name="T20" fmla="*/ 1581086 w 5737821"/>
              <a:gd name="T21" fmla="*/ 391468 h 3149861"/>
              <a:gd name="T22" fmla="*/ 1298880 w 5737821"/>
              <a:gd name="T23" fmla="*/ 1344011 h 3149861"/>
              <a:gd name="T24" fmla="*/ 187692 w 5737821"/>
              <a:gd name="T25" fmla="*/ 603143 h 31498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737821" h="3149861">
                <a:moveTo>
                  <a:pt x="187711" y="603193"/>
                </a:moveTo>
                <a:cubicBezTo>
                  <a:pt x="-3386" y="594373"/>
                  <a:pt x="-100404" y="891333"/>
                  <a:pt x="152432" y="1291199"/>
                </a:cubicBezTo>
                <a:cubicBezTo>
                  <a:pt x="405268" y="1691065"/>
                  <a:pt x="969740" y="2726013"/>
                  <a:pt x="1704729" y="3002391"/>
                </a:cubicBezTo>
                <a:cubicBezTo>
                  <a:pt x="2439718" y="3278769"/>
                  <a:pt x="3894996" y="3111178"/>
                  <a:pt x="4562366" y="2949467"/>
                </a:cubicBezTo>
                <a:cubicBezTo>
                  <a:pt x="5229736" y="2787756"/>
                  <a:pt x="5588411" y="2443754"/>
                  <a:pt x="5708949" y="2032127"/>
                </a:cubicBezTo>
                <a:cubicBezTo>
                  <a:pt x="5829487" y="1620500"/>
                  <a:pt x="5550192" y="814887"/>
                  <a:pt x="5285596" y="479705"/>
                </a:cubicBezTo>
                <a:cubicBezTo>
                  <a:pt x="5021000" y="144523"/>
                  <a:pt x="4385969" y="-70111"/>
                  <a:pt x="4121373" y="21035"/>
                </a:cubicBezTo>
                <a:cubicBezTo>
                  <a:pt x="3856777" y="112181"/>
                  <a:pt x="3909696" y="997179"/>
                  <a:pt x="3698019" y="1026581"/>
                </a:cubicBezTo>
                <a:cubicBezTo>
                  <a:pt x="3486342" y="1055983"/>
                  <a:pt x="3045349" y="170985"/>
                  <a:pt x="2851312" y="197447"/>
                </a:cubicBezTo>
                <a:cubicBezTo>
                  <a:pt x="2657275" y="223909"/>
                  <a:pt x="2745473" y="1153010"/>
                  <a:pt x="2533796" y="1185352"/>
                </a:cubicBezTo>
                <a:cubicBezTo>
                  <a:pt x="2322119" y="1217694"/>
                  <a:pt x="1787047" y="365038"/>
                  <a:pt x="1581250" y="391500"/>
                </a:cubicBezTo>
                <a:cubicBezTo>
                  <a:pt x="1375453" y="417962"/>
                  <a:pt x="1534211" y="1308840"/>
                  <a:pt x="1299015" y="1344122"/>
                </a:cubicBezTo>
                <a:cubicBezTo>
                  <a:pt x="1063819" y="1379404"/>
                  <a:pt x="378808" y="612013"/>
                  <a:pt x="187711" y="603193"/>
                </a:cubicBezTo>
                <a:close/>
              </a:path>
            </a:pathLst>
          </a:custGeom>
          <a:gradFill rotWithShape="1">
            <a:gsLst>
              <a:gs pos="0">
                <a:srgbClr val="00E9A6"/>
              </a:gs>
              <a:gs pos="20000">
                <a:srgbClr val="00E3A3"/>
              </a:gs>
              <a:gs pos="100000">
                <a:srgbClr val="00AD7B"/>
              </a:gs>
            </a:gsLst>
            <a:lin ang="5400000"/>
          </a:gra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H="1">
            <a:off x="7467600" y="2057400"/>
            <a:ext cx="91440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V="1">
            <a:off x="3810000" y="4038600"/>
            <a:ext cx="2057400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2209800" y="5943601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Active site</a:t>
            </a:r>
          </a:p>
        </p:txBody>
      </p:sp>
      <p:sp>
        <p:nvSpPr>
          <p:cNvPr id="11271" name="TextBox 15"/>
          <p:cNvSpPr txBox="1">
            <a:spLocks noChangeArrowheads="1"/>
          </p:cNvSpPr>
          <p:nvPr/>
        </p:nvSpPr>
        <p:spPr bwMode="auto">
          <a:xfrm>
            <a:off x="8413750" y="990600"/>
            <a:ext cx="228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The substrates have reacted and changed into the product</a:t>
            </a:r>
          </a:p>
        </p:txBody>
      </p:sp>
      <p:sp>
        <p:nvSpPr>
          <p:cNvPr id="11272" name="TextBox 16"/>
          <p:cNvSpPr txBox="1">
            <a:spLocks noChangeArrowheads="1"/>
          </p:cNvSpPr>
          <p:nvPr/>
        </p:nvSpPr>
        <p:spPr bwMode="auto">
          <a:xfrm>
            <a:off x="5334000" y="5029201"/>
            <a:ext cx="266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Enzyme is unchanged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743200" y="1752600"/>
            <a:ext cx="4673600" cy="2298700"/>
          </a:xfrm>
          <a:custGeom>
            <a:avLst/>
            <a:gdLst>
              <a:gd name="T0" fmla="*/ 182756 w 4674156"/>
              <a:gd name="T1" fmla="*/ 590490 h 2298652"/>
              <a:gd name="T2" fmla="*/ 1108212 w 4674156"/>
              <a:gd name="T3" fmla="*/ 1828131 h 2298652"/>
              <a:gd name="T4" fmla="*/ 1861491 w 4674156"/>
              <a:gd name="T5" fmla="*/ 2280140 h 2298652"/>
              <a:gd name="T6" fmla="*/ 2087474 w 4674156"/>
              <a:gd name="T7" fmla="*/ 1279265 h 2298652"/>
              <a:gd name="T8" fmla="*/ 3012930 w 4674156"/>
              <a:gd name="T9" fmla="*/ 2150994 h 2298652"/>
              <a:gd name="T10" fmla="*/ 3368046 w 4674156"/>
              <a:gd name="T11" fmla="*/ 999450 h 2298652"/>
              <a:gd name="T12" fmla="*/ 4185891 w 4674156"/>
              <a:gd name="T13" fmla="*/ 2000325 h 2298652"/>
              <a:gd name="T14" fmla="*/ 4670141 w 4674156"/>
              <a:gd name="T15" fmla="*/ 655064 h 2298652"/>
              <a:gd name="T16" fmla="*/ 3949147 w 4674156"/>
              <a:gd name="T17" fmla="*/ 30862 h 2298652"/>
              <a:gd name="T18" fmla="*/ 333412 w 4674156"/>
              <a:gd name="T19" fmla="*/ 138483 h 2298652"/>
              <a:gd name="T20" fmla="*/ 161234 w 4674156"/>
              <a:gd name="T21" fmla="*/ 515156 h 22986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674156" h="2298652">
                <a:moveTo>
                  <a:pt x="182778" y="590478"/>
                </a:moveTo>
                <a:cubicBezTo>
                  <a:pt x="505650" y="1068484"/>
                  <a:pt x="828522" y="1546491"/>
                  <a:pt x="1108344" y="1828093"/>
                </a:cubicBezTo>
                <a:cubicBezTo>
                  <a:pt x="1388166" y="2109695"/>
                  <a:pt x="1698482" y="2371568"/>
                  <a:pt x="1861712" y="2280092"/>
                </a:cubicBezTo>
                <a:cubicBezTo>
                  <a:pt x="2024942" y="2188616"/>
                  <a:pt x="1895793" y="1300762"/>
                  <a:pt x="2087722" y="1279238"/>
                </a:cubicBezTo>
                <a:cubicBezTo>
                  <a:pt x="2279651" y="1257714"/>
                  <a:pt x="2799834" y="2197584"/>
                  <a:pt x="3013288" y="2150949"/>
                </a:cubicBezTo>
                <a:cubicBezTo>
                  <a:pt x="3226742" y="2104314"/>
                  <a:pt x="3172930" y="1024540"/>
                  <a:pt x="3368447" y="999429"/>
                </a:cubicBezTo>
                <a:cubicBezTo>
                  <a:pt x="3563964" y="974318"/>
                  <a:pt x="3969347" y="2057679"/>
                  <a:pt x="4186389" y="2000283"/>
                </a:cubicBezTo>
                <a:cubicBezTo>
                  <a:pt x="4403431" y="1942887"/>
                  <a:pt x="4710159" y="983287"/>
                  <a:pt x="4670697" y="655050"/>
                </a:cubicBezTo>
                <a:cubicBezTo>
                  <a:pt x="4631235" y="326813"/>
                  <a:pt x="4672491" y="116956"/>
                  <a:pt x="3949617" y="30861"/>
                </a:cubicBezTo>
                <a:cubicBezTo>
                  <a:pt x="3226743" y="-55234"/>
                  <a:pt x="964846" y="57766"/>
                  <a:pt x="333452" y="138480"/>
                </a:cubicBezTo>
                <a:cubicBezTo>
                  <a:pt x="-297942" y="219194"/>
                  <a:pt x="161253" y="515145"/>
                  <a:pt x="161253" y="515145"/>
                </a:cubicBezTo>
              </a:path>
            </a:pathLst>
          </a:custGeom>
          <a:solidFill>
            <a:srgbClr val="0000FF"/>
          </a:solidFill>
          <a:ln w="25400" cap="flat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3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Let’s learn more about carbohydrates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 smtClean="0">
                <a:solidFill>
                  <a:schemeClr val="tx1"/>
                </a:solidFill>
              </a:rPr>
              <a:t>Read </a:t>
            </a:r>
            <a:r>
              <a:rPr lang="en-US" sz="4800" b="1" u="sng" dirty="0">
                <a:solidFill>
                  <a:schemeClr val="tx1"/>
                </a:solidFill>
              </a:rPr>
              <a:t>the </a:t>
            </a:r>
            <a:r>
              <a:rPr lang="en-US" sz="4800" b="1" u="sng" dirty="0" smtClean="0">
                <a:solidFill>
                  <a:schemeClr val="tx1"/>
                </a:solidFill>
              </a:rPr>
              <a:t>handout: (you may write on it!)</a:t>
            </a:r>
            <a:endParaRPr lang="en-US" sz="480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Highlight key </a:t>
            </a:r>
            <a:r>
              <a:rPr lang="en-US" sz="3600" dirty="0">
                <a:solidFill>
                  <a:schemeClr val="tx1"/>
                </a:solidFill>
              </a:rPr>
              <a:t>vocabulary words and circle any words you don't </a:t>
            </a:r>
            <a:r>
              <a:rPr lang="en-US" sz="3600" dirty="0" smtClean="0">
                <a:solidFill>
                  <a:schemeClr val="tx1"/>
                </a:solidFill>
              </a:rPr>
              <a:t>know the </a:t>
            </a:r>
            <a:r>
              <a:rPr lang="en-US" sz="3600" dirty="0">
                <a:solidFill>
                  <a:schemeClr val="tx1"/>
                </a:solidFill>
              </a:rPr>
              <a:t>meaning </a:t>
            </a:r>
            <a:r>
              <a:rPr lang="en-US" sz="3600" dirty="0" smtClean="0">
                <a:solidFill>
                  <a:schemeClr val="tx1"/>
                </a:solidFill>
              </a:rPr>
              <a:t>to</a:t>
            </a:r>
          </a:p>
          <a:p>
            <a:pPr marL="0" indent="0">
              <a:buNone/>
            </a:pPr>
            <a:r>
              <a:rPr lang="en-US" sz="3600" b="1" u="sng" dirty="0" smtClean="0">
                <a:solidFill>
                  <a:schemeClr val="tx1"/>
                </a:solidFill>
              </a:rPr>
              <a:t>Answer this question:</a:t>
            </a:r>
            <a:r>
              <a:rPr lang="en-US" sz="3600" dirty="0" smtClean="0">
                <a:solidFill>
                  <a:schemeClr val="tx1"/>
                </a:solidFill>
              </a:rPr>
              <a:t>    What </a:t>
            </a:r>
            <a:r>
              <a:rPr lang="en-US" sz="3600" dirty="0">
                <a:solidFill>
                  <a:schemeClr val="tx1"/>
                </a:solidFill>
              </a:rPr>
              <a:t>are the three types of carbohydrates? How are they different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Now…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Review your list of circled words with your group...can you help each other figure out the meaning of these words.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Share your list of highlighted words with your group. Be ready to share with the class</a:t>
            </a:r>
          </a:p>
        </p:txBody>
      </p:sp>
    </p:spTree>
    <p:extLst>
      <p:ext uri="{BB962C8B-B14F-4D97-AF65-F5344CB8AC3E}">
        <p14:creationId xmlns:p14="http://schemas.microsoft.com/office/powerpoint/2010/main" val="32049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New lab books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Make sure to write your name on the outside!!!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7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Biochemistry Detection lab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Read through page 83.  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Highlight and underline important directions. 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One page per lab partner: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2088682"/>
            <a:ext cx="11636943" cy="5005137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What is the ONE test that you need to use the hot water bath for?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What color will a benedicts test change to? What is a benedicts test trying to detect?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What color will a </a:t>
            </a:r>
            <a:r>
              <a:rPr lang="en-US" sz="3200" dirty="0" smtClean="0">
                <a:solidFill>
                  <a:schemeClr val="tx1"/>
                </a:solidFill>
              </a:rPr>
              <a:t>Iodine </a:t>
            </a:r>
            <a:r>
              <a:rPr lang="en-US" sz="3200" dirty="0">
                <a:solidFill>
                  <a:schemeClr val="tx1"/>
                </a:solidFill>
              </a:rPr>
              <a:t>test change to? What is a </a:t>
            </a:r>
            <a:r>
              <a:rPr lang="en-US" sz="3200" dirty="0" smtClean="0">
                <a:solidFill>
                  <a:schemeClr val="tx1"/>
                </a:solidFill>
              </a:rPr>
              <a:t>iodine </a:t>
            </a:r>
            <a:r>
              <a:rPr lang="en-US" sz="3200" dirty="0">
                <a:solidFill>
                  <a:schemeClr val="tx1"/>
                </a:solidFill>
              </a:rPr>
              <a:t>test trying to detect?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What </a:t>
            </a:r>
            <a:r>
              <a:rPr lang="en-US" sz="3200" dirty="0">
                <a:solidFill>
                  <a:schemeClr val="tx1"/>
                </a:solidFill>
              </a:rPr>
              <a:t>color will a </a:t>
            </a:r>
            <a:r>
              <a:rPr lang="en-US" sz="3200" dirty="0" smtClean="0">
                <a:solidFill>
                  <a:schemeClr val="tx1"/>
                </a:solidFill>
              </a:rPr>
              <a:t>Biuret </a:t>
            </a:r>
            <a:r>
              <a:rPr lang="en-US" sz="3200" dirty="0">
                <a:solidFill>
                  <a:schemeClr val="tx1"/>
                </a:solidFill>
              </a:rPr>
              <a:t>test change to? What is a </a:t>
            </a:r>
            <a:r>
              <a:rPr lang="en-US" sz="3200" dirty="0" smtClean="0">
                <a:solidFill>
                  <a:schemeClr val="tx1"/>
                </a:solidFill>
              </a:rPr>
              <a:t>Biuret </a:t>
            </a:r>
            <a:r>
              <a:rPr lang="en-US" sz="3200" dirty="0">
                <a:solidFill>
                  <a:schemeClr val="tx1"/>
                </a:solidFill>
              </a:rPr>
              <a:t>test trying to detect?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10688" y="701675"/>
            <a:ext cx="2881312" cy="1014413"/>
          </a:xfrm>
        </p:spPr>
        <p:txBody>
          <a:bodyPr/>
          <a:lstStyle/>
          <a:p>
            <a:pPr algn="ctr"/>
            <a:r>
              <a:rPr lang="en-US" dirty="0" smtClean="0"/>
              <a:t>Iodine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2495" y="158659"/>
            <a:ext cx="3616325" cy="1164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Benedicts test </a:t>
            </a:r>
            <a:endParaRPr 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0" y="939094"/>
            <a:ext cx="5091764" cy="220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58816" y="3140242"/>
            <a:ext cx="3291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monosaccharides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3785489" y="1520437"/>
            <a:ext cx="494992" cy="3445844"/>
          </a:xfrm>
          <a:prstGeom prst="rightBrac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9570" y="3397555"/>
            <a:ext cx="4369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monosaccharides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Present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5" t="22944" r="25819" b="26002"/>
          <a:stretch/>
        </p:blipFill>
        <p:spPr bwMode="auto">
          <a:xfrm>
            <a:off x="8028549" y="988747"/>
            <a:ext cx="3609474" cy="232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702944" y="3397555"/>
            <a:ext cx="3291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No polysaccharides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69592" y="3049251"/>
            <a:ext cx="3291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Polysaccharides Present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210349" y="2851484"/>
            <a:ext cx="481264" cy="57751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1050266" y="2707105"/>
            <a:ext cx="594608" cy="28875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73" y="4345836"/>
            <a:ext cx="1809461" cy="251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8028549" y="158660"/>
            <a:ext cx="3616325" cy="116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Iodine test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962008" y="4651413"/>
            <a:ext cx="5604994" cy="213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Biuret test (For Protein)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3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09032" y="679269"/>
            <a:ext cx="73914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MX" altLang="en-US" sz="4400" dirty="0" err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Review</a:t>
            </a:r>
            <a:r>
              <a:rPr lang="es-MX" altLang="en-US" sz="4400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400" dirty="0" err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Macromolecules</a:t>
            </a:r>
            <a:endParaRPr lang="es-MX" altLang="en-US" sz="4400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2458" y="1907903"/>
            <a:ext cx="9126537" cy="55118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Proteins </a:t>
            </a: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</a:t>
            </a: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amino acids</a:t>
            </a:r>
          </a:p>
          <a:p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Carbohydrates </a:t>
            </a: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</a:t>
            </a: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sugars </a:t>
            </a:r>
          </a:p>
          <a:p>
            <a:pPr lvl="1"/>
            <a:r>
              <a:rPr lang="en-US" altLang="en-US" sz="4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(monosaccharides, polysaccharides, glucose)</a:t>
            </a:r>
          </a:p>
          <a:p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Lipids </a:t>
            </a: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fatty acids and a glycerol</a:t>
            </a:r>
          </a:p>
          <a:p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Nucleic acids </a:t>
            </a: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nucleotide</a:t>
            </a:r>
          </a:p>
          <a:p>
            <a:pPr eaLnBrk="1" hangingPunct="1">
              <a:lnSpc>
                <a:spcPct val="90000"/>
              </a:lnSpc>
            </a:pPr>
            <a:endParaRPr lang="es-MX" altLang="en-US" sz="36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38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5400" dirty="0">
                <a:latin typeface="Calibri" pitchFamily="34" charset="0"/>
                <a:ea typeface="ＭＳ Ｐゴシック" pitchFamily="34" charset="-128"/>
              </a:rPr>
              <a:t>Essential question</a:t>
            </a:r>
            <a:r>
              <a:rPr lang="en-US" altLang="en-US" sz="5400" dirty="0" smtClean="0">
                <a:latin typeface="Calibri" pitchFamily="34" charset="0"/>
                <a:ea typeface="ＭＳ Ｐゴシック" pitchFamily="34" charset="-128"/>
              </a:rPr>
              <a:t>: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1" y="4311182"/>
            <a:ext cx="10993546" cy="590321"/>
          </a:xfrm>
        </p:spPr>
        <p:txBody>
          <a:bodyPr>
            <a:noAutofit/>
          </a:bodyPr>
          <a:lstStyle/>
          <a:p>
            <a:pPr algn="ctr"/>
            <a:r>
              <a:rPr lang="en-US" altLang="en-US" sz="5400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Describe how an enzyme works.</a:t>
            </a:r>
            <a:br>
              <a:rPr lang="en-US" altLang="en-US" sz="5400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7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420</Words>
  <Application>Microsoft Office PowerPoint</Application>
  <PresentationFormat>Widescreen</PresentationFormat>
  <Paragraphs>85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Calibri</vt:lpstr>
      <vt:lpstr>Gill Sans MT</vt:lpstr>
      <vt:lpstr>Wingdings</vt:lpstr>
      <vt:lpstr>Wingdings 2</vt:lpstr>
      <vt:lpstr>Dividend</vt:lpstr>
      <vt:lpstr>Warm up: 2/9/17 remember to use your warm up sheet </vt:lpstr>
      <vt:lpstr>Let’s learn more about carbohydrates </vt:lpstr>
      <vt:lpstr>Now…</vt:lpstr>
      <vt:lpstr>New lab books </vt:lpstr>
      <vt:lpstr>Biochemistry Detection lab </vt:lpstr>
      <vt:lpstr>One page per lab partner: </vt:lpstr>
      <vt:lpstr>Iodine Test </vt:lpstr>
      <vt:lpstr>Review Macromolecules</vt:lpstr>
      <vt:lpstr>Essential question:</vt:lpstr>
      <vt:lpstr>Proteins</vt:lpstr>
      <vt:lpstr>Enzymes as catalysts</vt:lpstr>
      <vt:lpstr>Definitions</vt:lpstr>
      <vt:lpstr>Lock and Key Model  Step 1: </vt:lpstr>
      <vt:lpstr>PowerPoint Presentation</vt:lpstr>
      <vt:lpstr>Lock and Key Model</vt:lpstr>
      <vt:lpstr>Step 4: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2/8/17</dc:title>
  <dc:creator>Spencer, Deidra</dc:creator>
  <cp:lastModifiedBy>Spencer, Deidra</cp:lastModifiedBy>
  <cp:revision>7</cp:revision>
  <cp:lastPrinted>2017-02-09T16:03:34Z</cp:lastPrinted>
  <dcterms:created xsi:type="dcterms:W3CDTF">2017-02-08T15:46:55Z</dcterms:created>
  <dcterms:modified xsi:type="dcterms:W3CDTF">2017-02-16T00:45:53Z</dcterms:modified>
</cp:coreProperties>
</file>