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2" r:id="rId2"/>
    <p:sldId id="269" r:id="rId3"/>
    <p:sldId id="268" r:id="rId4"/>
    <p:sldId id="264" r:id="rId5"/>
    <p:sldId id="270" r:id="rId6"/>
    <p:sldId id="267" r:id="rId7"/>
    <p:sldId id="266" r:id="rId8"/>
    <p:sldId id="259" r:id="rId9"/>
    <p:sldId id="260" r:id="rId10"/>
    <p:sldId id="261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961888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 txBox="1">
            <a:spLocks noGrp="1"/>
          </p:cNvSpPr>
          <p:nvPr>
            <p:ph type="ctrTitle"/>
          </p:nvPr>
        </p:nvSpPr>
        <p:spPr>
          <a:xfrm>
            <a:off x="1097280" y="2743203"/>
            <a:ext cx="9997440" cy="109727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00BDEC"/>
              </a:buClr>
              <a:buSzPct val="100000"/>
              <a:buFont typeface="Georgia"/>
              <a:defRPr sz="4300">
                <a:solidFill>
                  <a:srgbClr val="00BDE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ubTitle" idx="1"/>
          </p:nvPr>
        </p:nvSpPr>
        <p:spPr>
          <a:xfrm>
            <a:off x="2194563" y="4114800"/>
            <a:ext cx="7802879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627C8A"/>
              </a:buClr>
              <a:buSzPct val="100000"/>
              <a:buFont typeface="Georgia"/>
              <a:defRPr sz="2900">
                <a:solidFill>
                  <a:srgbClr val="627C8A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70663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body" idx="1"/>
          </p:nvPr>
        </p:nvSpPr>
        <p:spPr>
          <a:xfrm>
            <a:off x="365760" y="1645922"/>
            <a:ext cx="11460480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907534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65760" y="274320"/>
            <a:ext cx="11460480" cy="822960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FFFFFF"/>
              </a:buClr>
              <a:buSzPct val="99224"/>
              <a:buFont typeface="Georgia"/>
              <a:defRPr sz="3800">
                <a:solidFill>
                  <a:srgbClr val="FFFFFF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body" idx="1"/>
          </p:nvPr>
        </p:nvSpPr>
        <p:spPr>
          <a:xfrm>
            <a:off x="365763" y="1645922"/>
            <a:ext cx="5364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body" idx="2"/>
          </p:nvPr>
        </p:nvSpPr>
        <p:spPr>
          <a:xfrm>
            <a:off x="6461763" y="1645922"/>
            <a:ext cx="5364479" cy="493775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>
              <a:spcBef>
                <a:spcPts val="0"/>
              </a:spcBef>
              <a:buClr>
                <a:srgbClr val="4D626C"/>
              </a:buClr>
              <a:buSzPct val="98765"/>
              <a:buFont typeface="Georgia"/>
              <a:defRPr sz="2400">
                <a:solidFill>
                  <a:srgbClr val="4D626C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71989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body" idx="1"/>
          </p:nvPr>
        </p:nvSpPr>
        <p:spPr>
          <a:xfrm>
            <a:off x="365760" y="6035043"/>
            <a:ext cx="11460480" cy="548639"/>
          </a:xfrm>
          <a:prstGeom prst="rect">
            <a:avLst/>
          </a:prstGeom>
          <a:noFill/>
          <a:ln>
            <a:noFill/>
          </a:ln>
        </p:spPr>
        <p:txBody>
          <a:bodyPr lIns="82283" tIns="82283" rIns="82283" bIns="82283" anchor="t" anchorCtr="0"/>
          <a:lstStyle>
            <a:lvl1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1pPr>
            <a:lvl2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2pPr>
            <a:lvl3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3pPr>
            <a:lvl4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4pPr>
            <a:lvl5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5pPr>
            <a:lvl6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6pPr>
            <a:lvl7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7pPr>
            <a:lvl8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8pPr>
            <a:lvl9pPr algn="ctr">
              <a:spcBef>
                <a:spcPts val="0"/>
              </a:spcBef>
              <a:buClr>
                <a:srgbClr val="22AA44"/>
              </a:buClr>
              <a:buSzPct val="100000"/>
              <a:buFont typeface="Georgia"/>
              <a:defRPr sz="2900">
                <a:solidFill>
                  <a:srgbClr val="22AA44"/>
                </a:solidFill>
                <a:latin typeface="Georgia"/>
                <a:ea typeface="Georgia"/>
                <a:cs typeface="Georgia"/>
                <a:sym typeface="Georgia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643330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(c) Getting Nerdy, LLC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60C5C2-AEE3-43BE-B678-FDD8C9D18B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127112"/>
      </p:ext>
    </p:extLst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8" cstate="print">
            <a:alphaModFix/>
          </a:blip>
          <a:stretch>
            <a:fillRect/>
          </a:stretch>
        </a:blip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763189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3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12" Type="http://schemas.microsoft.com/office/2007/relationships/hdphoto" Target="../media/hdphoto5.wdp"/><Relationship Id="rId17" Type="http://schemas.openxmlformats.org/officeDocument/2006/relationships/image" Target="../media/image11.jpeg"/><Relationship Id="rId2" Type="http://schemas.openxmlformats.org/officeDocument/2006/relationships/image" Target="../media/image3.jpeg"/><Relationship Id="rId16" Type="http://schemas.microsoft.com/office/2007/relationships/hdphoto" Target="../media/hdphoto7.wdp"/><Relationship Id="rId1" Type="http://schemas.openxmlformats.org/officeDocument/2006/relationships/slideLayout" Target="../slideLayouts/slideLayout3.xml"/><Relationship Id="rId6" Type="http://schemas.microsoft.com/office/2007/relationships/hdphoto" Target="../media/hdphoto2.wdp"/><Relationship Id="rId11" Type="http://schemas.openxmlformats.org/officeDocument/2006/relationships/image" Target="../media/image8.png"/><Relationship Id="rId5" Type="http://schemas.openxmlformats.org/officeDocument/2006/relationships/image" Target="../media/image5.png"/><Relationship Id="rId15" Type="http://schemas.openxmlformats.org/officeDocument/2006/relationships/image" Target="../media/image10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7.png"/><Relationship Id="rId14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Agenda: 2/7/17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5760" y="1097280"/>
            <a:ext cx="6021593" cy="5225525"/>
          </a:xfrm>
        </p:spPr>
        <p:txBody>
          <a:bodyPr/>
          <a:lstStyle/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New Class Policies</a:t>
            </a:r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Warm-up</a:t>
            </a:r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Introduction to Ecology</a:t>
            </a:r>
          </a:p>
          <a:p>
            <a:pPr marL="457200" lvl="1" indent="-457200">
              <a:lnSpc>
                <a:spcPct val="150000"/>
              </a:lnSpc>
              <a:buFont typeface="+mj-lt"/>
              <a:buAutoNum type="arabicPeriod"/>
            </a:pPr>
            <a:r>
              <a:rPr lang="en-US" sz="4000" dirty="0" smtClean="0"/>
              <a:t>Exit Ticket</a:t>
            </a:r>
          </a:p>
          <a:p>
            <a:pPr marL="457200" indent="-457200">
              <a:buFont typeface="+mj-lt"/>
              <a:buAutoNum type="arabicPeriod"/>
            </a:pPr>
            <a:endParaRPr lang="en-US" sz="4000" dirty="0">
              <a:solidFill>
                <a:srgbClr val="FFC000"/>
              </a:solidFill>
            </a:endParaRPr>
          </a:p>
          <a:p>
            <a:r>
              <a:rPr lang="en-US" sz="4000" dirty="0" smtClean="0">
                <a:solidFill>
                  <a:srgbClr val="FF0000"/>
                </a:solidFill>
              </a:rPr>
              <a:t>**HW: Finish Concept Map**</a:t>
            </a:r>
            <a:endParaRPr lang="en-US" sz="4000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greenmuseum.org/c/aen/Images/Ecology/paradise-xl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1447" y="274320"/>
            <a:ext cx="4954793" cy="653379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4827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4800" dirty="0" smtClean="0"/>
              <a:t>Exit Ticket 2/7/17</a:t>
            </a:r>
            <a:endParaRPr lang="en-US" sz="4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4800" dirty="0" smtClean="0">
                <a:solidFill>
                  <a:srgbClr val="FF0000"/>
                </a:solidFill>
              </a:rPr>
              <a:t>Reference the word wall:</a:t>
            </a:r>
          </a:p>
          <a:p>
            <a:pPr lvl="1"/>
            <a:endParaRPr lang="en-US" sz="4800" dirty="0" smtClean="0">
              <a:solidFill>
                <a:srgbClr val="FF0000"/>
              </a:solidFill>
            </a:endParaRPr>
          </a:p>
          <a:p>
            <a:pPr lvl="1"/>
            <a:r>
              <a:rPr lang="en-US" sz="4800" b="1" dirty="0" smtClean="0">
                <a:solidFill>
                  <a:schemeClr val="accent6">
                    <a:lumMod val="25000"/>
                  </a:schemeClr>
                </a:solidFill>
              </a:rPr>
              <a:t>Define</a:t>
            </a:r>
            <a:r>
              <a:rPr lang="en-US" sz="4800" dirty="0" smtClean="0">
                <a:solidFill>
                  <a:schemeClr val="accent6">
                    <a:lumMod val="25000"/>
                  </a:schemeClr>
                </a:solidFill>
              </a:rPr>
              <a:t> </a:t>
            </a:r>
            <a:r>
              <a:rPr lang="en-US" sz="4800" i="1" dirty="0" smtClean="0">
                <a:solidFill>
                  <a:schemeClr val="accent6">
                    <a:lumMod val="25000"/>
                  </a:schemeClr>
                </a:solidFill>
              </a:rPr>
              <a:t>biotic</a:t>
            </a:r>
            <a:r>
              <a:rPr lang="en-US" sz="4800" dirty="0" smtClean="0">
                <a:solidFill>
                  <a:schemeClr val="accent6">
                    <a:lumMod val="25000"/>
                  </a:schemeClr>
                </a:solidFill>
              </a:rPr>
              <a:t> factor in your own words.</a:t>
            </a:r>
          </a:p>
          <a:p>
            <a:pPr lvl="1"/>
            <a:endParaRPr lang="en-US" sz="4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900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mtClean="0"/>
              <a:t>New Seats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12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smtClean="0"/>
              <a:t>New Semester, New Policies</a:t>
            </a:r>
            <a:endParaRPr lang="en-US" sz="60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7030A0"/>
                </a:solidFill>
              </a:rPr>
              <a:t>Classroom Folders &amp; Notebooks</a:t>
            </a:r>
          </a:p>
          <a:p>
            <a:pPr lvl="1"/>
            <a:r>
              <a:rPr lang="en-US" sz="3200" dirty="0" smtClean="0"/>
              <a:t>      -Everything stays in folder bins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    -Names on Folders</a:t>
            </a:r>
          </a:p>
          <a:p>
            <a:pPr lvl="1"/>
            <a:r>
              <a:rPr lang="en-US" sz="3200" dirty="0"/>
              <a:t> </a:t>
            </a:r>
            <a:r>
              <a:rPr lang="en-US" sz="3200" dirty="0" smtClean="0"/>
              <a:t>    -To Do &amp; Done labels</a:t>
            </a:r>
          </a:p>
          <a:p>
            <a:pPr lvl="1"/>
            <a:endParaRPr lang="en-US" sz="3200" dirty="0" smtClean="0"/>
          </a:p>
          <a:p>
            <a:pPr lvl="2"/>
            <a:endParaRPr lang="en-US" dirty="0" smtClean="0"/>
          </a:p>
          <a:p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2"/>
          </p:nvPr>
        </p:nvSpPr>
        <p:spPr>
          <a:xfrm>
            <a:off x="5730243" y="1645922"/>
            <a:ext cx="6096000" cy="4937759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rgbClr val="7030A0"/>
                </a:solidFill>
              </a:rPr>
              <a:t>Cell Phones</a:t>
            </a:r>
          </a:p>
          <a:p>
            <a:pPr lvl="1"/>
            <a:r>
              <a:rPr lang="en-US" sz="3600" dirty="0" smtClean="0"/>
              <a:t>    -Phones should never be out</a:t>
            </a:r>
          </a:p>
          <a:p>
            <a:pPr lvl="1"/>
            <a:r>
              <a:rPr lang="en-US" sz="3600" dirty="0" smtClean="0"/>
              <a:t>    -If used inappropriately during class they will be placed in a </a:t>
            </a:r>
            <a:r>
              <a:rPr lang="en-US" sz="3600" dirty="0" smtClean="0">
                <a:solidFill>
                  <a:srgbClr val="FF0000"/>
                </a:solidFill>
              </a:rPr>
              <a:t>bin</a:t>
            </a:r>
            <a:r>
              <a:rPr lang="en-US" sz="3600" dirty="0" smtClean="0"/>
              <a:t> at the front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979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503" y="261257"/>
            <a:ext cx="6198664" cy="822960"/>
          </a:xfrm>
        </p:spPr>
        <p:txBody>
          <a:bodyPr/>
          <a:lstStyle/>
          <a:p>
            <a:pPr algn="ctr"/>
            <a:r>
              <a:rPr lang="en-US" sz="5400" dirty="0" smtClean="0">
                <a:solidFill>
                  <a:schemeClr val="bg2"/>
                </a:solidFill>
              </a:rPr>
              <a:t>Warm Up: 2/7/17</a:t>
            </a:r>
            <a:endParaRPr lang="en-US" sz="5400" dirty="0">
              <a:solidFill>
                <a:schemeClr val="bg2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8813" y="1737362"/>
            <a:ext cx="6135611" cy="4937759"/>
          </a:xfrm>
        </p:spPr>
        <p:txBody>
          <a:bodyPr/>
          <a:lstStyle/>
          <a:p>
            <a:pPr marL="742950" indent="-742950">
              <a:buAutoNum type="arabicPeriod"/>
            </a:pPr>
            <a:r>
              <a:rPr lang="en-US" sz="4400" dirty="0" smtClean="0">
                <a:solidFill>
                  <a:schemeClr val="bg2"/>
                </a:solidFill>
              </a:rPr>
              <a:t>Give two examples of non-living things from this picture. </a:t>
            </a:r>
          </a:p>
          <a:p>
            <a:pPr marL="742950" indent="-742950">
              <a:buAutoNum type="arabicPeriod"/>
            </a:pPr>
            <a:endParaRPr lang="en-US" sz="4400" dirty="0">
              <a:solidFill>
                <a:schemeClr val="bg2"/>
              </a:solidFill>
            </a:endParaRPr>
          </a:p>
          <a:p>
            <a:pPr marL="742950" indent="-742950">
              <a:buAutoNum type="arabicPeriod"/>
            </a:pPr>
            <a:r>
              <a:rPr lang="en-US" sz="4400" dirty="0" smtClean="0">
                <a:solidFill>
                  <a:schemeClr val="bg2"/>
                </a:solidFill>
              </a:rPr>
              <a:t>Give two examples of living things from this picture. </a:t>
            </a:r>
            <a:endParaRPr lang="en-US" sz="4400" dirty="0">
              <a:solidFill>
                <a:schemeClr val="bg2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760367" y="376646"/>
            <a:ext cx="5261816" cy="5671268"/>
            <a:chOff x="3048000" y="696064"/>
            <a:chExt cx="6169934" cy="5518417"/>
          </a:xfrm>
        </p:grpSpPr>
        <p:pic>
          <p:nvPicPr>
            <p:cNvPr id="5" name="Picture 7" descr="http://downloads.clipart.com/20584243.jpg?t=1355750818&amp;h=1c3c1dd70ededc0d6b0b487a3b0e33fb&amp;u=gettingnerdy"/>
            <p:cNvPicPr>
              <a:picLocks noChangeAspect="1" noChangeArrowheads="1"/>
            </p:cNvPicPr>
            <p:nvPr/>
          </p:nvPicPr>
          <p:blipFill rotWithShape="1"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048000" y="696064"/>
              <a:ext cx="6095999" cy="5518417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6" name="Picture 9" descr="http://downloads.clipart.com/20409431.jpg?t=1355751545&amp;h=c8133b45479823f785660d03911446c3&amp;u=gettingnerdy"/>
            <p:cNvPicPr>
              <a:picLocks noChangeAspect="1" noChangeArrowheads="1"/>
            </p:cNvPicPr>
            <p:nvPr/>
          </p:nvPicPr>
          <p:blipFill rotWithShape="1">
            <a:blip r:embed="rId3" cstate="screen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backgroundRemoval t="8527" b="100000" l="0" r="98649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019800" y="4352022"/>
              <a:ext cx="945078" cy="565873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7" name="Picture 13" descr="http://downloads.clipart.com/21945938.jpg?t=1355753322&amp;h=04c40bd11edf45e7892ad9d012f7ef4d&amp;u=gettingnerdy"/>
            <p:cNvPicPr>
              <a:picLocks noChangeAspect="1" noChangeArrowheads="1"/>
            </p:cNvPicPr>
            <p:nvPr/>
          </p:nvPicPr>
          <p:blipFill rotWithShape="1">
            <a:blip r:embed="rId5" cstate="screen">
              <a:extLst>
                <a:ext uri="{BEBA8EAE-BF5A-486C-A8C5-ECC9F3942E4B}">
                  <a14:imgProps xmlns:a14="http://schemas.microsoft.com/office/drawing/2010/main">
                    <a14:imgLayer r:embed="rId6">
                      <a14:imgEffect>
                        <a14:backgroundRemoval t="9677" b="90323" l="9341" r="8956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20686332">
              <a:off x="6516801" y="5543489"/>
              <a:ext cx="775855" cy="406783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8" name="Picture 17" descr="http://downloads.clipart.com/20622280.jpg?t=1355753710&amp;h=2360b015b067c19bd7beb7728259e6c4&amp;u=gettingnerdy"/>
            <p:cNvPicPr>
              <a:picLocks noChangeAspect="1" noChangeArrowheads="1"/>
            </p:cNvPicPr>
            <p:nvPr/>
          </p:nvPicPr>
          <p:blipFill rotWithShape="1">
            <a:blip r:embed="rId7" cstate="screen">
              <a:extLst>
                <a:ext uri="{BEBA8EAE-BF5A-486C-A8C5-ECC9F3942E4B}">
                  <a14:imgProps xmlns:a14="http://schemas.microsoft.com/office/drawing/2010/main">
                    <a14:imgLayer r:embed="rId8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3048000" y="3360668"/>
              <a:ext cx="1600200" cy="2179533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9" name="Picture 19" descr="http://downloads.clipart.com/21873492.jpg?t=1355753775&amp;h=e2b335c4f62f936efcd17e5e8e9bffdd&amp;u=gettingnerdy"/>
            <p:cNvPicPr>
              <a:picLocks noChangeAspect="1" noChangeArrowheads="1"/>
            </p:cNvPicPr>
            <p:nvPr/>
          </p:nvPicPr>
          <p:blipFill rotWithShape="1">
            <a:blip r:embed="rId9" cstate="screen">
              <a:extLst>
                <a:ext uri="{BEBA8EAE-BF5A-486C-A8C5-ECC9F3942E4B}">
                  <a14:imgProps xmlns:a14="http://schemas.microsoft.com/office/drawing/2010/main">
                    <a14:imgLayer r:embed="rId10">
                      <a14:imgEffect>
                        <a14:backgroundRemoval t="9639" b="89157" l="9467" r="89941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 rot="833956">
              <a:off x="5870548" y="4985383"/>
              <a:ext cx="724087" cy="72542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0" name="Picture 21" descr="http://downloads.clipart.com/22163870.jpg?t=1355752520&amp;h=673cebfad3166e745485114bba68b957&amp;u=gettingnerdy"/>
            <p:cNvPicPr>
              <a:picLocks noChangeAspect="1" noChangeArrowheads="1"/>
            </p:cNvPicPr>
            <p:nvPr/>
          </p:nvPicPr>
          <p:blipFill rotWithShape="1">
            <a:blip r:embed="rId11" cstate="screen">
              <a:extLst>
                <a:ext uri="{BEBA8EAE-BF5A-486C-A8C5-ECC9F3942E4B}">
                  <a14:imgProps xmlns:a14="http://schemas.microsoft.com/office/drawing/2010/main">
                    <a14:imgLayer r:embed="rId12">
                      <a14:imgEffect>
                        <a14:backgroundRemoval t="526" b="100000" l="8725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8161137" y="4352022"/>
              <a:ext cx="1056797" cy="1058176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1" name="Picture 25" descr="http://downloads.clipart.com/20708360.jpg?t=1355753529&amp;h=3ad9fb0cebec6ee4d19eb86163cdd08b&amp;u=gettingnerdy"/>
            <p:cNvPicPr>
              <a:picLocks noChangeAspect="1" noChangeArrowheads="1"/>
            </p:cNvPicPr>
            <p:nvPr/>
          </p:nvPicPr>
          <p:blipFill rotWithShape="1">
            <a:blip r:embed="rId13" cstate="screen">
              <a:extLst>
                <a:ext uri="{BEBA8EAE-BF5A-486C-A8C5-ECC9F3942E4B}">
                  <a14:imgProps xmlns:a14="http://schemas.microsoft.com/office/drawing/2010/main">
                    <a14:imgLayer r:embed="rId14">
                      <a14:imgEffect>
                        <a14:backgroundRemoval t="9722" b="91667" l="0" r="89313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388773" y="3217037"/>
              <a:ext cx="732366" cy="83178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2" name="Picture 27" descr="http://downloads.clipart.com/21729080.jpg?t=1355753821&amp;h=b71e9fabc5983b0191ab755f4a6508ac&amp;u=gettingnerdy"/>
            <p:cNvPicPr>
              <a:picLocks noChangeAspect="1" noChangeArrowheads="1"/>
            </p:cNvPicPr>
            <p:nvPr/>
          </p:nvPicPr>
          <p:blipFill rotWithShape="1">
            <a:blip r:embed="rId15" cstate="screen">
              <a:extLst>
                <a:ext uri="{BEBA8EAE-BF5A-486C-A8C5-ECC9F3942E4B}">
                  <a14:imgProps xmlns:a14="http://schemas.microsoft.com/office/drawing/2010/main">
                    <a14:imgLayer r:embed="rId16">
                      <a14:imgEffect>
                        <a14:backgroundRemoval t="0" b="100000" l="0" r="100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7293286" y="4352022"/>
              <a:ext cx="817066" cy="565872"/>
            </a:xfrm>
            <a:prstGeom prst="rect">
              <a:avLst/>
            </a:prstGeom>
            <a:noFill/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13" name="Picture 31" descr="http://downloads.clipart.com/9752268.jpg?t=1355755416&amp;h=fbf749a6625730400f4fce07d12682f4&amp;u=gettingnerdy"/>
            <p:cNvPicPr>
              <a:picLocks noChangeAspect="1" noChangeArrowheads="1"/>
            </p:cNvPicPr>
            <p:nvPr/>
          </p:nvPicPr>
          <p:blipFill rotWithShape="1">
            <a:blip r:embed="rId17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 bwMode="auto">
            <a:xfrm>
              <a:off x="6204897" y="1026610"/>
              <a:ext cx="602920" cy="649789"/>
            </a:xfrm>
            <a:prstGeom prst="rect">
              <a:avLst/>
            </a:prstGeom>
            <a:noFill/>
            <a:effectLst>
              <a:softEdge rad="76200"/>
            </a:effectLst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79769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Compare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61704" y="1344706"/>
            <a:ext cx="1116874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4000" dirty="0" smtClean="0">
              <a:solidFill>
                <a:schemeClr val="bg2"/>
              </a:solidFill>
            </a:endParaRPr>
          </a:p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Essential Question: </a:t>
            </a:r>
          </a:p>
          <a:p>
            <a:pPr algn="ctr"/>
            <a:r>
              <a:rPr lang="en-US" sz="4000" dirty="0" smtClean="0">
                <a:solidFill>
                  <a:schemeClr val="bg2"/>
                </a:solidFill>
              </a:rPr>
              <a:t>Compare and Contrast Biotic and Abiotic factors.</a:t>
            </a:r>
            <a:endParaRPr lang="en-US" sz="4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616706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503" y="419100"/>
            <a:ext cx="6221185" cy="5715000"/>
          </a:xfrm>
        </p:spPr>
        <p:txBody>
          <a:bodyPr/>
          <a:lstStyle/>
          <a:p>
            <a:pPr marL="571500" indent="-5715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4400" b="1" dirty="0"/>
              <a:t>Ecology</a:t>
            </a:r>
            <a:r>
              <a:rPr lang="en-US" sz="4400" dirty="0"/>
              <a:t>: the study of how living things </a:t>
            </a:r>
            <a:r>
              <a:rPr lang="en-US" sz="4400" u="sng" dirty="0">
                <a:solidFill>
                  <a:srgbClr val="7030A0"/>
                </a:solidFill>
              </a:rPr>
              <a:t>interact</a:t>
            </a:r>
            <a:r>
              <a:rPr lang="en-US" sz="4400" dirty="0">
                <a:solidFill>
                  <a:srgbClr val="7030A0"/>
                </a:solidFill>
              </a:rPr>
              <a:t> </a:t>
            </a:r>
            <a:r>
              <a:rPr lang="en-US" sz="4400" dirty="0"/>
              <a:t>with each other and their </a:t>
            </a:r>
            <a:r>
              <a:rPr lang="en-US" sz="4400" u="sng" dirty="0">
                <a:solidFill>
                  <a:srgbClr val="7030A0"/>
                </a:solidFill>
              </a:rPr>
              <a:t>environment</a:t>
            </a:r>
            <a:r>
              <a:rPr lang="en-US" sz="4400" dirty="0">
                <a:solidFill>
                  <a:srgbClr val="7030A0"/>
                </a:solidFill>
              </a:rPr>
              <a:t>.</a:t>
            </a:r>
            <a:r>
              <a:rPr lang="en-US" sz="4400" dirty="0"/>
              <a:t>  </a:t>
            </a:r>
            <a:endParaRPr lang="en-US" sz="4400" dirty="0" smtClean="0"/>
          </a:p>
          <a:p>
            <a:pPr algn="ctr">
              <a:lnSpc>
                <a:spcPct val="90000"/>
              </a:lnSpc>
            </a:pPr>
            <a:endParaRPr lang="en-US" sz="3600" dirty="0" smtClean="0"/>
          </a:p>
        </p:txBody>
      </p:sp>
      <p:pic>
        <p:nvPicPr>
          <p:cNvPr id="7171" name="Picture 4" descr="2010-2011 Biotic and Abiotic Fac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325688" y="-38100"/>
            <a:ext cx="5780087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05165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2099" y="380455"/>
            <a:ext cx="6221185" cy="6020889"/>
          </a:xfrm>
        </p:spPr>
        <p:txBody>
          <a:bodyPr/>
          <a:lstStyle/>
          <a:p>
            <a:pPr marL="571500" indent="-5715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US" sz="3600" dirty="0" smtClean="0"/>
              <a:t>An </a:t>
            </a:r>
            <a:r>
              <a:rPr lang="en-US" sz="3600" b="1" dirty="0"/>
              <a:t>ecosystem</a:t>
            </a:r>
            <a:r>
              <a:rPr lang="en-US" sz="3600" dirty="0"/>
              <a:t> is made up of all of the living </a:t>
            </a:r>
            <a:r>
              <a:rPr lang="en-US" sz="3600" dirty="0">
                <a:solidFill>
                  <a:srgbClr val="7030A0"/>
                </a:solidFill>
              </a:rPr>
              <a:t>(</a:t>
            </a:r>
            <a:r>
              <a:rPr lang="en-US" sz="3600" u="sng" dirty="0">
                <a:solidFill>
                  <a:srgbClr val="7030A0"/>
                </a:solidFill>
              </a:rPr>
              <a:t>BIOTIC</a:t>
            </a:r>
            <a:r>
              <a:rPr lang="en-US" sz="3600" dirty="0">
                <a:solidFill>
                  <a:srgbClr val="7030A0"/>
                </a:solidFill>
              </a:rPr>
              <a:t>) </a:t>
            </a:r>
            <a:r>
              <a:rPr lang="en-US" sz="3600" dirty="0"/>
              <a:t>and non-living </a:t>
            </a:r>
            <a:r>
              <a:rPr lang="en-US" sz="3600" dirty="0">
                <a:solidFill>
                  <a:srgbClr val="7030A0"/>
                </a:solidFill>
              </a:rPr>
              <a:t>(</a:t>
            </a:r>
            <a:r>
              <a:rPr lang="en-US" sz="3600" u="sng" dirty="0">
                <a:solidFill>
                  <a:srgbClr val="7030A0"/>
                </a:solidFill>
              </a:rPr>
              <a:t>ABIOTIC</a:t>
            </a:r>
            <a:r>
              <a:rPr lang="en-US" sz="3600" dirty="0">
                <a:solidFill>
                  <a:srgbClr val="7030A0"/>
                </a:solidFill>
              </a:rPr>
              <a:t>) </a:t>
            </a:r>
            <a:r>
              <a:rPr lang="en-US" sz="3600" dirty="0"/>
              <a:t>factors</a:t>
            </a:r>
            <a:r>
              <a:rPr lang="en-US" sz="3600" dirty="0" smtClean="0"/>
              <a:t>.</a:t>
            </a:r>
            <a:endParaRPr lang="en-US" sz="3600" dirty="0"/>
          </a:p>
          <a:p>
            <a:pPr algn="ctr">
              <a:lnSpc>
                <a:spcPct val="90000"/>
              </a:lnSpc>
            </a:pPr>
            <a:endParaRPr lang="en-US" sz="3600" dirty="0" smtClean="0"/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sz="3600" dirty="0" smtClean="0"/>
              <a:t>In </a:t>
            </a:r>
            <a:r>
              <a:rPr lang="en-US" sz="3600" dirty="0"/>
              <a:t>the picture, place a </a:t>
            </a:r>
            <a:r>
              <a:rPr lang="en-US" sz="3600" dirty="0">
                <a:solidFill>
                  <a:schemeClr val="accent6">
                    <a:lumMod val="25000"/>
                  </a:schemeClr>
                </a:solidFill>
              </a:rPr>
              <a:t>CIRCLE AROUND </a:t>
            </a:r>
            <a:r>
              <a:rPr lang="en-US" sz="3600" dirty="0"/>
              <a:t>things that are </a:t>
            </a:r>
            <a:r>
              <a:rPr lang="en-US" sz="3600" dirty="0">
                <a:solidFill>
                  <a:schemeClr val="accent6">
                    <a:lumMod val="25000"/>
                  </a:schemeClr>
                </a:solidFill>
              </a:rPr>
              <a:t>LIVING</a:t>
            </a:r>
            <a:r>
              <a:rPr lang="en-US" sz="3600" dirty="0"/>
              <a:t> and an </a:t>
            </a:r>
            <a:r>
              <a:rPr lang="en-US" sz="3600" dirty="0">
                <a:solidFill>
                  <a:srgbClr val="FF0000"/>
                </a:solidFill>
              </a:rPr>
              <a:t>“X”</a:t>
            </a:r>
            <a:r>
              <a:rPr lang="en-US" sz="3600" dirty="0"/>
              <a:t> over things that are </a:t>
            </a:r>
            <a:r>
              <a:rPr lang="en-US" sz="3600" dirty="0">
                <a:solidFill>
                  <a:srgbClr val="FF0000"/>
                </a:solidFill>
              </a:rPr>
              <a:t>NON-LIVING.</a:t>
            </a:r>
          </a:p>
        </p:txBody>
      </p:sp>
      <p:pic>
        <p:nvPicPr>
          <p:cNvPr id="7171" name="Picture 4" descr="2010-2011 Biotic and Abiotic Facto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211389" y="76200"/>
            <a:ext cx="5780087" cy="662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Donut 1"/>
          <p:cNvSpPr/>
          <p:nvPr/>
        </p:nvSpPr>
        <p:spPr bwMode="auto">
          <a:xfrm>
            <a:off x="6287588" y="3810000"/>
            <a:ext cx="1143000" cy="1143000"/>
          </a:xfrm>
          <a:prstGeom prst="donut">
            <a:avLst>
              <a:gd name="adj" fmla="val 12532"/>
            </a:avLst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6" name="Donut 5"/>
          <p:cNvSpPr/>
          <p:nvPr/>
        </p:nvSpPr>
        <p:spPr bwMode="auto">
          <a:xfrm>
            <a:off x="9169479" y="1342696"/>
            <a:ext cx="1143000" cy="1143000"/>
          </a:xfrm>
          <a:prstGeom prst="donut">
            <a:avLst>
              <a:gd name="adj" fmla="val 12532"/>
            </a:avLst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7" name="Donut 6"/>
          <p:cNvSpPr/>
          <p:nvPr/>
        </p:nvSpPr>
        <p:spPr bwMode="auto">
          <a:xfrm>
            <a:off x="7811588" y="5562600"/>
            <a:ext cx="1143000" cy="1143000"/>
          </a:xfrm>
          <a:prstGeom prst="donut">
            <a:avLst>
              <a:gd name="adj" fmla="val 12532"/>
            </a:avLst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8" name="Donut 7"/>
          <p:cNvSpPr/>
          <p:nvPr/>
        </p:nvSpPr>
        <p:spPr bwMode="auto">
          <a:xfrm>
            <a:off x="9106988" y="4343400"/>
            <a:ext cx="571500" cy="571500"/>
          </a:xfrm>
          <a:prstGeom prst="donut">
            <a:avLst>
              <a:gd name="adj" fmla="val 12532"/>
            </a:avLst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9" name="Donut 8"/>
          <p:cNvSpPr/>
          <p:nvPr/>
        </p:nvSpPr>
        <p:spPr bwMode="auto">
          <a:xfrm>
            <a:off x="7049588" y="4495800"/>
            <a:ext cx="1333500" cy="1333500"/>
          </a:xfrm>
          <a:prstGeom prst="donut">
            <a:avLst>
              <a:gd name="adj" fmla="val 12532"/>
            </a:avLst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10" name="Donut 9"/>
          <p:cNvSpPr/>
          <p:nvPr/>
        </p:nvSpPr>
        <p:spPr bwMode="auto">
          <a:xfrm>
            <a:off x="9030788" y="1625188"/>
            <a:ext cx="2994716" cy="3124200"/>
          </a:xfrm>
          <a:prstGeom prst="donut">
            <a:avLst>
              <a:gd name="adj" fmla="val 3991"/>
            </a:avLst>
          </a:prstGeom>
          <a:solidFill>
            <a:srgbClr val="92D05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3" name="Multiply 2"/>
          <p:cNvSpPr/>
          <p:nvPr/>
        </p:nvSpPr>
        <p:spPr bwMode="auto">
          <a:xfrm>
            <a:off x="7415022" y="698938"/>
            <a:ext cx="1044266" cy="1066800"/>
          </a:xfrm>
          <a:prstGeom prst="mathMultiply">
            <a:avLst>
              <a:gd name="adj1" fmla="val 13285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12" name="Multiply 11"/>
          <p:cNvSpPr/>
          <p:nvPr/>
        </p:nvSpPr>
        <p:spPr bwMode="auto">
          <a:xfrm>
            <a:off x="6453915" y="1028700"/>
            <a:ext cx="1044266" cy="1066800"/>
          </a:xfrm>
          <a:prstGeom prst="mathMultiply">
            <a:avLst>
              <a:gd name="adj1" fmla="val 13285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13" name="Multiply 12"/>
          <p:cNvSpPr/>
          <p:nvPr/>
        </p:nvSpPr>
        <p:spPr bwMode="auto">
          <a:xfrm>
            <a:off x="9975214" y="759372"/>
            <a:ext cx="1044266" cy="1066800"/>
          </a:xfrm>
          <a:prstGeom prst="mathMultiply">
            <a:avLst>
              <a:gd name="adj1" fmla="val 13285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14" name="Multiply 13"/>
          <p:cNvSpPr/>
          <p:nvPr/>
        </p:nvSpPr>
        <p:spPr bwMode="auto">
          <a:xfrm>
            <a:off x="8497388" y="5029200"/>
            <a:ext cx="1044266" cy="1066800"/>
          </a:xfrm>
          <a:prstGeom prst="mathMultiply">
            <a:avLst>
              <a:gd name="adj1" fmla="val 13285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15" name="Multiply 14"/>
          <p:cNvSpPr/>
          <p:nvPr/>
        </p:nvSpPr>
        <p:spPr bwMode="auto">
          <a:xfrm>
            <a:off x="8878388" y="5791200"/>
            <a:ext cx="1044266" cy="1066800"/>
          </a:xfrm>
          <a:prstGeom prst="mathMultiply">
            <a:avLst>
              <a:gd name="adj1" fmla="val 13285"/>
            </a:avLst>
          </a:prstGeom>
          <a:solidFill>
            <a:srgbClr val="FF0000"/>
          </a:solidFill>
          <a:ln>
            <a:noFill/>
          </a:ln>
          <a:effectLst/>
          <a:ex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endParaRPr lang="en-US" sz="2800">
              <a:latin typeface="Arial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35596" y="413188"/>
            <a:ext cx="2369922" cy="57150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9327453" y="344200"/>
            <a:ext cx="2339788" cy="571500"/>
          </a:xfrm>
          <a:prstGeom prst="rect">
            <a:avLst/>
          </a:prstGeom>
          <a:noFill/>
          <a:ln w="38100"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83337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3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In </a:t>
            </a:r>
            <a:r>
              <a:rPr lang="en-US" dirty="0"/>
              <a:t>Y</a:t>
            </a:r>
            <a:r>
              <a:rPr lang="en-US" dirty="0" smtClean="0"/>
              <a:t>our Packet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sz="5400" dirty="0" smtClean="0">
                <a:solidFill>
                  <a:schemeClr val="bg2"/>
                </a:solidFill>
              </a:rPr>
              <a:t>You have 10 minutes to walk around the school and take write down examples of biotic vs. abiotic factors…..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753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-152400"/>
            <a:ext cx="11460480" cy="822960"/>
          </a:xfrm>
        </p:spPr>
        <p:txBody>
          <a:bodyPr/>
          <a:lstStyle/>
          <a:p>
            <a:pPr algn="ctr"/>
            <a:r>
              <a:rPr lang="en-US" sz="6000" dirty="0" smtClean="0">
                <a:solidFill>
                  <a:schemeClr val="bg2"/>
                </a:solidFill>
              </a:rPr>
              <a:t>Next: </a:t>
            </a:r>
            <a:br>
              <a:rPr lang="en-US" sz="6000" dirty="0" smtClean="0">
                <a:solidFill>
                  <a:schemeClr val="bg2"/>
                </a:solidFill>
              </a:rPr>
            </a:br>
            <a:r>
              <a:rPr lang="en-US" sz="6000" dirty="0" smtClean="0">
                <a:solidFill>
                  <a:schemeClr val="bg2"/>
                </a:solidFill>
              </a:rPr>
              <a:t>We will make a concept map </a:t>
            </a:r>
            <a:r>
              <a:rPr lang="en-US" sz="6000" dirty="0" smtClean="0">
                <a:solidFill>
                  <a:schemeClr val="bg2"/>
                </a:solidFill>
                <a:sym typeface="Wingdings" panose="05000000000000000000" pitchFamily="2" charset="2"/>
              </a:rPr>
              <a:t> </a:t>
            </a:r>
            <a:endParaRPr lang="en-US" sz="6000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877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ustom Theme">
  <a:themeElements>
    <a:clrScheme name="bubbles">
      <a:dk1>
        <a:srgbClr val="00BDEC"/>
      </a:dk1>
      <a:lt1>
        <a:srgbClr val="E0F5FA"/>
      </a:lt1>
      <a:dk2>
        <a:srgbClr val="000000"/>
      </a:dk2>
      <a:lt2>
        <a:srgbClr val="FFFFFF"/>
      </a:lt2>
      <a:accent1>
        <a:srgbClr val="38CBF0"/>
      </a:accent1>
      <a:accent2>
        <a:srgbClr val="70D9F4"/>
      </a:accent2>
      <a:accent3>
        <a:srgbClr val="A8E7F7"/>
      </a:accent3>
      <a:accent4>
        <a:srgbClr val="69AE7A"/>
      </a:accent4>
      <a:accent5>
        <a:srgbClr val="8CE8A3"/>
      </a:accent5>
      <a:accent6>
        <a:srgbClr val="B2F0C2"/>
      </a:accent6>
      <a:hlink>
        <a:srgbClr val="0000EE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4346</TotalTime>
  <Words>212</Words>
  <Application>Microsoft Office PowerPoint</Application>
  <PresentationFormat>Widescreen</PresentationFormat>
  <Paragraphs>39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Georgia</vt:lpstr>
      <vt:lpstr>Wingdings</vt:lpstr>
      <vt:lpstr>Custom Theme</vt:lpstr>
      <vt:lpstr>Agenda: 2/7/17</vt:lpstr>
      <vt:lpstr>New Seats</vt:lpstr>
      <vt:lpstr>New Semester, New Policies</vt:lpstr>
      <vt:lpstr>Warm Up: 2/7/17</vt:lpstr>
      <vt:lpstr>PowerPoint Presentation</vt:lpstr>
      <vt:lpstr>PowerPoint Presentation</vt:lpstr>
      <vt:lpstr>PowerPoint Presentation</vt:lpstr>
      <vt:lpstr>In Your Packet</vt:lpstr>
      <vt:lpstr>Next:  We will make a concept map  </vt:lpstr>
      <vt:lpstr>Exit Ticket 2/7/17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Agenda: 2/7/17</dc:title>
  <dc:creator>Spencer, Deidra</dc:creator>
  <cp:lastModifiedBy>Spencer, Deidra</cp:lastModifiedBy>
  <cp:revision>19</cp:revision>
  <dcterms:created xsi:type="dcterms:W3CDTF">2017-02-01T21:03:32Z</dcterms:created>
  <dcterms:modified xsi:type="dcterms:W3CDTF">2017-02-07T22:14:15Z</dcterms:modified>
</cp:coreProperties>
</file>