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64" r:id="rId4"/>
    <p:sldId id="266" r:id="rId5"/>
    <p:sldId id="260" r:id="rId6"/>
    <p:sldId id="261" r:id="rId7"/>
    <p:sldId id="265" r:id="rId8"/>
    <p:sldId id="262" r:id="rId9"/>
    <p:sldId id="263" r:id="rId10"/>
    <p:sldId id="275" r:id="rId11"/>
    <p:sldId id="258" r:id="rId12"/>
    <p:sldId id="268" r:id="rId13"/>
    <p:sldId id="269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338" autoAdjust="0"/>
    <p:restoredTop sz="86389" autoAdjust="0"/>
  </p:normalViewPr>
  <p:slideViewPr>
    <p:cSldViewPr snapToGrid="0">
      <p:cViewPr varScale="1">
        <p:scale>
          <a:sx n="49" d="100"/>
          <a:sy n="49" d="100"/>
        </p:scale>
        <p:origin x="240" y="53"/>
      </p:cViewPr>
      <p:guideLst/>
    </p:cSldViewPr>
  </p:slideViewPr>
  <p:outlineViewPr>
    <p:cViewPr>
      <p:scale>
        <a:sx n="33" d="100"/>
        <a:sy n="33" d="100"/>
      </p:scale>
      <p:origin x="0" y="-58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30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A364-0C8D-4914-BF04-6FC9BC8EAB3F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A445-55D2-44BA-A311-5C1DCC6DD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8A445-55D2-44BA-A311-5C1DCC6DD8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5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92D84-1FF7-4BAE-AD5F-147F7357325B}" type="slidenum">
              <a:rPr lang="en-US" alt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myphliputil.pearsoncmg.com/media/ebcampbell7/chapter52/ebcampbell7_52_2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210" y="1178718"/>
            <a:ext cx="4540603" cy="1546412"/>
          </a:xfrm>
        </p:spPr>
        <p:txBody>
          <a:bodyPr/>
          <a:lstStyle/>
          <a:p>
            <a:pPr algn="l"/>
            <a:r>
              <a:rPr lang="en-US" sz="4400" dirty="0" smtClean="0"/>
              <a:t>  </a:t>
            </a:r>
            <a:r>
              <a:rPr lang="en-US" sz="4000" dirty="0" smtClean="0"/>
              <a:t>Agenda: 2.28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2393576"/>
            <a:ext cx="9070848" cy="3108757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3600" dirty="0" smtClean="0"/>
              <a:t>Warm-Up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600" dirty="0" smtClean="0"/>
              <a:t>Predator/Prey Game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600" dirty="0" smtClean="0"/>
              <a:t>Follow-up questions/graph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600" dirty="0" smtClean="0"/>
              <a:t>Exit Ticket</a:t>
            </a:r>
          </a:p>
          <a:p>
            <a:pPr algn="l"/>
            <a:r>
              <a:rPr lang="en-US" sz="4400" b="1" dirty="0" smtClean="0">
                <a:solidFill>
                  <a:srgbClr val="FF0000"/>
                </a:solidFill>
              </a:rPr>
              <a:t>**Test next Thursday 3/9**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predator vs p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5" y="1510271"/>
            <a:ext cx="2927783" cy="29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Johnathon’s blue world </a:t>
            </a:r>
            <a:r>
              <a:rPr lang="en-US" smtClean="0"/>
              <a:t>ocean symbiosis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2.28.2017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9482"/>
            <a:ext cx="10511118" cy="41255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smtClean="0"/>
              <a:t>1. Where do autotrophs get their energy from?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2. Draw </a:t>
            </a:r>
            <a:r>
              <a:rPr lang="en-US" sz="4400" dirty="0"/>
              <a:t>a picture of an autotroph</a:t>
            </a:r>
          </a:p>
          <a:p>
            <a:pPr marL="0" indent="0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**Test next Thursday 3/9**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095500" y="24923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Grizzly Bear &amp; Salmon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003" y="1728362"/>
            <a:ext cx="5305697" cy="4114800"/>
          </a:xfrm>
        </p:spPr>
        <p:txBody>
          <a:bodyPr/>
          <a:lstStyle/>
          <a:p>
            <a:pPr marL="640080" indent="-457200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The Grizzly Bear braces itself as it waits for salmon to jump upstream to their breeding grounds.  </a:t>
            </a: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40080" indent="-457200"/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bears rely on the salmon for nutrition.</a:t>
            </a:r>
          </a:p>
        </p:txBody>
      </p:sp>
      <p:pic>
        <p:nvPicPr>
          <p:cNvPr id="2048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199" y="2626313"/>
            <a:ext cx="5000897" cy="3333931"/>
          </a:xfrm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457653" y="5129247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What symbiotic relationship is </a:t>
            </a:r>
            <a:r>
              <a:rPr lang="en-US" altLang="en-US" dirty="0" smtClean="0">
                <a:solidFill>
                  <a:prstClr val="black"/>
                </a:solidFill>
              </a:rPr>
              <a:t>this?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0765" y="159584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Predator/Prey</a:t>
            </a:r>
            <a:r>
              <a:rPr lang="en-US" u="sng" dirty="0"/>
              <a:t>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0857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3087" y="2940786"/>
            <a:ext cx="4481513" cy="3317875"/>
          </a:xfrm>
          <a:noFill/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442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</a:rPr>
              <a:t>2. Boxer Crab &amp; Anemones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944688" y="5427664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What symbiotic relationship is this?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979" y="1026459"/>
            <a:ext cx="4356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This Boxer Crab carries a pair of stinging anemones in its claws, which it uses to defend itself from predators. </a:t>
            </a:r>
            <a:endParaRPr lang="en-US" altLang="en-US" sz="2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</a:rPr>
              <a:t>The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anemones get to move around which increases their food supply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7811" y="1608908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Mutualism 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799263" y="1609725"/>
            <a:ext cx="3556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The remora attaches itself to the shark and saves energy since it doesn’t have to swim, and it gets to snack on the sharks kills. </a:t>
            </a:r>
            <a:endParaRPr lang="en-US" altLang="en-US" sz="28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</a:rPr>
              <a:t>The </a:t>
            </a: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</a:rPr>
              <a:t>shark doesn’t get anything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088" y="2282826"/>
            <a:ext cx="5099050" cy="3800475"/>
          </a:xfrm>
          <a:noFill/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814513" y="377826"/>
            <a:ext cx="8520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dirty="0">
                <a:solidFill>
                  <a:prstClr val="black"/>
                </a:solidFill>
              </a:rPr>
              <a:t>3. Shark &amp; Remora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7102263" y="5621636"/>
            <a:ext cx="4782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What symbiotic relationship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6519" y="139865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Commensalism  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813878" y="46116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Elk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352697" y="1604168"/>
            <a:ext cx="6200503" cy="4818063"/>
          </a:xfrm>
        </p:spPr>
        <p:txBody>
          <a:bodyPr/>
          <a:lstStyle/>
          <a:p>
            <a:pPr indent="7938">
              <a:buNone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 battle or contest between individuals, groups, animals, etc. for territory, a niche, or a location of resources. It arises whenever two or more parties strive for a goal which cannot be shared.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en-US" sz="1600" dirty="0"/>
          </a:p>
        </p:txBody>
      </p:sp>
      <p:pic>
        <p:nvPicPr>
          <p:cNvPr id="2355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743200"/>
            <a:ext cx="3810000" cy="2540000"/>
          </a:xfrm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003425" y="5575301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What symbiotic relationship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39865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Competition  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0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58" y="3191529"/>
            <a:ext cx="484346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87382" y="967519"/>
            <a:ext cx="1141693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</a:rPr>
              <a:t>This tiny emperor shrimp is riding along on the back of a sea cucumber (a long worm-like starfish relative) while it crawls along a sandy bottom. The shrimp gets to travel around under the protection of its much larger  partner, and the sea cucumber doesn't seem to mind</a:t>
            </a:r>
            <a:r>
              <a:rPr lang="en-US" altLang="en-US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C0504D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283835" y="488976"/>
            <a:ext cx="8520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5. Emperor Shrimp &amp; Sea Cucumber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944688" y="5427664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What symbiotic relationship is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3802" y="411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Commensalism 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4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9" y="548464"/>
            <a:ext cx="10058400" cy="1371600"/>
          </a:xfrm>
        </p:spPr>
        <p:txBody>
          <a:bodyPr/>
          <a:lstStyle/>
          <a:p>
            <a:r>
              <a:rPr lang="en-US" dirty="0" smtClean="0"/>
              <a:t>Warm-Up: 2.28/2017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565"/>
            <a:ext cx="11282082" cy="42734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6000" dirty="0" smtClean="0">
                <a:latin typeface="+mj-lt"/>
              </a:rPr>
              <a:t>1. What is a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biotic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6000" dirty="0" smtClean="0">
                <a:latin typeface="+mj-lt"/>
              </a:rPr>
              <a:t>factor?</a:t>
            </a:r>
          </a:p>
          <a:p>
            <a:pPr lvl="1">
              <a:lnSpc>
                <a:spcPct val="150000"/>
              </a:lnSpc>
            </a:pPr>
            <a:r>
              <a:rPr lang="en-US" sz="5400" dirty="0" smtClean="0">
                <a:latin typeface="+mj-lt"/>
              </a:rPr>
              <a:t>Explain in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words &amp; drawing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000" dirty="0" smtClean="0">
                <a:latin typeface="+mj-lt"/>
              </a:rPr>
              <a:t>2. What is an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abiotic</a:t>
            </a:r>
            <a:r>
              <a:rPr lang="en-US" sz="6000" dirty="0" smtClean="0">
                <a:latin typeface="+mj-lt"/>
              </a:rPr>
              <a:t> factor?</a:t>
            </a:r>
          </a:p>
          <a:p>
            <a:pPr lvl="1">
              <a:lnSpc>
                <a:spcPct val="150000"/>
              </a:lnSpc>
            </a:pPr>
            <a:r>
              <a:rPr lang="en-US" sz="5400" dirty="0">
                <a:latin typeface="+mj-lt"/>
              </a:rPr>
              <a:t>Explain in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words &amp; drawing</a:t>
            </a:r>
          </a:p>
          <a:p>
            <a:pPr lvl="1"/>
            <a:endParaRPr lang="en-US" sz="3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66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82" y="124301"/>
            <a:ext cx="10058400" cy="1371600"/>
          </a:xfrm>
        </p:spPr>
        <p:txBody>
          <a:bodyPr/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0" y="1018903"/>
            <a:ext cx="11247121" cy="50161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Terrarium Observations (</a:t>
            </a:r>
            <a:r>
              <a:rPr lang="en-US" sz="3200" dirty="0"/>
              <a:t>i</a:t>
            </a:r>
            <a:r>
              <a:rPr lang="en-US" sz="3200" dirty="0" smtClean="0"/>
              <a:t>n ecosystem inquiry packet).  </a:t>
            </a:r>
          </a:p>
          <a:p>
            <a:pPr lvl="1"/>
            <a:r>
              <a:rPr lang="en-US" sz="3200" dirty="0" smtClean="0"/>
              <a:t>Write out numbers for temperature and organism observations</a:t>
            </a:r>
          </a:p>
          <a:p>
            <a:pPr lvl="1"/>
            <a:r>
              <a:rPr lang="en-US" sz="3200" dirty="0" smtClean="0"/>
              <a:t>Complete part 2 questions B and C (we skipped this before)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2" y="2819140"/>
            <a:ext cx="5281748" cy="350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640" t="13643" r="29473" b="5736"/>
          <a:stretch/>
        </p:blipFill>
        <p:spPr>
          <a:xfrm>
            <a:off x="2325187" y="2918330"/>
            <a:ext cx="1881053" cy="33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 Out </a:t>
            </a:r>
            <a:r>
              <a:rPr lang="en-US" b="1" u="sng" dirty="0" smtClean="0"/>
              <a:t>Ecology Packet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9223" y="23763"/>
            <a:ext cx="10058400" cy="1371600"/>
          </a:xfrm>
        </p:spPr>
        <p:txBody>
          <a:bodyPr/>
          <a:lstStyle/>
          <a:p>
            <a:pPr algn="ctr"/>
            <a:r>
              <a:rPr lang="en-US" dirty="0" smtClean="0"/>
              <a:t>Predator Prey Game!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06" y="1214405"/>
            <a:ext cx="5152363" cy="405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720" y="2014194"/>
            <a:ext cx="4756823" cy="3155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716" y="5270094"/>
            <a:ext cx="484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Lynx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66720" y="5182864"/>
            <a:ext cx="484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06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858" y="979052"/>
            <a:ext cx="11195637" cy="55831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1.  Starting Round: Populate the habitat with </a:t>
            </a:r>
            <a:r>
              <a:rPr lang="en-US" sz="2800" b="1" dirty="0" smtClean="0"/>
              <a:t>three hares</a:t>
            </a:r>
            <a:r>
              <a:rPr lang="en-US" sz="2800" dirty="0" smtClean="0"/>
              <a:t>—spread them out within the square.</a:t>
            </a:r>
          </a:p>
          <a:p>
            <a:pPr marL="0" lvl="0" indent="0">
              <a:buNone/>
            </a:pPr>
            <a:r>
              <a:rPr lang="en-US" sz="2800" dirty="0" smtClean="0"/>
              <a:t>2. Toss the cardboard lynx into the square in an effort to capture (i.e., land on any portion of) as many hares as possible. </a:t>
            </a:r>
          </a:p>
          <a:p>
            <a:pPr marL="0" lvl="0" indent="0">
              <a:buNone/>
            </a:pPr>
            <a:r>
              <a:rPr lang="en-US" sz="2800" dirty="0" smtClean="0"/>
              <a:t>3. In order to survive and reproduce, the lynx </a:t>
            </a:r>
            <a:r>
              <a:rPr lang="en-US" sz="2800" b="1" u="sng" dirty="0" smtClean="0"/>
              <a:t>must capture at least three hares.</a:t>
            </a:r>
            <a:r>
              <a:rPr lang="en-US" sz="2800" dirty="0" smtClean="0"/>
              <a:t> </a:t>
            </a:r>
            <a:r>
              <a:rPr lang="en-US" sz="2800" i="1" dirty="0" smtClean="0"/>
              <a:t>For each lynx that survived add one more lynx next round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r>
              <a:rPr lang="en-US" sz="2800" dirty="0" smtClean="0"/>
              <a:t>4. Count the number of hares remaining, for each hare one that survived it has one offspring. </a:t>
            </a:r>
            <a:r>
              <a:rPr lang="en-US" sz="2800" i="1" dirty="0" smtClean="0"/>
              <a:t>This is the total number of hares for the next round.</a:t>
            </a:r>
            <a:r>
              <a:rPr lang="en-US" sz="2800" dirty="0" smtClean="0"/>
              <a:t> </a:t>
            </a:r>
          </a:p>
          <a:p>
            <a:pPr marL="0" lvl="0" indent="0">
              <a:buNone/>
            </a:pPr>
            <a:r>
              <a:rPr lang="en-US" sz="2800" dirty="0" smtClean="0"/>
              <a:t>5. Start the next round using the numbers of lynx and hares from #3 and #4 above.  </a:t>
            </a:r>
            <a:r>
              <a:rPr lang="en-US" sz="3600" b="1" dirty="0" smtClean="0"/>
              <a:t>The minimum number of hares is 3, the minimum number of lynx is 1. </a:t>
            </a:r>
            <a:endParaRPr lang="en-US" sz="2800" b="1" dirty="0" smtClean="0"/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91569" y="332720"/>
            <a:ext cx="7162800" cy="64633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600" dirty="0"/>
              <a:t>Predator-Prey</a:t>
            </a:r>
          </a:p>
        </p:txBody>
      </p:sp>
    </p:spTree>
    <p:extLst>
      <p:ext uri="{BB962C8B-B14F-4D97-AF65-F5344CB8AC3E}">
        <p14:creationId xmlns:p14="http://schemas.microsoft.com/office/powerpoint/2010/main" val="38215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07125" y="2390503"/>
            <a:ext cx="11194869" cy="39449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Garamond" pitchFamily="18" charset="0"/>
              <a:buAutoNum type="arabicPeriod"/>
            </a:pPr>
            <a:r>
              <a:rPr lang="en-US" sz="3600" dirty="0" smtClean="0"/>
              <a:t>Create a line graph with TWO lines </a:t>
            </a:r>
          </a:p>
          <a:p>
            <a:pPr marL="457200" indent="-457200">
              <a:buFont typeface="Garamond" pitchFamily="18" charset="0"/>
              <a:buAutoNum type="arabicPeriod"/>
            </a:pPr>
            <a:r>
              <a:rPr lang="en-US" sz="3600" dirty="0" smtClean="0"/>
              <a:t>Graph the “Number of Hares” vs “Generation” in one color.  </a:t>
            </a:r>
          </a:p>
          <a:p>
            <a:pPr marL="457200" indent="-457200">
              <a:buFont typeface="Garamond" pitchFamily="18" charset="0"/>
              <a:buAutoNum type="arabicPeriod"/>
            </a:pPr>
            <a:r>
              <a:rPr lang="en-US" sz="3600" dirty="0" smtClean="0"/>
              <a:t>Add “Number of Lynx”  per “Generation” in another color. </a:t>
            </a:r>
          </a:p>
          <a:p>
            <a:pPr marL="457200" indent="-457200">
              <a:buFont typeface="Garamond" pitchFamily="18" charset="0"/>
              <a:buAutoNum type="arabicPeriod"/>
            </a:pPr>
            <a:r>
              <a:rPr lang="en-US" sz="3600" dirty="0" smtClean="0"/>
              <a:t>Be sure to include all the parts of a good graph:  Title, Labels, Key etc</a:t>
            </a:r>
            <a:r>
              <a:rPr lang="en-US" sz="25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73" y="477202"/>
            <a:ext cx="3131121" cy="24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79523"/>
            <a:ext cx="10058400" cy="1371600"/>
          </a:xfrm>
        </p:spPr>
        <p:txBody>
          <a:bodyPr/>
          <a:lstStyle/>
          <a:p>
            <a:pPr algn="ctr"/>
            <a:r>
              <a:rPr lang="en-US" dirty="0" smtClean="0"/>
              <a:t>Post Game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509" y="2103120"/>
            <a:ext cx="11534502" cy="393192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Answer questions # 1-6 in your packet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When done make sure to ask an adult for a stamp!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40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ure 52.21"/>
          <p:cNvPicPr>
            <a:picLocks noChangeAspect="1" noChangeArrowheads="1"/>
          </p:cNvPicPr>
          <p:nvPr/>
        </p:nvPicPr>
        <p:blipFill>
          <a:blip r:embed="rId2" r:link="rId3" cstate="print"/>
          <a:srcRect t="45386"/>
          <a:stretch>
            <a:fillRect/>
          </a:stretch>
        </p:blipFill>
        <p:spPr bwMode="auto">
          <a:xfrm>
            <a:off x="1524000" y="248194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3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196</TotalTime>
  <Words>594</Words>
  <Application>Microsoft Office PowerPoint</Application>
  <PresentationFormat>Widescreen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Symbol</vt:lpstr>
      <vt:lpstr>Times</vt:lpstr>
      <vt:lpstr>Times New Roman</vt:lpstr>
      <vt:lpstr>Savon</vt:lpstr>
      <vt:lpstr>  Agenda: 2.28</vt:lpstr>
      <vt:lpstr>Warm-Up: 2.28/2017</vt:lpstr>
      <vt:lpstr>Observations</vt:lpstr>
      <vt:lpstr>Get Out Ecology Packet </vt:lpstr>
      <vt:lpstr>Predator Prey Game! </vt:lpstr>
      <vt:lpstr>PowerPoint Presentation</vt:lpstr>
      <vt:lpstr>Graph</vt:lpstr>
      <vt:lpstr>Post Game Questions</vt:lpstr>
      <vt:lpstr>PowerPoint Presentation</vt:lpstr>
      <vt:lpstr>PowerPoint Presentation</vt:lpstr>
      <vt:lpstr>Exit Ticket: 2.28.2017</vt:lpstr>
      <vt:lpstr>1. Grizzly Bear &amp; Salmon </vt:lpstr>
      <vt:lpstr>2. Boxer Crab &amp; Anemones</vt:lpstr>
      <vt:lpstr>PowerPoint Presentation</vt:lpstr>
      <vt:lpstr>4. Elk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2.28.2017</dc:title>
  <dc:creator>Flores, Brenda</dc:creator>
  <cp:lastModifiedBy>Flores, Brenda</cp:lastModifiedBy>
  <cp:revision>16</cp:revision>
  <dcterms:created xsi:type="dcterms:W3CDTF">2017-02-27T15:40:12Z</dcterms:created>
  <dcterms:modified xsi:type="dcterms:W3CDTF">2017-02-27T23:41:24Z</dcterms:modified>
</cp:coreProperties>
</file>