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1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67F8D-BC69-4A00-A1DF-03D10AB6547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5FB2-FC51-4B58-874F-50CD3660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C781C2-1840-4065-B893-7DE480744BA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074722-9F6B-4029-9A41-72830C3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2" y="392151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2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515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2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2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87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84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2" y="802501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637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2" y="1228676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519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1" y="1228676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2" y="1228676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95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900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1" y="555601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1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205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5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4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1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1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1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90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6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077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2" y="1228676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rPr>
              <a:pPr algn="r"/>
              <a:t>‹#›</a:t>
            </a:fld>
            <a:endParaRPr lang="en" sz="1000" kern="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1828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800999"/>
          </a:xfrm>
        </p:spPr>
        <p:txBody>
          <a:bodyPr/>
          <a:lstStyle/>
          <a:p>
            <a:pPr algn="ctr"/>
            <a:r>
              <a:rPr lang="en-US" dirty="0" smtClean="0"/>
              <a:t>Warm Up: 2/28*</a:t>
            </a:r>
            <a:br>
              <a:rPr lang="en-US" dirty="0" smtClean="0"/>
            </a:br>
            <a:r>
              <a:rPr lang="en-US" sz="4000" dirty="0" smtClean="0"/>
              <a:t>*Set up your </a:t>
            </a:r>
            <a:r>
              <a:rPr lang="en-US" sz="4000" b="1" u="sng" dirty="0" smtClean="0"/>
              <a:t>week 4 </a:t>
            </a:r>
            <a:r>
              <a:rPr lang="en-US" sz="4000" dirty="0" smtClean="0"/>
              <a:t>Warm up Sheet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11700" y="1352550"/>
            <a:ext cx="8520599" cy="334019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1"/>
                </a:solidFill>
              </a:rPr>
              <a:t>What are the main functions of the stomach?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1"/>
                </a:solidFill>
              </a:rPr>
              <a:t>How are the liver and gallbladder related? (hint, what chemical do they have in common?) 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1" y="133350"/>
            <a:ext cx="4641300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 dirty="0"/>
              <a:t>Homeostasis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77327" y="1156601"/>
            <a:ext cx="4503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u="sng" dirty="0">
                <a:solidFill>
                  <a:schemeClr val="accent1"/>
                </a:solidFill>
              </a:rPr>
              <a:t>The ability to regulate the internal environment, despite changes  in the external environment.</a:t>
            </a:r>
            <a:r>
              <a:rPr lang="en" sz="3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9710" r="23409"/>
          <a:stretch/>
        </p:blipFill>
        <p:spPr bwMode="auto">
          <a:xfrm>
            <a:off x="4419600" y="742950"/>
            <a:ext cx="4368800" cy="41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937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 dirty="0"/>
              <a:t>Set-Point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2" y="1228676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u="sng" dirty="0">
                <a:solidFill>
                  <a:schemeClr val="accent1"/>
                </a:solidFill>
              </a:rPr>
              <a:t>An organism's normal state.</a:t>
            </a:r>
          </a:p>
          <a:p>
            <a:pPr>
              <a:spcBef>
                <a:spcPts val="0"/>
              </a:spcBef>
              <a:buNone/>
            </a:pPr>
            <a:r>
              <a:rPr lang="en" sz="3000" dirty="0">
                <a:solidFill>
                  <a:schemeClr val="accent1"/>
                </a:solidFill>
              </a:rPr>
              <a:t>Examples?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602" y="2016876"/>
            <a:ext cx="4047575" cy="3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70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Stimulus &amp; </a:t>
            </a:r>
            <a:r>
              <a:rPr lang="en" dirty="0" smtClean="0"/>
              <a:t>Response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2" y="1228676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b="1" u="sng" dirty="0">
                <a:solidFill>
                  <a:schemeClr val="accent1"/>
                </a:solidFill>
              </a:rPr>
              <a:t>Stimulus </a:t>
            </a:r>
            <a:r>
              <a:rPr lang="en" sz="3000" dirty="0">
                <a:solidFill>
                  <a:schemeClr val="accent1"/>
                </a:solidFill>
              </a:rPr>
              <a:t>- an event in the external environment that elicits a response.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1155CC"/>
                </a:solidFill>
              </a:rPr>
              <a:t>Read </a:t>
            </a:r>
            <a:r>
              <a:rPr lang="en" sz="2000" dirty="0">
                <a:solidFill>
                  <a:srgbClr val="1155CC"/>
                </a:solidFill>
              </a:rPr>
              <a:t>through the scenarios and identify: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sz="2000" dirty="0" smtClean="0">
                <a:solidFill>
                  <a:srgbClr val="1155CC"/>
                </a:solidFill>
              </a:rPr>
              <a:t>1. The </a:t>
            </a:r>
            <a:r>
              <a:rPr lang="en" sz="2000" dirty="0">
                <a:solidFill>
                  <a:srgbClr val="1155CC"/>
                </a:solidFill>
              </a:rPr>
              <a:t>Stimulus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sz="2000" dirty="0" smtClean="0">
                <a:solidFill>
                  <a:srgbClr val="1155CC"/>
                </a:solidFill>
              </a:rPr>
              <a:t>2. The </a:t>
            </a:r>
            <a:r>
              <a:rPr lang="en" sz="2000" dirty="0">
                <a:solidFill>
                  <a:srgbClr val="1155CC"/>
                </a:solidFill>
              </a:rPr>
              <a:t>Response</a:t>
            </a:r>
          </a:p>
          <a:p>
            <a:pPr marL="457200" lvl="0" indent="-228600">
              <a:spcBef>
                <a:spcPts val="0"/>
              </a:spcBef>
              <a:buClr>
                <a:srgbClr val="1155CC"/>
              </a:buClr>
            </a:pPr>
            <a:r>
              <a:rPr lang="en" sz="2000" dirty="0" smtClean="0">
                <a:solidFill>
                  <a:srgbClr val="1155CC"/>
                </a:solidFill>
              </a:rPr>
              <a:t>3. How </a:t>
            </a:r>
            <a:r>
              <a:rPr lang="en" sz="2000" dirty="0">
                <a:solidFill>
                  <a:srgbClr val="1155CC"/>
                </a:solidFill>
              </a:rPr>
              <a:t>this helps the organism survive through </a:t>
            </a:r>
            <a:r>
              <a:rPr lang="en" sz="2000" dirty="0" smtClean="0">
                <a:solidFill>
                  <a:srgbClr val="1155CC"/>
                </a:solidFill>
              </a:rPr>
              <a:t>maintaining homeostasis</a:t>
            </a:r>
            <a:r>
              <a:rPr lang="en" sz="2000" dirty="0">
                <a:solidFill>
                  <a:srgbClr val="1155CC"/>
                </a:solidFill>
              </a:rPr>
              <a:t>. </a:t>
            </a:r>
          </a:p>
        </p:txBody>
      </p:sp>
      <p:sp>
        <p:nvSpPr>
          <p:cNvPr id="91" name="Shape 91"/>
          <p:cNvSpPr/>
          <p:nvPr/>
        </p:nvSpPr>
        <p:spPr>
          <a:xfrm>
            <a:off x="188175" y="2514600"/>
            <a:ext cx="8467499" cy="241935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9143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2" y="1228676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12" y="292850"/>
            <a:ext cx="8787376" cy="50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512102" y="2070025"/>
            <a:ext cx="2720399" cy="16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3000" kern="0">
                <a:solidFill>
                  <a:srgbClr val="000000"/>
                </a:solidFill>
                <a:cs typeface="Arial"/>
                <a:sym typeface="Arial"/>
                <a:rtl val="0"/>
              </a:rPr>
              <a:t>Example of Homeostasis</a:t>
            </a:r>
          </a:p>
        </p:txBody>
      </p:sp>
    </p:spTree>
    <p:extLst>
      <p:ext uri="{BB962C8B-B14F-4D97-AF65-F5344CB8AC3E}">
        <p14:creationId xmlns:p14="http://schemas.microsoft.com/office/powerpoint/2010/main" val="2327569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2/27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accent1"/>
                </a:solidFill>
              </a:rPr>
              <a:t>What is the difference between a stimulus and a response?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accent1"/>
                </a:solidFill>
              </a:rPr>
              <a:t>How do stimulus and response relate to homeostasis? 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out your video notes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1"/>
                </a:solidFill>
              </a:rPr>
              <a:t>First and Last Name 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1"/>
                </a:solidFill>
              </a:rPr>
              <a:t>	Period_____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Guts with Michael Mosely: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Essential </a:t>
            </a:r>
            <a:r>
              <a:rPr lang="en-US" b="1" u="sng" dirty="0">
                <a:solidFill>
                  <a:schemeClr val="accent1"/>
                </a:solidFill>
              </a:rPr>
              <a:t>Question</a:t>
            </a:r>
            <a:r>
              <a:rPr lang="en-US" i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accent1"/>
                </a:solidFill>
              </a:rPr>
              <a:t>Explain the route food takes through the digestive system.  Identify chemicals that aid in digestions and their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your summary of the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accent1"/>
                </a:solidFill>
              </a:rPr>
              <a:t>When writing the summary: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1. Make </a:t>
            </a:r>
            <a:r>
              <a:rPr lang="en-US" sz="4000" dirty="0">
                <a:solidFill>
                  <a:schemeClr val="accent1"/>
                </a:solidFill>
              </a:rPr>
              <a:t>sure to follow the path of food in your </a:t>
            </a:r>
            <a:r>
              <a:rPr lang="en-US" sz="4000" dirty="0" smtClean="0">
                <a:solidFill>
                  <a:schemeClr val="accent1"/>
                </a:solidFill>
              </a:rPr>
              <a:t>digestive system.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2. Include the key organs (all 5)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3. Include the key chemicals/processes in digestion (amylase, hydrochloric acid, gut bacteria) </a:t>
            </a:r>
          </a:p>
        </p:txBody>
      </p:sp>
    </p:spTree>
    <p:extLst>
      <p:ext uri="{BB962C8B-B14F-4D97-AF65-F5344CB8AC3E}">
        <p14:creationId xmlns:p14="http://schemas.microsoft.com/office/powerpoint/2010/main" val="26358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16" y="-19050"/>
            <a:ext cx="8520599" cy="800999"/>
          </a:xfrm>
        </p:spPr>
        <p:txBody>
          <a:bodyPr/>
          <a:lstStyle/>
          <a:p>
            <a:pPr algn="ctr"/>
            <a:r>
              <a:rPr lang="en-US" dirty="0" smtClean="0"/>
              <a:t>Digestion Worksheet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666750"/>
            <a:ext cx="8520599" cy="472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Complete pages 91-93 in your blue book.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Use your notes sheet from last week and information from the video  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 smtClean="0">
                <a:solidFill>
                  <a:schemeClr val="accent1"/>
                </a:solidFill>
              </a:rPr>
              <a:t>Pharynx</a:t>
            </a:r>
            <a:r>
              <a:rPr lang="en-US" sz="3200" b="1" dirty="0" smtClean="0">
                <a:solidFill>
                  <a:schemeClr val="accent1"/>
                </a:solidFill>
              </a:rPr>
              <a:t>: </a:t>
            </a:r>
            <a:r>
              <a:rPr lang="en-US" sz="3200" dirty="0" smtClean="0">
                <a:solidFill>
                  <a:schemeClr val="accent1"/>
                </a:solidFill>
              </a:rPr>
              <a:t>Helps with swallowing food, transfers from the mouth to the esophagus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 smtClean="0">
                <a:solidFill>
                  <a:schemeClr val="accent1"/>
                </a:solidFill>
              </a:rPr>
              <a:t>Appendix</a:t>
            </a:r>
            <a:r>
              <a:rPr lang="en-US" sz="3200" dirty="0" smtClean="0">
                <a:solidFill>
                  <a:schemeClr val="accent1"/>
                </a:solidFill>
              </a:rPr>
              <a:t>: help protect bacteria in the large intestine 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Digestion Review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2" y="1228676"/>
            <a:ext cx="8520599" cy="3857674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Table # 1: #’s 1-2		Table </a:t>
            </a:r>
            <a:r>
              <a:rPr lang="en-US" sz="2800" dirty="0">
                <a:solidFill>
                  <a:schemeClr val="accent1"/>
                </a:solidFill>
              </a:rPr>
              <a:t>#6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>
                <a:solidFill>
                  <a:schemeClr val="accent1"/>
                </a:solidFill>
              </a:rPr>
              <a:t>#’s </a:t>
            </a:r>
            <a:r>
              <a:rPr lang="en-US" sz="2800" dirty="0" smtClean="0">
                <a:solidFill>
                  <a:schemeClr val="accent1"/>
                </a:solidFill>
              </a:rPr>
              <a:t>13-15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Table # 2: #’s 3-4		Table </a:t>
            </a:r>
            <a:r>
              <a:rPr lang="en-US" sz="2800" dirty="0">
                <a:solidFill>
                  <a:schemeClr val="accent1"/>
                </a:solidFill>
              </a:rPr>
              <a:t>#7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>
                <a:solidFill>
                  <a:schemeClr val="accent1"/>
                </a:solidFill>
              </a:rPr>
              <a:t>#’s </a:t>
            </a:r>
            <a:r>
              <a:rPr lang="en-US" sz="2800" dirty="0" smtClean="0">
                <a:solidFill>
                  <a:schemeClr val="accent1"/>
                </a:solidFill>
              </a:rPr>
              <a:t>16-18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Table #3: #’s 5-6			Table #8: </a:t>
            </a:r>
            <a:r>
              <a:rPr lang="en-US" sz="2800" dirty="0">
                <a:solidFill>
                  <a:schemeClr val="accent1"/>
                </a:solidFill>
              </a:rPr>
              <a:t>#’s </a:t>
            </a:r>
            <a:r>
              <a:rPr lang="en-US" sz="2800" dirty="0" smtClean="0">
                <a:solidFill>
                  <a:schemeClr val="accent1"/>
                </a:solidFill>
              </a:rPr>
              <a:t>19-20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Table # 4: </a:t>
            </a:r>
            <a:r>
              <a:rPr lang="en-US" sz="2800" dirty="0">
                <a:solidFill>
                  <a:schemeClr val="accent1"/>
                </a:solidFill>
              </a:rPr>
              <a:t>#’s </a:t>
            </a:r>
            <a:r>
              <a:rPr lang="en-US" sz="2800" dirty="0" smtClean="0">
                <a:solidFill>
                  <a:schemeClr val="accent1"/>
                </a:solidFill>
              </a:rPr>
              <a:t>7-9	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	Table </a:t>
            </a:r>
            <a:r>
              <a:rPr lang="en-US" sz="2800" dirty="0">
                <a:solidFill>
                  <a:schemeClr val="accent1"/>
                </a:solidFill>
              </a:rPr>
              <a:t>#9: #’s </a:t>
            </a:r>
            <a:r>
              <a:rPr lang="en-US" sz="2800" dirty="0" smtClean="0">
                <a:solidFill>
                  <a:schemeClr val="accent1"/>
                </a:solidFill>
              </a:rPr>
              <a:t>21-22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Table # 5: #’s </a:t>
            </a:r>
            <a:r>
              <a:rPr lang="en-US" sz="2800" dirty="0" smtClean="0">
                <a:solidFill>
                  <a:schemeClr val="accent1"/>
                </a:solidFill>
              </a:rPr>
              <a:t>10-12			</a:t>
            </a: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478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0" y="0"/>
            <a:ext cx="8520599" cy="26903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Explain how your body maintains homeostasis 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EQ: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88840" y="204351"/>
            <a:ext cx="42603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 dirty="0"/>
              <a:t>Re-cap: How does energy get from food to cells?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690" y="81176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274" y="777050"/>
            <a:ext cx="984300" cy="83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3373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29621" y="0"/>
            <a:ext cx="41841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Re-cap: How does energy get from food to cells?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868" y="0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477" y="3239425"/>
            <a:ext cx="305023" cy="2600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7107628" y="438150"/>
            <a:ext cx="2017899" cy="1714500"/>
          </a:xfrm>
          <a:prstGeom prst="wedgeRoundRectCallout">
            <a:avLst>
              <a:gd name="adj1" fmla="val -69355"/>
              <a:gd name="adj2" fmla="val 122473"/>
              <a:gd name="adj3" fmla="val 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Digested into smaller parts</a:t>
            </a:r>
          </a:p>
        </p:txBody>
      </p:sp>
      <p:sp>
        <p:nvSpPr>
          <p:cNvPr id="69" name="Shape 69"/>
          <p:cNvSpPr/>
          <p:nvPr/>
        </p:nvSpPr>
        <p:spPr>
          <a:xfrm>
            <a:off x="3124201" y="3369437"/>
            <a:ext cx="2563800" cy="1215389"/>
          </a:xfrm>
          <a:prstGeom prst="wedgeRoundRectCallout">
            <a:avLst>
              <a:gd name="adj1" fmla="val 89222"/>
              <a:gd name="adj2" fmla="val 7996"/>
              <a:gd name="adj3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Absorbed into blood and taken to cells</a:t>
            </a:r>
          </a:p>
        </p:txBody>
      </p:sp>
    </p:spTree>
    <p:extLst>
      <p:ext uri="{BB962C8B-B14F-4D97-AF65-F5344CB8AC3E}">
        <p14:creationId xmlns:p14="http://schemas.microsoft.com/office/powerpoint/2010/main" val="428793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2" y="292851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Getting Into the Cell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2" y="1228676"/>
            <a:ext cx="38114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solidFill>
                  <a:schemeClr val="accent1"/>
                </a:solidFill>
              </a:rPr>
              <a:t>The </a:t>
            </a:r>
            <a:r>
              <a:rPr lang="en" sz="3000" b="1" u="sng" dirty="0">
                <a:solidFill>
                  <a:schemeClr val="accent1"/>
                </a:solidFill>
              </a:rPr>
              <a:t>Cell Membrane</a:t>
            </a:r>
            <a:r>
              <a:rPr lang="en" sz="3000" b="1" dirty="0">
                <a:solidFill>
                  <a:schemeClr val="accent1"/>
                </a:solidFill>
              </a:rPr>
              <a:t> </a:t>
            </a:r>
            <a:r>
              <a:rPr lang="en" sz="3000" u="sng" dirty="0">
                <a:solidFill>
                  <a:schemeClr val="accent1"/>
                </a:solidFill>
              </a:rPr>
              <a:t>regulates what molecules go into and out of the cell</a:t>
            </a:r>
            <a:r>
              <a:rPr lang="en" sz="3000" dirty="0">
                <a:solidFill>
                  <a:schemeClr val="accent1"/>
                </a:solidFill>
              </a:rPr>
              <a:t>.</a:t>
            </a:r>
            <a:r>
              <a:rPr lang="en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3202" y="1662803"/>
            <a:ext cx="4990025" cy="27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53250" y="2057401"/>
            <a:ext cx="1959974" cy="3086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7311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619</TotalTime>
  <Words>296</Words>
  <Application>Microsoft Office PowerPoint</Application>
  <PresentationFormat>On-screen Show (16:9)</PresentationFormat>
  <Paragraphs>47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Amatic SC</vt:lpstr>
      <vt:lpstr>Arial</vt:lpstr>
      <vt:lpstr>Calibri</vt:lpstr>
      <vt:lpstr>Source Code Pro</vt:lpstr>
      <vt:lpstr>beach-day</vt:lpstr>
      <vt:lpstr>Warm Up: 2/28* *Set up your week 4 Warm up Sheet </vt:lpstr>
      <vt:lpstr>Get out your video notes sheet</vt:lpstr>
      <vt:lpstr>Write your summary of the video</vt:lpstr>
      <vt:lpstr>Digestion Worksheet </vt:lpstr>
      <vt:lpstr>Digestion Review </vt:lpstr>
      <vt:lpstr> Explain how your body maintains homeostasis </vt:lpstr>
      <vt:lpstr>Re-cap: How does energy get from food to cells?</vt:lpstr>
      <vt:lpstr>Re-cap: How does energy get from food to cells?</vt:lpstr>
      <vt:lpstr>Getting Into the Cell</vt:lpstr>
      <vt:lpstr>Homeostasis</vt:lpstr>
      <vt:lpstr>Set-Point</vt:lpstr>
      <vt:lpstr>Stimulus &amp; Response</vt:lpstr>
      <vt:lpstr>PowerPoint Presentation</vt:lpstr>
      <vt:lpstr>Exit Ticket 2/27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 2/27* *Set up your week 4 Warm up Sheet</dc:title>
  <dc:creator>Brett</dc:creator>
  <cp:lastModifiedBy>Spencer, Deidra</cp:lastModifiedBy>
  <cp:revision>12</cp:revision>
  <cp:lastPrinted>2017-02-27T20:17:05Z</cp:lastPrinted>
  <dcterms:created xsi:type="dcterms:W3CDTF">2017-02-27T03:05:48Z</dcterms:created>
  <dcterms:modified xsi:type="dcterms:W3CDTF">2017-03-01T15:44:22Z</dcterms:modified>
</cp:coreProperties>
</file>