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7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C2211-34BD-4863-9470-97DA4DEDC5D4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A25C0-30AE-4F00-BE33-A0BF7EC5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3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39B367-1DAE-4B37-88C7-BAC7E3D848D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616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2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1519" y="5354640"/>
            <a:ext cx="1163108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EC89-0FA4-4AF9-B3D6-574E2011415C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43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B59E6-375D-4F68-9D57-666ACAECB027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5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04802" y="228602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81519" y="714377"/>
            <a:ext cx="11631083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2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447801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E43EA-18BE-426E-B995-28DE933B9324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6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1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8AA8D-07A6-44C7-96E2-B64E061851D4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642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9224"/>
              <a:defRPr sz="3800"/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65760" y="1645922"/>
            <a:ext cx="1146048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991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67BE3-DEE1-42B5-AE5B-4FAE3C88736E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0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2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2426910 h 640"/>
              <a:gd name="T6" fmla="*/ 2147483647 w 2706"/>
              <a:gd name="T7" fmla="*/ 47345203 h 640"/>
              <a:gd name="T8" fmla="*/ 2147483647 w 2706"/>
              <a:gd name="T9" fmla="*/ 74755995 h 640"/>
              <a:gd name="T10" fmla="*/ 2147483647 w 2706"/>
              <a:gd name="T11" fmla="*/ 102165671 h 640"/>
              <a:gd name="T12" fmla="*/ 2147483647 w 2706"/>
              <a:gd name="T13" fmla="*/ 134560345 h 640"/>
              <a:gd name="T14" fmla="*/ 2147483647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7 w 2706"/>
              <a:gd name="T79" fmla="*/ 737588839 h 640"/>
              <a:gd name="T80" fmla="*/ 2147483647 w 2706"/>
              <a:gd name="T81" fmla="*/ 722637193 h 640"/>
              <a:gd name="T82" fmla="*/ 2147483647 w 2706"/>
              <a:gd name="T83" fmla="*/ 707686664 h 640"/>
              <a:gd name="T84" fmla="*/ 2147483647 w 2706"/>
              <a:gd name="T85" fmla="*/ 690243636 h 640"/>
              <a:gd name="T86" fmla="*/ 2147483647 w 2706"/>
              <a:gd name="T87" fmla="*/ 672800607 h 640"/>
              <a:gd name="T88" fmla="*/ 2147483647 w 2706"/>
              <a:gd name="T89" fmla="*/ 652866196 h 640"/>
              <a:gd name="T90" fmla="*/ 2147483647 w 2706"/>
              <a:gd name="T91" fmla="*/ 632930669 h 640"/>
              <a:gd name="T92" fmla="*/ 2147483647 w 2706"/>
              <a:gd name="T93" fmla="*/ 610503759 h 640"/>
              <a:gd name="T94" fmla="*/ 2147483647 w 2706"/>
              <a:gd name="T95" fmla="*/ 588077965 h 640"/>
              <a:gd name="T96" fmla="*/ 2147483647 w 2706"/>
              <a:gd name="T97" fmla="*/ 538240263 h 640"/>
              <a:gd name="T98" fmla="*/ 2147483647 w 2706"/>
              <a:gd name="T99" fmla="*/ 485911178 h 640"/>
              <a:gd name="T100" fmla="*/ 2147483647 w 2706"/>
              <a:gd name="T101" fmla="*/ 485911178 h 640"/>
              <a:gd name="T102" fmla="*/ 2147483647 w 2706"/>
              <a:gd name="T103" fmla="*/ 483419795 h 640"/>
              <a:gd name="T104" fmla="*/ 2147483647 w 2706"/>
              <a:gd name="T105" fmla="*/ 483419795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 lIns="91439" tIns="45719" rIns="91439" bIns="45719"/>
          <a:lstStyle/>
          <a:p>
            <a:pPr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7 w 5216"/>
              <a:gd name="T1" fmla="*/ 890318333 h 762"/>
              <a:gd name="T2" fmla="*/ 2147483647 w 5216"/>
              <a:gd name="T3" fmla="*/ 855403517 h 762"/>
              <a:gd name="T4" fmla="*/ 2147483647 w 5216"/>
              <a:gd name="T5" fmla="*/ 760636483 h 762"/>
              <a:gd name="T6" fmla="*/ 2147483647 w 5216"/>
              <a:gd name="T7" fmla="*/ 633448150 h 762"/>
              <a:gd name="T8" fmla="*/ 2147483647 w 5216"/>
              <a:gd name="T9" fmla="*/ 466356850 h 762"/>
              <a:gd name="T10" fmla="*/ 2147483647 w 5216"/>
              <a:gd name="T11" fmla="*/ 369095183 h 762"/>
              <a:gd name="T12" fmla="*/ 2147483647 w 5216"/>
              <a:gd name="T13" fmla="*/ 294278517 h 762"/>
              <a:gd name="T14" fmla="*/ 2147483647 w 5216"/>
              <a:gd name="T15" fmla="*/ 229438150 h 762"/>
              <a:gd name="T16" fmla="*/ 2147483647 w 5216"/>
              <a:gd name="T17" fmla="*/ 174571850 h 762"/>
              <a:gd name="T18" fmla="*/ 2147483647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7 w 5216"/>
              <a:gd name="T45" fmla="*/ 643423333 h 762"/>
              <a:gd name="T46" fmla="*/ 2147483647 w 5216"/>
              <a:gd name="T47" fmla="*/ 713251850 h 762"/>
              <a:gd name="T48" fmla="*/ 2147483647 w 5216"/>
              <a:gd name="T49" fmla="*/ 773105183 h 762"/>
              <a:gd name="T50" fmla="*/ 2147483647 w 5216"/>
              <a:gd name="T51" fmla="*/ 825476850 h 762"/>
              <a:gd name="T52" fmla="*/ 2147483647 w 5216"/>
              <a:gd name="T53" fmla="*/ 865379817 h 762"/>
              <a:gd name="T54" fmla="*/ 2147483647 w 5216"/>
              <a:gd name="T55" fmla="*/ 900293517 h 762"/>
              <a:gd name="T56" fmla="*/ 2147483647 w 5216"/>
              <a:gd name="T57" fmla="*/ 922738517 h 762"/>
              <a:gd name="T58" fmla="*/ 2147483647 w 5216"/>
              <a:gd name="T59" fmla="*/ 940196483 h 762"/>
              <a:gd name="T60" fmla="*/ 2147483647 w 5216"/>
              <a:gd name="T61" fmla="*/ 950171667 h 762"/>
              <a:gd name="T62" fmla="*/ 2147483647 w 5216"/>
              <a:gd name="T63" fmla="*/ 950171667 h 762"/>
              <a:gd name="T64" fmla="*/ 2147483647 w 5216"/>
              <a:gd name="T65" fmla="*/ 945183517 h 762"/>
              <a:gd name="T66" fmla="*/ 2147483647 w 5216"/>
              <a:gd name="T67" fmla="*/ 932714817 h 762"/>
              <a:gd name="T68" fmla="*/ 2147483647 w 5216"/>
              <a:gd name="T69" fmla="*/ 912763333 h 762"/>
              <a:gd name="T70" fmla="*/ 2147483647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 lIns="91439" tIns="45719" rIns="91439" bIns="45719"/>
          <a:lstStyle/>
          <a:p>
            <a:pPr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7 w 5144"/>
              <a:gd name="T37" fmla="*/ 72272589 h 694"/>
              <a:gd name="T38" fmla="*/ 2147483647 w 5144"/>
              <a:gd name="T39" fmla="*/ 99687369 h 694"/>
              <a:gd name="T40" fmla="*/ 2147483647 w 5144"/>
              <a:gd name="T41" fmla="*/ 132085234 h 694"/>
              <a:gd name="T42" fmla="*/ 2147483647 w 5144"/>
              <a:gd name="T43" fmla="*/ 171959958 h 694"/>
              <a:gd name="T44" fmla="*/ 2147483647 w 5144"/>
              <a:gd name="T45" fmla="*/ 216818883 h 694"/>
              <a:gd name="T46" fmla="*/ 2147483647 w 5144"/>
              <a:gd name="T47" fmla="*/ 269154668 h 694"/>
              <a:gd name="T48" fmla="*/ 2147483647 w 5144"/>
              <a:gd name="T49" fmla="*/ 331458855 h 694"/>
              <a:gd name="T50" fmla="*/ 2147483647 w 5144"/>
              <a:gd name="T51" fmla="*/ 398747244 h 694"/>
              <a:gd name="T52" fmla="*/ 2147483647 w 5144"/>
              <a:gd name="T53" fmla="*/ 473512491 h 694"/>
              <a:gd name="T54" fmla="*/ 2147483647 w 5144"/>
              <a:gd name="T55" fmla="*/ 558247257 h 694"/>
              <a:gd name="T56" fmla="*/ 2147483647 w 5144"/>
              <a:gd name="T57" fmla="*/ 650456650 h 694"/>
              <a:gd name="T58" fmla="*/ 2147483647 w 5144"/>
              <a:gd name="T59" fmla="*/ 752636678 h 694"/>
              <a:gd name="T60" fmla="*/ 2147483647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91439" tIns="45719" rIns="91439" bIns="45719"/>
          <a:lstStyle/>
          <a:p>
            <a:pPr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80302" y="4073527"/>
            <a:ext cx="4409017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7 w 3112"/>
              <a:gd name="T21" fmla="*/ 192224091 h 584"/>
              <a:gd name="T22" fmla="*/ 2147483647 w 3112"/>
              <a:gd name="T23" fmla="*/ 134806230 h 584"/>
              <a:gd name="T24" fmla="*/ 2147483647 w 3112"/>
              <a:gd name="T25" fmla="*/ 109841699 h 584"/>
              <a:gd name="T26" fmla="*/ 2147483647 w 3112"/>
              <a:gd name="T27" fmla="*/ 84878286 h 584"/>
              <a:gd name="T28" fmla="*/ 2147483647 w 3112"/>
              <a:gd name="T29" fmla="*/ 64906662 h 584"/>
              <a:gd name="T30" fmla="*/ 2147483647 w 3112"/>
              <a:gd name="T31" fmla="*/ 44935037 h 584"/>
              <a:gd name="T32" fmla="*/ 2147483647 w 3112"/>
              <a:gd name="T33" fmla="*/ 29957436 h 584"/>
              <a:gd name="T34" fmla="*/ 2147483647 w 3112"/>
              <a:gd name="T35" fmla="*/ 17474613 h 584"/>
              <a:gd name="T36" fmla="*/ 2147483647 w 3112"/>
              <a:gd name="T37" fmla="*/ 7488800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91439" tIns="45719" rIns="91439" bIns="45719"/>
          <a:lstStyle/>
          <a:p>
            <a:pPr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1519" y="4059239"/>
            <a:ext cx="11631083" cy="1328737"/>
          </a:xfrm>
          <a:custGeom>
            <a:avLst/>
            <a:gdLst>
              <a:gd name="T0" fmla="*/ 2147483647 w 8196"/>
              <a:gd name="T1" fmla="*/ 636203066 h 1192"/>
              <a:gd name="T2" fmla="*/ 2147483647 w 8196"/>
              <a:gd name="T3" fmla="*/ 708272557 h 1192"/>
              <a:gd name="T4" fmla="*/ 2147483647 w 8196"/>
              <a:gd name="T5" fmla="*/ 770402158 h 1192"/>
              <a:gd name="T6" fmla="*/ 2147483647 w 8196"/>
              <a:gd name="T7" fmla="*/ 827560144 h 1192"/>
              <a:gd name="T8" fmla="*/ 2147483647 w 8196"/>
              <a:gd name="T9" fmla="*/ 872293546 h 1192"/>
              <a:gd name="T10" fmla="*/ 2147483647 w 8196"/>
              <a:gd name="T11" fmla="*/ 907085945 h 1192"/>
              <a:gd name="T12" fmla="*/ 2147483647 w 8196"/>
              <a:gd name="T13" fmla="*/ 931937340 h 1192"/>
              <a:gd name="T14" fmla="*/ 2147483647 w 8196"/>
              <a:gd name="T15" fmla="*/ 946848846 h 1192"/>
              <a:gd name="T16" fmla="*/ 2147483647 w 8196"/>
              <a:gd name="T17" fmla="*/ 944363037 h 1192"/>
              <a:gd name="T18" fmla="*/ 2147483647 w 8196"/>
              <a:gd name="T19" fmla="*/ 931937340 h 1192"/>
              <a:gd name="T20" fmla="*/ 2147483647 w 8196"/>
              <a:gd name="T21" fmla="*/ 902115443 h 1192"/>
              <a:gd name="T22" fmla="*/ 2147483647 w 8196"/>
              <a:gd name="T23" fmla="*/ 857382041 h 1192"/>
              <a:gd name="T24" fmla="*/ 2147483647 w 8196"/>
              <a:gd name="T25" fmla="*/ 797738247 h 1192"/>
              <a:gd name="T26" fmla="*/ 2147483647 w 8196"/>
              <a:gd name="T27" fmla="*/ 718213560 h 1192"/>
              <a:gd name="T28" fmla="*/ 2147483647 w 8196"/>
              <a:gd name="T29" fmla="*/ 621291560 h 1192"/>
              <a:gd name="T30" fmla="*/ 2147483647 w 8196"/>
              <a:gd name="T31" fmla="*/ 504488666 h 1192"/>
              <a:gd name="T32" fmla="*/ 2147483647 w 8196"/>
              <a:gd name="T33" fmla="*/ 367804880 h 1192"/>
              <a:gd name="T34" fmla="*/ 2147483647 w 8196"/>
              <a:gd name="T35" fmla="*/ 298220083 h 1192"/>
              <a:gd name="T36" fmla="*/ 2147483647 w 8196"/>
              <a:gd name="T37" fmla="*/ 183901883 h 1192"/>
              <a:gd name="T38" fmla="*/ 2147483647 w 8196"/>
              <a:gd name="T39" fmla="*/ 101891388 h 1192"/>
              <a:gd name="T40" fmla="*/ 2147483647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7 w 8196"/>
              <a:gd name="T65" fmla="*/ 1481159409 h 1192"/>
              <a:gd name="T66" fmla="*/ 2147483647 w 8196"/>
              <a:gd name="T67" fmla="*/ 1473704213 h 1192"/>
              <a:gd name="T68" fmla="*/ 2147483647 w 8196"/>
              <a:gd name="T69" fmla="*/ 633717257 h 1192"/>
              <a:gd name="T70" fmla="*/ 2147483647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lIns="91439" tIns="45719" rIns="91439" bIns="45719"/>
          <a:lstStyle/>
          <a:p>
            <a:pPr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CF44C-0A68-4096-9163-71E95BB33D5E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6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5DDF8-884E-4ACB-B006-F269C5D6E941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4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D031-FB29-44E7-A8A1-4F6894E4DF81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10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AC461-3A05-4EBD-BD4D-B3FFC86E27D0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8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2" y="228602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81519" y="714377"/>
            <a:ext cx="11631083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55AC-8363-4334-81C7-ACA352A7423F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5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2" y="228602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auto">
          <a:xfrm>
            <a:off x="281519" y="714377"/>
            <a:ext cx="11631083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2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AE77-6CD5-4813-8AC4-0EE257E35FF3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5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2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81519" y="5354640"/>
            <a:ext cx="11631083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8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3" y="2785535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D229-F4C4-44BB-BAAE-4689C40CB8BB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9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2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81519" y="1679577"/>
            <a:ext cx="11631083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9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Times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520" y="6249990"/>
            <a:ext cx="5048249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r" defTabSz="914391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1F497D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33" y="6249990"/>
            <a:ext cx="5048251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l" defTabSz="914391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1F497D"/>
              </a:solidFill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1" y="6249990"/>
            <a:ext cx="15494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ctr" defTabSz="914391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33569C3-E1F0-4C7E-B31E-AFC4FB92B26D}" type="slidenum">
              <a:rPr lang="en-US" altLang="en-US" smtClean="0">
                <a:solidFill>
                  <a:srgbClr val="1F497D"/>
                </a:solidFill>
                <a:latin typeface="Times" charset="0"/>
              </a:rPr>
              <a:pPr>
                <a:defRPr/>
              </a:pPr>
              <a:t>‹#›</a:t>
            </a:fld>
            <a:endParaRPr lang="en-US" altLang="en-US" dirty="0">
              <a:solidFill>
                <a:srgbClr val="1F497D"/>
              </a:solidFill>
              <a:latin typeface="Times" charset="0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2" y="2674939"/>
            <a:ext cx="9878483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683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47" indent="-273047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57" indent="-273047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54" indent="-228597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2988" indent="-228597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73" indent="-228597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62" indent="-228597" algn="l" defTabSz="914391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099" indent="-228597" algn="l" defTabSz="914391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36" indent="-228597" algn="l" defTabSz="914391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173" indent="-228597" algn="l" defTabSz="914391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zXyztu8jRRjV8M&amp;tbnid=986Xb4MqDsjsQM:&amp;ved=0CAUQjRw&amp;url=http://parasiteecology.wordpress.com/tag/disease/&amp;ei=a0X5Us42rvHTAf_AgZgH&amp;bvm=bv.60983673,d.dmQ&amp;psig=AFQjCNGQ3AFIFiRTB0z2sIB8vjvDL9p6Ug&amp;ust=139215422969885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9664" y="2056374"/>
            <a:ext cx="5171511" cy="449234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Warm-Up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Tie-up loose ends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Notes: Symbiosis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Observations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Exit Ticket</a:t>
            </a:r>
          </a:p>
          <a:p>
            <a:pPr marL="457200" indent="-457200">
              <a:buFont typeface="+mj-lt"/>
              <a:buAutoNum type="arabicPeriod"/>
            </a:pP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38139"/>
            <a:ext cx="6382871" cy="1718235"/>
          </a:xfrm>
        </p:spPr>
        <p:txBody>
          <a:bodyPr/>
          <a:lstStyle/>
          <a:p>
            <a:pPr algn="l"/>
            <a:r>
              <a:rPr lang="en-US" dirty="0" smtClean="0"/>
              <a:t>Agenda 2.23.2017</a:t>
            </a:r>
            <a:endParaRPr lang="en-US" dirty="0"/>
          </a:p>
        </p:txBody>
      </p:sp>
      <p:pic>
        <p:nvPicPr>
          <p:cNvPr id="1026" name="Picture 2" descr="Image result for symbiosis fun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695" y="244569"/>
            <a:ext cx="5378636" cy="661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6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887538" y="449263"/>
            <a:ext cx="8272462" cy="102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marL="0" marR="0" lvl="0" indent="0" algn="ctr" defTabSz="914391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Mutualism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524000" y="1952627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marL="0" marR="0" lvl="0" indent="0" algn="ctr" defTabSz="914391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Organism One           Organism Two</a:t>
            </a:r>
          </a:p>
        </p:txBody>
      </p:sp>
      <p:pic>
        <p:nvPicPr>
          <p:cNvPr id="32784" name="Picture 16" descr="j04244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6876" y="2884489"/>
            <a:ext cx="3205163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5" name="Picture 17" descr="j04244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2" y="2820990"/>
            <a:ext cx="3205163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633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524000" y="320675"/>
            <a:ext cx="9144000" cy="102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marL="0" marR="0" lvl="0" indent="0" algn="ctr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Parasitism</a:t>
            </a:r>
          </a:p>
        </p:txBody>
      </p:sp>
      <p:pic>
        <p:nvPicPr>
          <p:cNvPr id="35848" name="Picture 8" descr="j04244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3800" y="2552700"/>
            <a:ext cx="2903538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9" descr="j04244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2487613"/>
            <a:ext cx="29908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1524000" y="1825627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marL="0" marR="0" lvl="0" indent="0" algn="ctr" defTabSz="914391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Organism One           Organism Two</a:t>
            </a:r>
          </a:p>
        </p:txBody>
      </p:sp>
    </p:spTree>
    <p:extLst>
      <p:ext uri="{BB962C8B-B14F-4D97-AF65-F5344CB8AC3E}">
        <p14:creationId xmlns:p14="http://schemas.microsoft.com/office/powerpoint/2010/main" val="13297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524000" y="320675"/>
            <a:ext cx="9144000" cy="102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marL="0" marR="0" lvl="0" indent="0" algn="ctr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Commensalism</a:t>
            </a:r>
          </a:p>
        </p:txBody>
      </p:sp>
      <p:pic>
        <p:nvPicPr>
          <p:cNvPr id="34822" name="Picture 6" descr="MCj043756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2" y="3165477"/>
            <a:ext cx="3846513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 descr="j04244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6876" y="2884489"/>
            <a:ext cx="3205163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1524000" y="1952627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marL="0" marR="0" lvl="0" indent="0" algn="ctr" defTabSz="914391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Organism One           Organism Two</a:t>
            </a:r>
          </a:p>
        </p:txBody>
      </p:sp>
    </p:spTree>
    <p:extLst>
      <p:ext uri="{BB962C8B-B14F-4D97-AF65-F5344CB8AC3E}">
        <p14:creationId xmlns:p14="http://schemas.microsoft.com/office/powerpoint/2010/main" val="400354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chemeClr val="tx1"/>
                </a:solidFill>
              </a:rPr>
              <a:t>Competition</a:t>
            </a:r>
          </a:p>
        </p:txBody>
      </p:sp>
      <p:pic>
        <p:nvPicPr>
          <p:cNvPr id="18435" name="Picture 4" descr="Smiley face punching animated emotic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2" y="2822577"/>
            <a:ext cx="37893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302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u="sng" dirty="0">
                <a:solidFill>
                  <a:schemeClr val="tx1"/>
                </a:solidFill>
              </a:rPr>
              <a:t>Predation</a:t>
            </a:r>
          </a:p>
        </p:txBody>
      </p:sp>
      <p:pic>
        <p:nvPicPr>
          <p:cNvPr id="37894" name="Picture 6" descr="https://encrypted-tbn0.gstatic.com/images?q=tbn:ANd9GcRcIJAXzJUFs9aujVBZ1LgvBEMJjY1svWsQQFPAVY223eFBfN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77" y="2865440"/>
            <a:ext cx="354647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5825" y="2157414"/>
            <a:ext cx="1924050" cy="7080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marL="0" marR="0" lvl="0" indent="0" algn="l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Predator</a:t>
            </a:r>
          </a:p>
        </p:txBody>
      </p:sp>
      <p:pic>
        <p:nvPicPr>
          <p:cNvPr id="37896" name="Picture 8" descr="https://encrypted-tbn3.gstatic.com/images?q=tbn:ANd9GcRcr6qv7JzetA5HGeljqiYuvY94xwN2NYRSybgCpJ-RYXKFQNfkw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1302" y="2865438"/>
            <a:ext cx="2333625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96140" y="2138365"/>
            <a:ext cx="1125537" cy="7080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marL="0" marR="0" lvl="0" indent="0" algn="l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Prey</a:t>
            </a:r>
          </a:p>
        </p:txBody>
      </p:sp>
    </p:spTree>
    <p:extLst>
      <p:ext uri="{BB962C8B-B14F-4D97-AF65-F5344CB8AC3E}">
        <p14:creationId xmlns:p14="http://schemas.microsoft.com/office/powerpoint/2010/main" val="138208916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133600" y="412287"/>
          <a:ext cx="8229600" cy="64457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5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Station</a:t>
                      </a:r>
                      <a:r>
                        <a:rPr lang="en-US" sz="2400" baseline="0" dirty="0" smtClean="0"/>
                        <a:t> #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 Organisms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Symbiotic</a:t>
                      </a:r>
                      <a:r>
                        <a:rPr lang="en-US" sz="2400" baseline="0" dirty="0" smtClean="0"/>
                        <a:t> Relationship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1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1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1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1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1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1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5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6652" y="2688002"/>
            <a:ext cx="10687838" cy="345122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On your sheet identify </a:t>
            </a:r>
            <a:r>
              <a:rPr lang="en-US" sz="3200" dirty="0"/>
              <a:t>each type, you can use your foldable to assist you! 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400" b="1" dirty="0" smtClean="0"/>
              <a:t>Then, </a:t>
            </a:r>
          </a:p>
          <a:p>
            <a:pPr marL="0" indent="0">
              <a:buNone/>
            </a:pPr>
            <a:r>
              <a:rPr lang="en-US" sz="3200" dirty="0" smtClean="0"/>
              <a:t>In </a:t>
            </a:r>
            <a:r>
              <a:rPr lang="en-US" sz="3200" dirty="0"/>
              <a:t>your foldable make sure to include an example of each type of symbiotic </a:t>
            </a:r>
            <a:r>
              <a:rPr lang="en-US" sz="3200" dirty="0" smtClean="0"/>
              <a:t>relationship (both words and picture)! 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762001"/>
            <a:ext cx="9144000" cy="125253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Work Around the Room to identify which the type of symbiotic relationship for each example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https://www.youtube.com/watch?v=fzIDE0ippf4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Symbiotic Relationships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8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9567" y="1959349"/>
            <a:ext cx="5296833" cy="4477871"/>
          </a:xfrm>
        </p:spPr>
        <p:txBody>
          <a:bodyPr/>
          <a:lstStyle/>
          <a:p>
            <a:r>
              <a:rPr lang="en-US" sz="3600" dirty="0" smtClean="0"/>
              <a:t>Describe one symbiotic relationship in YOUR life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C00000"/>
                </a:solidFill>
              </a:rPr>
              <a:t>Use</a:t>
            </a:r>
            <a:r>
              <a:rPr lang="en-US" sz="3600" dirty="0" smtClean="0"/>
              <a:t>: mutualism, parasitism, competition, predation, OR commensalism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Ticket: 2.23.2017</a:t>
            </a:r>
            <a:endParaRPr lang="en-US" dirty="0"/>
          </a:p>
        </p:txBody>
      </p:sp>
      <p:pic>
        <p:nvPicPr>
          <p:cNvPr id="4100" name="Picture 4" descr="Image result for best frie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815" y="1826839"/>
            <a:ext cx="6595035" cy="474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6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6903" y="2015139"/>
            <a:ext cx="11678193" cy="4702313"/>
          </a:xfrm>
        </p:spPr>
        <p:txBody>
          <a:bodyPr/>
          <a:lstStyle/>
          <a:p>
            <a:r>
              <a:rPr lang="en-US" sz="4800" dirty="0" smtClean="0">
                <a:solidFill>
                  <a:srgbClr val="C00000"/>
                </a:solidFill>
              </a:rPr>
              <a:t>Please turn in:</a:t>
            </a:r>
          </a:p>
          <a:p>
            <a:pPr lvl="1"/>
            <a:r>
              <a:rPr lang="en-US" sz="4800" dirty="0" smtClean="0"/>
              <a:t>Food web and Trophic Pyramid </a:t>
            </a:r>
            <a:r>
              <a:rPr lang="en-US" sz="4800" dirty="0"/>
              <a:t>P</a:t>
            </a:r>
            <a:r>
              <a:rPr lang="en-US" sz="4800" dirty="0" smtClean="0"/>
              <a:t>oster</a:t>
            </a:r>
          </a:p>
          <a:p>
            <a:pPr lvl="1"/>
            <a:r>
              <a:rPr lang="en-US" sz="4800" dirty="0" smtClean="0"/>
              <a:t>ECOLOGY Packet (with two stamps).</a:t>
            </a:r>
          </a:p>
          <a:p>
            <a:pPr lvl="1"/>
            <a:r>
              <a:rPr lang="en-US" sz="4800" dirty="0" smtClean="0"/>
              <a:t>Symbiotic stations from TODAY</a:t>
            </a:r>
          </a:p>
          <a:p>
            <a:pPr lvl="1"/>
            <a:r>
              <a:rPr lang="en-US" sz="4800" dirty="0" smtClean="0"/>
              <a:t>Warm Up and Exit Ticket Sheet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071" y="2057400"/>
            <a:ext cx="5822575" cy="4464423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Describe</a:t>
            </a:r>
            <a:r>
              <a:rPr lang="en-US" sz="4000" dirty="0" smtClean="0"/>
              <a:t> the relationship in the picture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 smtClean="0"/>
              <a:t>What are they doing?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 smtClean="0"/>
              <a:t>Is it positive? Negative?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 smtClean="0"/>
              <a:t>Who benefits?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2.23.2017</a:t>
            </a:r>
            <a:endParaRPr lang="en-US" dirty="0"/>
          </a:p>
        </p:txBody>
      </p:sp>
      <p:pic>
        <p:nvPicPr>
          <p:cNvPr id="2052" name="Picture 4" descr="Image result for monkeys g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396" y="1321237"/>
            <a:ext cx="5416674" cy="541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0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0928" y="1584065"/>
            <a:ext cx="11981072" cy="5277858"/>
          </a:xfrm>
        </p:spPr>
        <p:txBody>
          <a:bodyPr numCol="2"/>
          <a:lstStyle/>
          <a:p>
            <a:r>
              <a:rPr lang="en-US" sz="4000" b="1" dirty="0" smtClean="0"/>
              <a:t>Everyone: </a:t>
            </a:r>
          </a:p>
          <a:p>
            <a:pPr marL="817560" lvl="1" indent="-514350">
              <a:buFont typeface="+mj-lt"/>
              <a:buAutoNum type="arabicPeriod"/>
            </a:pPr>
            <a:r>
              <a:rPr lang="en-US" sz="3600" dirty="0" smtClean="0"/>
              <a:t>Terrarium </a:t>
            </a:r>
            <a:r>
              <a:rPr lang="en-US" sz="3600" dirty="0"/>
              <a:t>Observations 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Part 4 of ecosystem inquiry packet </a:t>
            </a:r>
          </a:p>
          <a:p>
            <a:pPr marL="1141407" lvl="2" indent="-514350">
              <a:buFont typeface="+mj-lt"/>
              <a:buAutoNum type="arabicPeriod"/>
            </a:pPr>
            <a:r>
              <a:rPr lang="en-US" sz="3200" dirty="0" smtClean="0"/>
              <a:t>Must be approved by teacher</a:t>
            </a:r>
          </a:p>
          <a:p>
            <a:pPr marL="1141407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THEN </a:t>
            </a:r>
            <a:r>
              <a:rPr lang="en-US" sz="3200" dirty="0" smtClean="0"/>
              <a:t>start poster</a:t>
            </a:r>
          </a:p>
          <a:p>
            <a:pPr lvl="1"/>
            <a:endParaRPr lang="en-US" sz="3600" dirty="0" smtClean="0"/>
          </a:p>
          <a:p>
            <a:pPr lvl="1"/>
            <a:endParaRPr lang="en-US" sz="3600" b="1" dirty="0" smtClean="0"/>
          </a:p>
          <a:p>
            <a:pPr lvl="1"/>
            <a:endParaRPr lang="en-US" sz="3600" b="1" dirty="0"/>
          </a:p>
          <a:p>
            <a:pPr lvl="1"/>
            <a:r>
              <a:rPr lang="en-US" sz="3600" b="1" dirty="0" smtClean="0"/>
              <a:t>Trophic pyramid questions </a:t>
            </a:r>
          </a:p>
          <a:p>
            <a:pPr marL="1141407" lvl="2" indent="-514350">
              <a:buFont typeface="+mj-lt"/>
              <a:buAutoNum type="arabicPeriod"/>
            </a:pPr>
            <a:r>
              <a:rPr lang="en-US" sz="3200" dirty="0"/>
              <a:t>E</a:t>
            </a:r>
            <a:r>
              <a:rPr lang="en-US" sz="3200" dirty="0" smtClean="0"/>
              <a:t>cology packet </a:t>
            </a:r>
          </a:p>
          <a:p>
            <a:pPr marL="1141407" lvl="2" indent="-514350">
              <a:buFont typeface="+mj-lt"/>
              <a:buAutoNum type="arabicPeriod"/>
            </a:pPr>
            <a:r>
              <a:rPr lang="en-US" sz="3200" dirty="0"/>
              <a:t>G</a:t>
            </a:r>
            <a:r>
              <a:rPr lang="en-US" sz="3200" dirty="0" smtClean="0"/>
              <a:t>et a stamp when finished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0891" y="257457"/>
            <a:ext cx="10972800" cy="1252537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15 minutes for observations and posters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00482" y="-259805"/>
            <a:ext cx="7700963" cy="2260600"/>
          </a:xfrm>
        </p:spPr>
        <p:txBody>
          <a:bodyPr/>
          <a:lstStyle/>
          <a:p>
            <a:pPr eaLnBrk="1" hangingPunct="1"/>
            <a:r>
              <a:rPr lang="en-US" altLang="en-US" sz="12000" dirty="0">
                <a:solidFill>
                  <a:schemeClr val="tx1"/>
                </a:solidFill>
                <a:latin typeface="Times New Roman" pitchFamily="18" charset="0"/>
              </a:rPr>
              <a:t>Symbiosis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7523" y="2393358"/>
            <a:ext cx="118523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Essential Question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Describe the different types of symbiotic relationships found in ecosystems. </a:t>
            </a:r>
          </a:p>
        </p:txBody>
      </p:sp>
    </p:spTree>
    <p:extLst>
      <p:ext uri="{BB962C8B-B14F-4D97-AF65-F5344CB8AC3E}">
        <p14:creationId xmlns:p14="http://schemas.microsoft.com/office/powerpoint/2010/main" val="18328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latin typeface="Times New Roman" pitchFamily="18" charset="0"/>
              </a:rPr>
              <a:t>What is symbiosis?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34253" y="1333129"/>
            <a:ext cx="9723493" cy="101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pPr marL="571500" marR="0" lvl="0" indent="-571500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en-US" sz="6000" dirty="0">
                <a:solidFill>
                  <a:prstClr val="black"/>
                </a:solidFill>
                <a:latin typeface="Times New Roman" pitchFamily="18" charset="0"/>
              </a:rPr>
              <a:t>T</a:t>
            </a:r>
            <a:r>
              <a:rPr kumimoji="0" lang="en-US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 </a:t>
            </a:r>
            <a:r>
              <a:rPr kumimoji="0" lang="en-US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act of living together</a:t>
            </a:r>
          </a:p>
        </p:txBody>
      </p:sp>
      <p:pic>
        <p:nvPicPr>
          <p:cNvPr id="1126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918" y="2698413"/>
            <a:ext cx="5567082" cy="3656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Image result for hippo symbios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505" y="2698413"/>
            <a:ext cx="5296754" cy="365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4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xfrm>
            <a:off x="349624" y="2209801"/>
            <a:ext cx="7793349" cy="389516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3200" b="1" dirty="0">
                <a:latin typeface="Times New Roman" pitchFamily="18" charset="0"/>
              </a:rPr>
              <a:t>What it means:</a:t>
            </a:r>
            <a:r>
              <a:rPr lang="en-US" altLang="en-US" sz="3200" dirty="0">
                <a:latin typeface="Times New Roman" pitchFamily="18" charset="0"/>
              </a:rPr>
              <a:t> </a:t>
            </a:r>
          </a:p>
          <a:p>
            <a:pPr marL="0" indent="0" eaLnBrk="1" hangingPunct="1"/>
            <a:r>
              <a:rPr lang="en-US" altLang="en-US" sz="4000" b="1" u="sng" dirty="0">
                <a:latin typeface="Times New Roman" pitchFamily="18" charset="0"/>
              </a:rPr>
              <a:t>Two organisms </a:t>
            </a:r>
            <a:r>
              <a:rPr lang="en-US" altLang="en-US" sz="4000" dirty="0">
                <a:latin typeface="Times New Roman" pitchFamily="18" charset="0"/>
              </a:rPr>
              <a:t>that live together</a:t>
            </a:r>
          </a:p>
          <a:p>
            <a:pPr marL="0" indent="0" eaLnBrk="1" hangingPunct="1"/>
            <a:r>
              <a:rPr lang="en-US" altLang="en-US" sz="4000" dirty="0">
                <a:latin typeface="Times New Roman" pitchFamily="18" charset="0"/>
              </a:rPr>
              <a:t>Temporarily or for a longer time</a:t>
            </a:r>
          </a:p>
          <a:p>
            <a:pPr marL="0" indent="0" eaLnBrk="1" hangingPunct="1"/>
            <a:r>
              <a:rPr lang="en-US" altLang="en-US" sz="4000" b="1" u="sng" dirty="0">
                <a:latin typeface="Times New Roman" pitchFamily="18" charset="0"/>
              </a:rPr>
              <a:t>At least one </a:t>
            </a:r>
            <a:r>
              <a:rPr lang="en-US" altLang="en-US" sz="4000" dirty="0">
                <a:latin typeface="Times New Roman" pitchFamily="18" charset="0"/>
              </a:rPr>
              <a:t>of the organisms </a:t>
            </a:r>
            <a:br>
              <a:rPr lang="en-US" altLang="en-US" sz="4000" dirty="0">
                <a:latin typeface="Times New Roman" pitchFamily="18" charset="0"/>
              </a:rPr>
            </a:br>
            <a:r>
              <a:rPr lang="en-US" altLang="en-US" sz="4000" dirty="0">
                <a:latin typeface="Times New Roman" pitchFamily="18" charset="0"/>
              </a:rPr>
              <a:t>  </a:t>
            </a:r>
            <a:r>
              <a:rPr lang="en-US" altLang="en-US" sz="4000" b="1" i="1" u="sng" dirty="0">
                <a:latin typeface="Times New Roman" pitchFamily="18" charset="0"/>
              </a:rPr>
              <a:t>benefits</a:t>
            </a:r>
            <a:r>
              <a:rPr lang="en-US" altLang="en-US" sz="4000" dirty="0">
                <a:latin typeface="Times New Roman" pitchFamily="18" charset="0"/>
              </a:rPr>
              <a:t> from the relationship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itchFamily="18" charset="0"/>
              </a:rPr>
              <a:t>Symbiosis</a:t>
            </a:r>
          </a:p>
        </p:txBody>
      </p:sp>
      <p:pic>
        <p:nvPicPr>
          <p:cNvPr id="12292" name="Picture 6" descr="https://encrypted-tbn3.gstatic.com/images?q=tbn:ANd9GcRoovS-Evvw_-PM532-c9a0AJamK9uo3POdClBRLpjAH1v-tkkt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4482" y="2074248"/>
            <a:ext cx="4280507" cy="408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739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Symbiosis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130" y="1821885"/>
            <a:ext cx="11335870" cy="60511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Step 1</a:t>
            </a:r>
          </a:p>
          <a:p>
            <a:pPr lvl="1"/>
            <a:r>
              <a:rPr lang="en-US" sz="3200" dirty="0"/>
              <a:t>Fold your paper in half length wise (hot dog)</a:t>
            </a:r>
          </a:p>
          <a:p>
            <a:r>
              <a:rPr lang="en-US" sz="3600" dirty="0">
                <a:solidFill>
                  <a:schemeClr val="accent2"/>
                </a:solidFill>
              </a:rPr>
              <a:t>Step 2</a:t>
            </a:r>
          </a:p>
          <a:p>
            <a:pPr lvl="1"/>
            <a:r>
              <a:rPr lang="en-US" sz="3200" dirty="0"/>
              <a:t>Measure the long way </a:t>
            </a:r>
            <a:r>
              <a:rPr lang="en-US" sz="3200" dirty="0" smtClean="0"/>
              <a:t>2.2 </a:t>
            </a:r>
            <a:r>
              <a:rPr lang="en-US" sz="3200" dirty="0"/>
              <a:t>inch long segments </a:t>
            </a:r>
            <a:endParaRPr lang="en-US" sz="3200" dirty="0" smtClean="0"/>
          </a:p>
          <a:p>
            <a:pPr lvl="1"/>
            <a:r>
              <a:rPr lang="en-US" sz="3200" dirty="0" smtClean="0"/>
              <a:t>This </a:t>
            </a:r>
            <a:r>
              <a:rPr lang="en-US" sz="3200" dirty="0"/>
              <a:t>will create </a:t>
            </a:r>
            <a:r>
              <a:rPr lang="en-US" sz="3200" dirty="0" smtClean="0"/>
              <a:t>5 marks</a:t>
            </a:r>
          </a:p>
          <a:p>
            <a:pPr lvl="1"/>
            <a:r>
              <a:rPr lang="en-US" sz="3200" dirty="0" smtClean="0"/>
              <a:t>Mark with pencil</a:t>
            </a:r>
            <a:endParaRPr lang="en-US" sz="3200" dirty="0"/>
          </a:p>
          <a:p>
            <a:r>
              <a:rPr lang="en-US" sz="3600" dirty="0">
                <a:solidFill>
                  <a:schemeClr val="accent2"/>
                </a:solidFill>
              </a:rPr>
              <a:t>Step 3</a:t>
            </a:r>
          </a:p>
          <a:p>
            <a:pPr lvl="1"/>
            <a:r>
              <a:rPr lang="en-US" sz="3200" dirty="0"/>
              <a:t>Cut </a:t>
            </a:r>
            <a:r>
              <a:rPr lang="en-US" sz="3200" dirty="0" smtClean="0"/>
              <a:t>each mark, </a:t>
            </a:r>
            <a:r>
              <a:rPr lang="en-US" sz="3200" dirty="0" smtClean="0">
                <a:solidFill>
                  <a:srgbClr val="FF0000"/>
                </a:solidFill>
              </a:rPr>
              <a:t>ONLY HALFWAY</a:t>
            </a:r>
            <a:r>
              <a:rPr lang="en-US" sz="3200" dirty="0" smtClean="0"/>
              <a:t>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52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572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Symbiosis Foldable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41" y="1752600"/>
            <a:ext cx="10170459" cy="5105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Step 4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F</a:t>
            </a:r>
            <a:r>
              <a:rPr lang="en-US" sz="3200" dirty="0" smtClean="0">
                <a:solidFill>
                  <a:schemeClr val="tx1"/>
                </a:solidFill>
              </a:rPr>
              <a:t>ront flap</a:t>
            </a:r>
            <a:r>
              <a:rPr lang="en-US" sz="3200" dirty="0" smtClean="0"/>
              <a:t>: </a:t>
            </a:r>
            <a:r>
              <a:rPr lang="en-US" sz="3200" dirty="0"/>
              <a:t>list the 5 types of symbiosis </a:t>
            </a:r>
          </a:p>
          <a:p>
            <a:r>
              <a:rPr lang="en-US" sz="3600" dirty="0">
                <a:solidFill>
                  <a:schemeClr val="accent2"/>
                </a:solidFill>
              </a:rPr>
              <a:t>Step 5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I</a:t>
            </a:r>
            <a:r>
              <a:rPr lang="en-US" sz="3200" dirty="0" smtClean="0">
                <a:solidFill>
                  <a:schemeClr val="tx1"/>
                </a:solidFill>
              </a:rPr>
              <a:t>nside </a:t>
            </a:r>
            <a:r>
              <a:rPr lang="en-US" sz="3200" dirty="0">
                <a:solidFill>
                  <a:schemeClr val="tx1"/>
                </a:solidFill>
              </a:rPr>
              <a:t>f</a:t>
            </a:r>
            <a:r>
              <a:rPr lang="en-US" sz="3200" dirty="0" smtClean="0">
                <a:solidFill>
                  <a:schemeClr val="tx1"/>
                </a:solidFill>
              </a:rPr>
              <a:t>lap</a:t>
            </a:r>
            <a:r>
              <a:rPr lang="en-US" sz="3200" dirty="0" smtClean="0"/>
              <a:t>:  definition </a:t>
            </a:r>
          </a:p>
          <a:p>
            <a:r>
              <a:rPr lang="en-US" sz="3600" dirty="0" smtClean="0">
                <a:solidFill>
                  <a:schemeClr val="accent2"/>
                </a:solidFill>
              </a:rPr>
              <a:t>Step 6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On </a:t>
            </a:r>
            <a:r>
              <a:rPr lang="en-US" sz="3200" dirty="0">
                <a:solidFill>
                  <a:schemeClr val="tx1"/>
                </a:solidFill>
              </a:rPr>
              <a:t>the opposite </a:t>
            </a:r>
            <a:r>
              <a:rPr lang="en-US" sz="3200" dirty="0" smtClean="0">
                <a:solidFill>
                  <a:schemeClr val="tx1"/>
                </a:solidFill>
              </a:rPr>
              <a:t>side</a:t>
            </a:r>
            <a:r>
              <a:rPr lang="en-US" sz="3200" dirty="0" smtClean="0"/>
              <a:t>: give an example AND draw a picture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42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04800"/>
            <a:ext cx="7772400" cy="16891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solidFill>
                  <a:schemeClr val="tx1"/>
                </a:solidFill>
                <a:latin typeface="Times New Roman" pitchFamily="18" charset="0"/>
              </a:rPr>
              <a:t>What are the different kinds of symbiosis?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34720" y="2445545"/>
            <a:ext cx="2667000" cy="685800"/>
          </a:xfrm>
        </p:spPr>
        <p:txBody>
          <a:bodyPr/>
          <a:lstStyle/>
          <a:p>
            <a:pPr eaLnBrk="1" hangingPunct="1"/>
            <a:r>
              <a:rPr lang="en-US" altLang="en-US" sz="3300" u="sng" dirty="0" smtClean="0">
                <a:solidFill>
                  <a:srgbClr val="0070C0"/>
                </a:solidFill>
                <a:latin typeface="Times New Roman" pitchFamily="18" charset="0"/>
              </a:rPr>
              <a:t>2.Parasitism</a:t>
            </a:r>
            <a:endParaRPr lang="en-US" altLang="en-US" sz="3300" u="sng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97538" y="1654177"/>
            <a:ext cx="2334291" cy="6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>
            <a:spAutoFit/>
          </a:bodyPr>
          <a:lstStyle/>
          <a:p>
            <a:pPr marL="0" marR="0" lvl="0" indent="0" algn="ctr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3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1.Mutualism</a:t>
            </a:r>
            <a:endParaRPr kumimoji="0" lang="en-US" altLang="en-US" sz="33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075765" y="2224088"/>
            <a:ext cx="3567675" cy="107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pPr marL="457200" marR="0" lvl="0" indent="-457200" algn="ctr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both organisms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benefit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441596" y="2096776"/>
            <a:ext cx="3484096" cy="255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pPr marL="457200" marR="0" lvl="0" indent="-457200" algn="ctr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one organism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benefits</a:t>
            </a:r>
          </a:p>
          <a:p>
            <a:pPr marL="0" marR="0" lvl="0" indent="0" algn="ctr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one organism is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unaffected</a:t>
            </a:r>
          </a:p>
          <a:p>
            <a:pPr marL="0" marR="0" lvl="0" indent="0" algn="ctr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643440" y="3131345"/>
            <a:ext cx="3094040" cy="206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pPr marL="457200" marR="0" lvl="0" indent="-457200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one organism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benefits</a:t>
            </a:r>
          </a:p>
          <a:p>
            <a:pPr marL="0" marR="0" lvl="0" indent="0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one organism is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harmed</a:t>
            </a:r>
          </a:p>
        </p:txBody>
      </p:sp>
      <p:sp>
        <p:nvSpPr>
          <p:cNvPr id="19" name="Rectangle 5"/>
          <p:cNvSpPr txBox="1">
            <a:spLocks noChangeArrowheads="1"/>
          </p:cNvSpPr>
          <p:nvPr/>
        </p:nvSpPr>
        <p:spPr>
          <a:xfrm>
            <a:off x="7570789" y="1654175"/>
            <a:ext cx="2667000" cy="685800"/>
          </a:xfrm>
          <a:prstGeom prst="rect">
            <a:avLst/>
          </a:prstGeom>
        </p:spPr>
        <p:txBody>
          <a:bodyPr lIns="91439" tIns="45719" rIns="91439" bIns="45719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altLang="en-US" sz="33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3.Commensalism</a:t>
            </a:r>
            <a:endParaRPr kumimoji="0" lang="en-US" altLang="en-US" sz="33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Rectangle 5"/>
          <p:cNvSpPr txBox="1">
            <a:spLocks noChangeArrowheads="1"/>
          </p:cNvSpPr>
          <p:nvPr/>
        </p:nvSpPr>
        <p:spPr bwMode="auto">
          <a:xfrm>
            <a:off x="7904164" y="4514185"/>
            <a:ext cx="266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/>
          <a:lstStyle/>
          <a:p>
            <a:pPr marL="0" marR="0" lvl="0" indent="0" algn="ctr" defTabSz="91439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100000"/>
              <a:buFontTx/>
              <a:buNone/>
              <a:tabLst/>
              <a:defRPr/>
            </a:pPr>
            <a:r>
              <a:rPr lang="en-US" altLang="en-US" sz="3300" u="sng" dirty="0">
                <a:solidFill>
                  <a:srgbClr val="0070C0"/>
                </a:solidFill>
                <a:latin typeface="Times New Roman" pitchFamily="18" charset="0"/>
              </a:rPr>
              <a:t>5</a:t>
            </a:r>
            <a:r>
              <a:rPr kumimoji="0" lang="en-US" altLang="en-US" sz="3300" b="0" i="0" u="sng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.Predation</a:t>
            </a:r>
            <a:endParaRPr kumimoji="0" lang="en-US" altLang="en-US" sz="33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1273649" y="3603716"/>
            <a:ext cx="266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/>
          <a:lstStyle/>
          <a:p>
            <a:pPr marL="0" marR="0" lvl="0" indent="0" algn="ctr" defTabSz="91439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100000"/>
              <a:buFontTx/>
              <a:buNone/>
              <a:tabLst/>
              <a:defRPr/>
            </a:pPr>
            <a:r>
              <a:rPr lang="en-US" altLang="en-US" sz="3300" u="sng" dirty="0">
                <a:solidFill>
                  <a:srgbClr val="0070C0"/>
                </a:solidFill>
                <a:latin typeface="Times New Roman" pitchFamily="18" charset="0"/>
              </a:rPr>
              <a:t>4</a:t>
            </a:r>
            <a:r>
              <a:rPr kumimoji="0" lang="en-US" altLang="en-US" sz="33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.Competition</a:t>
            </a:r>
            <a:endParaRPr kumimoji="0" lang="en-US" altLang="en-US" sz="33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879058" y="4065125"/>
            <a:ext cx="3286687" cy="255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pPr marL="457200" marR="0" lvl="0" indent="-457200" algn="ctr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two species share a requirement for a limited resource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7861957" y="4997394"/>
            <a:ext cx="2560637" cy="158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marL="457200" marR="0" lvl="0" indent="-457200" algn="ctr" defTabSz="91439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act of preying for food</a:t>
            </a:r>
          </a:p>
        </p:txBody>
      </p:sp>
    </p:spTree>
    <p:extLst>
      <p:ext uri="{BB962C8B-B14F-4D97-AF65-F5344CB8AC3E}">
        <p14:creationId xmlns:p14="http://schemas.microsoft.com/office/powerpoint/2010/main" val="28184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autoUpdateAnimBg="0"/>
      <p:bldP spid="16388" grpId="0" autoUpdateAnimBg="0"/>
      <p:bldP spid="16392" grpId="0" autoUpdateAnimBg="0"/>
      <p:bldP spid="16394" grpId="0" autoUpdateAnimBg="0"/>
      <p:bldP spid="16396" grpId="0" autoUpdateAnimBg="0"/>
      <p:bldP spid="19" grpId="0" build="p" autoUpdateAnimBg="0"/>
      <p:bldP spid="20" grpId="0" build="p" autoUpdateAnimBg="0"/>
      <p:bldP spid="21" grpId="0" build="p" autoUpdateAnimBg="0"/>
      <p:bldP spid="22" grpId="0" autoUpdateAnimBg="0"/>
      <p:bldP spid="23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388</Words>
  <Application>Microsoft Office PowerPoint</Application>
  <PresentationFormat>Widescreen</PresentationFormat>
  <Paragraphs>108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</vt:lpstr>
      <vt:lpstr>Candara</vt:lpstr>
      <vt:lpstr>Symbol</vt:lpstr>
      <vt:lpstr>Times</vt:lpstr>
      <vt:lpstr>Times New Roman</vt:lpstr>
      <vt:lpstr>Wingdings</vt:lpstr>
      <vt:lpstr>Waveform</vt:lpstr>
      <vt:lpstr>Agenda 2.23.2017</vt:lpstr>
      <vt:lpstr>Warm Up: 2.23.2017</vt:lpstr>
      <vt:lpstr>15 minutes for observations and posters</vt:lpstr>
      <vt:lpstr>Symbiosis</vt:lpstr>
      <vt:lpstr>What is symbiosis?</vt:lpstr>
      <vt:lpstr>Symbiosis</vt:lpstr>
      <vt:lpstr>Symbiosis Foldable</vt:lpstr>
      <vt:lpstr>Symbiosis Foldable </vt:lpstr>
      <vt:lpstr>What are the different kinds of symbiosis?</vt:lpstr>
      <vt:lpstr>PowerPoint Presentation</vt:lpstr>
      <vt:lpstr>PowerPoint Presentation</vt:lpstr>
      <vt:lpstr>PowerPoint Presentation</vt:lpstr>
      <vt:lpstr>Competition</vt:lpstr>
      <vt:lpstr>Predation</vt:lpstr>
      <vt:lpstr>PowerPoint Presentation</vt:lpstr>
      <vt:lpstr>Work Around the Room to identify which the type of symbiotic relationship for each example </vt:lpstr>
      <vt:lpstr>Symbiotic Relationships </vt:lpstr>
      <vt:lpstr>Exit Ticket: 2.23.2017</vt:lpstr>
      <vt:lpstr>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Spencer, Deidra</dc:creator>
  <cp:lastModifiedBy>Spencer, Deidra</cp:lastModifiedBy>
  <cp:revision>27</cp:revision>
  <dcterms:created xsi:type="dcterms:W3CDTF">2017-02-21T22:03:07Z</dcterms:created>
  <dcterms:modified xsi:type="dcterms:W3CDTF">2017-02-24T18:17:18Z</dcterms:modified>
</cp:coreProperties>
</file>