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93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65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2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0" d="100"/>
          <a:sy n="50" d="100"/>
        </p:scale>
        <p:origin x="-2688" y="-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9BB78-C5BD-4CA3-A182-02E433899CD3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DBA3C-E94B-4795-9E8C-E6D50A894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80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514350" y="681038"/>
            <a:ext cx="6048375" cy="3403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707708" y="4311730"/>
            <a:ext cx="5661660" cy="4084796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 dirty="0"/>
          </a:p>
        </p:txBody>
      </p:sp>
    </p:spTree>
    <p:extLst>
      <p:ext uri="{BB962C8B-B14F-4D97-AF65-F5344CB8AC3E}">
        <p14:creationId xmlns:p14="http://schemas.microsoft.com/office/powerpoint/2010/main" val="38051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514350" y="681038"/>
            <a:ext cx="6048375" cy="3403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07708" y="4311730"/>
            <a:ext cx="5661660" cy="4084796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 dirty="0"/>
          </a:p>
        </p:txBody>
      </p:sp>
    </p:spTree>
    <p:extLst>
      <p:ext uri="{BB962C8B-B14F-4D97-AF65-F5344CB8AC3E}">
        <p14:creationId xmlns:p14="http://schemas.microsoft.com/office/powerpoint/2010/main" val="1394375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514350" y="681038"/>
            <a:ext cx="6048375" cy="3403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07708" y="4311730"/>
            <a:ext cx="5661660" cy="4084796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 dirty="0"/>
          </a:p>
        </p:txBody>
      </p:sp>
    </p:spTree>
    <p:extLst>
      <p:ext uri="{BB962C8B-B14F-4D97-AF65-F5344CB8AC3E}">
        <p14:creationId xmlns:p14="http://schemas.microsoft.com/office/powerpoint/2010/main" val="1402829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514350" y="681038"/>
            <a:ext cx="6048375" cy="3403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07708" y="4311730"/>
            <a:ext cx="5661660" cy="4084796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 dirty="0"/>
          </a:p>
        </p:txBody>
      </p:sp>
    </p:spTree>
    <p:extLst>
      <p:ext uri="{BB962C8B-B14F-4D97-AF65-F5344CB8AC3E}">
        <p14:creationId xmlns:p14="http://schemas.microsoft.com/office/powerpoint/2010/main" val="268099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65760" y="274320"/>
            <a:ext cx="11460480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65760" y="1645922"/>
            <a:ext cx="11460480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65760" y="274320"/>
            <a:ext cx="11460480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65763" y="1645922"/>
            <a:ext cx="5364479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6461763" y="1645922"/>
            <a:ext cx="5364479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442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65760" y="6035043"/>
            <a:ext cx="11460480" cy="54863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08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044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1097280" y="2743203"/>
            <a:ext cx="9997440" cy="109727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2194563" y="4114800"/>
            <a:ext cx="7802879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092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34430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86" r:id="rId4"/>
    <p:sldLayoutId id="2147483687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 2.21.2017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3" y="1645922"/>
            <a:ext cx="6096000" cy="493775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Warm-Up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Notes: Nutrients vs. Toxins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Observations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Poster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Exit Ticket</a:t>
            </a:r>
            <a:endParaRPr lang="en-US" sz="4400" dirty="0"/>
          </a:p>
        </p:txBody>
      </p:sp>
      <p:pic>
        <p:nvPicPr>
          <p:cNvPr id="1032" name="Picture 8" descr="Image result for killer whale ea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231" y="170845"/>
            <a:ext cx="5109113" cy="376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killer whale ea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270" y="3360868"/>
            <a:ext cx="3222812" cy="322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fish mercu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787" y="3723263"/>
            <a:ext cx="2660707" cy="2803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84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Ticket: 2.21.2017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28" y="1645922"/>
            <a:ext cx="7543801" cy="4937759"/>
          </a:xfrm>
        </p:spPr>
        <p:txBody>
          <a:bodyPr/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600" dirty="0" smtClean="0"/>
              <a:t>Look at the food chain </a:t>
            </a:r>
          </a:p>
          <a:p>
            <a:pPr marL="3429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600" dirty="0" smtClean="0"/>
              <a:t>What animal has the highest amount of BIOACCUMULATION? </a:t>
            </a:r>
            <a:r>
              <a:rPr lang="en-US" sz="3600" b="1" dirty="0" smtClean="0">
                <a:solidFill>
                  <a:srgbClr val="FF0000"/>
                </a:solidFill>
              </a:rPr>
              <a:t>Why?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48360"/>
          <a:stretch/>
        </p:blipFill>
        <p:spPr>
          <a:xfrm>
            <a:off x="7637930" y="126403"/>
            <a:ext cx="3361763" cy="658368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5365824" y="2446019"/>
            <a:ext cx="1935929" cy="781276"/>
          </a:xfrm>
          <a:prstGeom prst="straightConnector1">
            <a:avLst/>
          </a:prstGeom>
          <a:ln w="762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Warm Up:  2/21/17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4000" dirty="0">
                <a:solidFill>
                  <a:schemeClr val="bg2"/>
                </a:solidFill>
              </a:rPr>
              <a:t>How much energy is transferred from one trophic level to another? (hint: it is a percentage</a:t>
            </a:r>
            <a:r>
              <a:rPr lang="en-US" sz="3600" dirty="0">
                <a:solidFill>
                  <a:schemeClr val="bg2"/>
                </a:solidFill>
              </a:rPr>
              <a:t>) </a:t>
            </a:r>
          </a:p>
          <a:p>
            <a:pPr marL="457200" indent="-457200">
              <a:buAutoNum type="arabicPeriod"/>
            </a:pPr>
            <a:endParaRPr lang="en-US" dirty="0">
              <a:solidFill>
                <a:schemeClr val="bg2"/>
              </a:solidFill>
            </a:endParaRP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bg2"/>
                </a:solidFill>
              </a:rPr>
              <a:t>What is the relationship between energy and biomass? </a:t>
            </a:r>
            <a:endParaRPr lang="en-GB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73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	</a:t>
            </a:r>
            <a:r>
              <a:rPr lang="en-US" dirty="0" smtClean="0">
                <a:solidFill>
                  <a:schemeClr val="bg2"/>
                </a:solidFill>
              </a:rPr>
              <a:t>Nutrients vs. Toxins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chemeClr val="bg2"/>
                </a:solidFill>
              </a:rPr>
              <a:t>Essential Question:</a:t>
            </a:r>
          </a:p>
          <a:p>
            <a:pPr algn="ctr"/>
            <a:r>
              <a:rPr lang="en-GB" sz="3600" b="1" dirty="0" smtClean="0">
                <a:solidFill>
                  <a:schemeClr val="bg2"/>
                </a:solidFill>
              </a:rPr>
              <a:t>Describe the relationship between nutrients, toxins, and energy in an ecosystem.  </a:t>
            </a:r>
          </a:p>
        </p:txBody>
      </p:sp>
    </p:spTree>
    <p:extLst>
      <p:ext uri="{BB962C8B-B14F-4D97-AF65-F5344CB8AC3E}">
        <p14:creationId xmlns:p14="http://schemas.microsoft.com/office/powerpoint/2010/main" val="234943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/>
        </p:nvSpPr>
        <p:spPr>
          <a:xfrm>
            <a:off x="7014476" y="186953"/>
            <a:ext cx="4930476" cy="6422558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pPr marL="0" marR="0" lvl="0" indent="0" algn="l" defTabSz="822944" rtl="0" eaLnBrk="1" fontAlgn="auto" latinLnBrk="0" hangingPunct="1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Nutrient Cycling</a:t>
            </a:r>
          </a:p>
          <a:p>
            <a:pPr marL="0" marR="0" lvl="0" indent="0" algn="ctr" defTabSz="822944" rtl="0" eaLnBrk="1" fontAlgn="auto" latinLnBrk="0" hangingPunct="1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600" b="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8229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Nutrients get recycled. </a:t>
            </a:r>
          </a:p>
          <a:p>
            <a:pPr marL="0" marR="0" lvl="0" indent="0" algn="l" defTabSz="8229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 </a:t>
            </a:r>
          </a:p>
          <a:p>
            <a:pPr marL="0" marR="0" lvl="0" indent="0" algn="l" defTabSz="8229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Important Nutrients</a:t>
            </a:r>
          </a:p>
          <a:p>
            <a:pPr marL="342889" marR="0" lvl="0" indent="-243833" algn="l" defTabSz="8229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9047"/>
              <a:buFont typeface="Arial"/>
              <a:buChar char="●"/>
              <a:tabLst/>
              <a:defRPr/>
            </a:pPr>
            <a:r>
              <a:rPr kumimoji="0" lang="en-US" sz="31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Water</a:t>
            </a:r>
          </a:p>
          <a:p>
            <a:pPr marL="342889" marR="0" lvl="0" indent="-243833" algn="l" defTabSz="8229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9047"/>
              <a:buFont typeface="Arial"/>
              <a:buChar char="●"/>
              <a:tabLst/>
              <a:defRPr/>
            </a:pPr>
            <a:r>
              <a:rPr kumimoji="0" lang="en-US" sz="31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Oxygen</a:t>
            </a:r>
          </a:p>
          <a:p>
            <a:pPr marL="342889" marR="0" lvl="0" indent="-243833" algn="l" defTabSz="8229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9047"/>
              <a:buFont typeface="Arial"/>
              <a:buChar char="●"/>
              <a:tabLst/>
              <a:defRPr/>
            </a:pPr>
            <a:r>
              <a:rPr kumimoji="0" lang="en-US" sz="31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Carbon</a:t>
            </a:r>
          </a:p>
          <a:p>
            <a:pPr marL="342889" marR="0" lvl="0" indent="-243833" algn="l" defTabSz="8229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9047"/>
              <a:buFont typeface="Arial"/>
              <a:buChar char="●"/>
              <a:tabLst/>
              <a:defRPr/>
            </a:pPr>
            <a:r>
              <a:rPr kumimoji="0" lang="en-US" sz="31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Nitrogen</a:t>
            </a:r>
          </a:p>
          <a:p>
            <a:pPr marL="0" marR="0" lvl="0" indent="0" algn="l" defTabSz="8229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8229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8229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8229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822944" rtl="0" eaLnBrk="1" fontAlgn="auto" latinLnBrk="0" hangingPunct="1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822944" rtl="0" eaLnBrk="1" fontAlgn="auto" latinLnBrk="0" hangingPunct="1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93" name="Shape 93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1619512" y="1101353"/>
            <a:ext cx="5368162" cy="50262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383313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visionlearning.com/img/library/modules/mid95/Image/VLObject-2637-0312180112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7206" y="0"/>
            <a:ext cx="8624906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630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 idx="4294967295"/>
          </p:nvPr>
        </p:nvSpPr>
        <p:spPr>
          <a:xfrm>
            <a:off x="2301870" y="46035"/>
            <a:ext cx="7656818" cy="838732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ctr" anchorCtr="0">
            <a:noAutofit/>
          </a:bodyPr>
          <a:lstStyle/>
          <a:p>
            <a:pPr algn="ctr">
              <a:lnSpc>
                <a:spcPct val="119886"/>
              </a:lnSpc>
            </a:pPr>
            <a:r>
              <a:rPr lang="en-US" sz="4400" dirty="0"/>
              <a:t>Toxins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4774131" y="1633403"/>
            <a:ext cx="7305574" cy="3073351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pPr marL="0" marR="0" lvl="0" indent="0" algn="ctr" defTabSz="8229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Bioaccumulation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-  </a:t>
            </a:r>
          </a:p>
          <a:p>
            <a:pPr marL="0" marR="0" lvl="0" indent="0" algn="ctr" defTabSz="8229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An increase in toxins in the tissues of organisms with each increase in the trophic level.</a:t>
            </a:r>
          </a:p>
        </p:txBody>
      </p:sp>
      <p:pic>
        <p:nvPicPr>
          <p:cNvPr id="7" name="Picture 6" descr="Image result for bioaccumulation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8" r="29921"/>
          <a:stretch/>
        </p:blipFill>
        <p:spPr bwMode="auto">
          <a:xfrm>
            <a:off x="90312" y="656007"/>
            <a:ext cx="4824412" cy="55459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371008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1524001" y="1463044"/>
            <a:ext cx="4161083" cy="5342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pPr marL="0" marR="0" lvl="0" indent="0" algn="l" defTabSz="82294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0" cap="none" spc="0" normalizeH="0" baseline="0" noProof="0" dirty="0" err="1">
                <a:ln>
                  <a:noFill/>
                </a:ln>
                <a:solidFill>
                  <a:srgbClr val="00BDEC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Methylmercury</a:t>
            </a:r>
            <a:r>
              <a:rPr kumimoji="0" lang="en-US" sz="2900" b="0" i="0" u="none" strike="noStrike" kern="0" cap="none" spc="0" normalizeH="0" baseline="0" noProof="0" dirty="0">
                <a:ln>
                  <a:noFill/>
                </a:ln>
                <a:solidFill>
                  <a:srgbClr val="00BDEC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exposure in the womb can affect a baby's growing brain and nervous system. </a:t>
            </a:r>
          </a:p>
          <a:p>
            <a:pPr marL="0" marR="0" lvl="0" indent="0" algn="l" defTabSz="82294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900" b="0" i="0" u="none" strike="noStrike" kern="0" cap="none" spc="0" normalizeH="0" baseline="0" noProof="0" dirty="0">
              <a:ln>
                <a:noFill/>
              </a:ln>
              <a:solidFill>
                <a:srgbClr val="00BDEC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82294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900" b="0" i="0" u="none" strike="noStrike" kern="0" cap="none" spc="0" normalizeH="0" baseline="0" noProof="0" dirty="0">
              <a:ln>
                <a:noFill/>
              </a:ln>
              <a:solidFill>
                <a:srgbClr val="00BDEC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82294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0" cap="none" spc="0" normalizeH="0" baseline="0" noProof="0" dirty="0">
                <a:ln>
                  <a:noFill/>
                </a:ln>
                <a:solidFill>
                  <a:srgbClr val="00BDEC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Women should watch their Tuna consumption.</a:t>
            </a:r>
          </a:p>
          <a:p>
            <a:pPr marL="0" marR="0" lvl="0" indent="0" algn="l" defTabSz="82294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http://www.ewg.org/tunacalculator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title" idx="4294967295"/>
          </p:nvPr>
        </p:nvSpPr>
        <p:spPr>
          <a:xfrm>
            <a:off x="2301870" y="122224"/>
            <a:ext cx="7656818" cy="1119487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ctr" anchorCtr="0">
            <a:noAutofit/>
          </a:bodyPr>
          <a:lstStyle/>
          <a:p>
            <a:pPr algn="ctr">
              <a:lnSpc>
                <a:spcPct val="119886"/>
              </a:lnSpc>
            </a:pPr>
            <a:r>
              <a:rPr lang="en-US" sz="4400" dirty="0"/>
              <a:t>Tuna safety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5776410" y="1143296"/>
            <a:ext cx="4646452" cy="5464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763933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1798325" y="274325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 algn="ctr"/>
            <a:r>
              <a:rPr lang="en-US" sz="4800" dirty="0"/>
              <a:t>Summary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1540043" y="1698862"/>
            <a:ext cx="9760017" cy="2909355"/>
          </a:xfrm>
          <a:prstGeom prst="rect">
            <a:avLst/>
          </a:prstGeom>
          <a:solidFill>
            <a:schemeClr val="bg1"/>
          </a:solidFill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3600" b="1" u="sng" dirty="0">
                <a:solidFill>
                  <a:schemeClr val="bg2"/>
                </a:solidFill>
              </a:rPr>
              <a:t>Energy</a:t>
            </a:r>
            <a:r>
              <a:rPr lang="en-US" sz="3600" dirty="0">
                <a:solidFill>
                  <a:schemeClr val="bg2"/>
                </a:solidFill>
              </a:rPr>
              <a:t> FLOWS straight through the system</a:t>
            </a:r>
          </a:p>
          <a:p>
            <a:endParaRPr sz="3600" dirty="0">
              <a:solidFill>
                <a:schemeClr val="bg2"/>
              </a:solidFill>
            </a:endParaRPr>
          </a:p>
          <a:p>
            <a:r>
              <a:rPr lang="en-US" sz="3600" b="1" u="sng" dirty="0">
                <a:solidFill>
                  <a:schemeClr val="bg2"/>
                </a:solidFill>
              </a:rPr>
              <a:t>Nutrients</a:t>
            </a:r>
            <a:r>
              <a:rPr lang="en-US" sz="3600" dirty="0">
                <a:solidFill>
                  <a:schemeClr val="bg2"/>
                </a:solidFill>
              </a:rPr>
              <a:t> CYCLE through the system</a:t>
            </a:r>
          </a:p>
          <a:p>
            <a:r>
              <a:rPr lang="en-US" sz="3600" dirty="0">
                <a:solidFill>
                  <a:schemeClr val="bg2"/>
                </a:solidFill>
              </a:rPr>
              <a:t> </a:t>
            </a:r>
          </a:p>
          <a:p>
            <a:r>
              <a:rPr lang="en-US" sz="3600" b="1" u="sng" dirty="0">
                <a:solidFill>
                  <a:schemeClr val="bg2"/>
                </a:solidFill>
              </a:rPr>
              <a:t>Toxins </a:t>
            </a:r>
            <a:r>
              <a:rPr lang="en-US" sz="3600" dirty="0">
                <a:solidFill>
                  <a:schemeClr val="bg2"/>
                </a:solidFill>
              </a:rPr>
              <a:t>ACCUMULATE in the system</a:t>
            </a:r>
          </a:p>
          <a:p>
            <a:r>
              <a:rPr lang="en-US" sz="3100" dirty="0"/>
              <a:t> </a:t>
            </a:r>
          </a:p>
          <a:p>
            <a:endParaRPr sz="3100" dirty="0"/>
          </a:p>
        </p:txBody>
      </p:sp>
    </p:spTree>
    <p:extLst>
      <p:ext uri="{BB962C8B-B14F-4D97-AF65-F5344CB8AC3E}">
        <p14:creationId xmlns:p14="http://schemas.microsoft.com/office/powerpoint/2010/main" val="36562779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0"/>
            <a:ext cx="11460480" cy="82296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bg2"/>
                </a:solidFill>
              </a:rPr>
              <a:t>What </a:t>
            </a:r>
            <a:r>
              <a:rPr lang="en-US" sz="4000" dirty="0" smtClean="0">
                <a:solidFill>
                  <a:schemeClr val="bg2"/>
                </a:solidFill>
              </a:rPr>
              <a:t>you </a:t>
            </a:r>
            <a:r>
              <a:rPr lang="en-US" sz="4000" dirty="0">
                <a:solidFill>
                  <a:schemeClr val="bg2"/>
                </a:solidFill>
              </a:rPr>
              <a:t>can work </a:t>
            </a:r>
            <a:r>
              <a:rPr lang="en-US" sz="4000" dirty="0" smtClean="0">
                <a:solidFill>
                  <a:schemeClr val="bg2"/>
                </a:solidFill>
              </a:rPr>
              <a:t>: </a:t>
            </a:r>
            <a:r>
              <a:rPr lang="en-US" sz="4000" dirty="0">
                <a:solidFill>
                  <a:schemeClr val="bg2"/>
                </a:solidFill>
              </a:rPr>
              <a:t/>
            </a:r>
            <a:br>
              <a:rPr lang="en-US" sz="4000" dirty="0">
                <a:solidFill>
                  <a:schemeClr val="bg2"/>
                </a:solidFill>
              </a:rPr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5280" y="398417"/>
            <a:ext cx="115214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-Fish Observations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-Terrarium Observations 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-Part 4 of </a:t>
            </a:r>
            <a:r>
              <a:rPr lang="en-US" sz="2800" b="1" dirty="0" smtClean="0">
                <a:solidFill>
                  <a:schemeClr val="bg2"/>
                </a:solidFill>
              </a:rPr>
              <a:t>Ecosystem Inquiry Packet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-Trophic Pyramid Questions in </a:t>
            </a:r>
            <a:r>
              <a:rPr lang="en-US" sz="2800" b="1" dirty="0" smtClean="0">
                <a:solidFill>
                  <a:schemeClr val="bg2"/>
                </a:solidFill>
              </a:rPr>
              <a:t>Ecology Packet </a:t>
            </a:r>
          </a:p>
          <a:p>
            <a:r>
              <a:rPr lang="en-US" sz="2800" dirty="0">
                <a:solidFill>
                  <a:schemeClr val="bg2"/>
                </a:solidFill>
              </a:rPr>
              <a:t>	</a:t>
            </a:r>
            <a:endParaRPr lang="en-US" sz="2800" dirty="0" smtClean="0">
              <a:solidFill>
                <a:schemeClr val="bg2"/>
              </a:solidFill>
            </a:endParaRPr>
          </a:p>
          <a:p>
            <a:r>
              <a:rPr lang="en-US" sz="2800" dirty="0" smtClean="0">
                <a:solidFill>
                  <a:schemeClr val="bg2"/>
                </a:solidFill>
              </a:rPr>
              <a:t>When done with Part 4 and it is checked off by an adult in the room start on your poster for the 2</a:t>
            </a:r>
            <a:r>
              <a:rPr lang="en-US" sz="2800" baseline="30000" dirty="0" smtClean="0">
                <a:solidFill>
                  <a:schemeClr val="bg2"/>
                </a:solidFill>
              </a:rPr>
              <a:t>nd</a:t>
            </a:r>
            <a:r>
              <a:rPr lang="en-US" sz="2800" dirty="0" smtClean="0">
                <a:solidFill>
                  <a:schemeClr val="bg2"/>
                </a:solidFill>
              </a:rPr>
              <a:t> half of the paper </a:t>
            </a:r>
            <a:endParaRPr lang="en-US" sz="2800" dirty="0">
              <a:solidFill>
                <a:schemeClr val="bg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666306"/>
              </p:ext>
            </p:extLst>
          </p:nvPr>
        </p:nvGraphicFramePr>
        <p:xfrm>
          <a:off x="1716505" y="3454635"/>
          <a:ext cx="8758990" cy="31346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6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2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46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2"/>
                          </a:solidFill>
                        </a:rPr>
                        <a:t>Food Web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bg2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2"/>
                          </a:solidFill>
                        </a:rPr>
                        <a:t>.  </a:t>
                      </a:r>
                    </a:p>
                    <a:p>
                      <a:endParaRPr lang="en-US" sz="13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/>
                          </a:solidFill>
                        </a:rPr>
                        <a:t>Energy and</a:t>
                      </a:r>
                      <a:r>
                        <a:rPr lang="en-US" sz="2800" baseline="0" dirty="0" smtClean="0">
                          <a:solidFill>
                            <a:schemeClr val="bg2"/>
                          </a:solidFill>
                        </a:rPr>
                        <a:t> Nutrient Flow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bg2"/>
                          </a:solidFill>
                        </a:rPr>
                        <a:t>Create</a:t>
                      </a:r>
                      <a:r>
                        <a:rPr lang="en-US" sz="2800" b="1" baseline="0" dirty="0" smtClean="0">
                          <a:solidFill>
                            <a:schemeClr val="bg2"/>
                          </a:solidFill>
                        </a:rPr>
                        <a:t> an energy pyramid and matter cycles chart using the organisms in your terrarium.  </a:t>
                      </a:r>
                      <a:r>
                        <a:rPr lang="en-US" sz="2800" b="1" u="sng" baseline="0" dirty="0" smtClean="0">
                          <a:solidFill>
                            <a:schemeClr val="bg2"/>
                          </a:solidFill>
                        </a:rPr>
                        <a:t>Include the arrows with labels</a:t>
                      </a:r>
                      <a:r>
                        <a:rPr lang="en-US" sz="2800" b="1" baseline="0" dirty="0" smtClean="0">
                          <a:solidFill>
                            <a:schemeClr val="bg2"/>
                          </a:solidFill>
                        </a:rPr>
                        <a:t>.</a:t>
                      </a:r>
                      <a:r>
                        <a:rPr lang="en-US" sz="2400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72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bubbles">
      <a:dk1>
        <a:srgbClr val="00BDEC"/>
      </a:dk1>
      <a:lt1>
        <a:srgbClr val="E0F5FA"/>
      </a:lt1>
      <a:dk2>
        <a:srgbClr val="000000"/>
      </a:dk2>
      <a:lt2>
        <a:srgbClr val="FFFFFF"/>
      </a:lt2>
      <a:accent1>
        <a:srgbClr val="38CBF0"/>
      </a:accent1>
      <a:accent2>
        <a:srgbClr val="70D9F4"/>
      </a:accent2>
      <a:accent3>
        <a:srgbClr val="A8E7F7"/>
      </a:accent3>
      <a:accent4>
        <a:srgbClr val="69AE7A"/>
      </a:accent4>
      <a:accent5>
        <a:srgbClr val="8CE8A3"/>
      </a:accent5>
      <a:accent6>
        <a:srgbClr val="B2F0C2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175</Words>
  <Application>Microsoft Office PowerPoint</Application>
  <PresentationFormat>Widescreen</PresentationFormat>
  <Paragraphs>57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</vt:lpstr>
      <vt:lpstr>Calibri</vt:lpstr>
      <vt:lpstr>Georgia</vt:lpstr>
      <vt:lpstr>Wingdings</vt:lpstr>
      <vt:lpstr>Custom Theme</vt:lpstr>
      <vt:lpstr>Agenda: 2.21.2017</vt:lpstr>
      <vt:lpstr>Warm Up:  2/21/17</vt:lpstr>
      <vt:lpstr> Nutrients vs. Toxins</vt:lpstr>
      <vt:lpstr>PowerPoint Presentation</vt:lpstr>
      <vt:lpstr>PowerPoint Presentation</vt:lpstr>
      <vt:lpstr>Toxins</vt:lpstr>
      <vt:lpstr>Tuna safety</vt:lpstr>
      <vt:lpstr>Summary</vt:lpstr>
      <vt:lpstr>What you can work :  </vt:lpstr>
      <vt:lpstr>Exit Ticket: 2.21.2017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  2/10/17</dc:title>
  <dc:creator>Spencer, Deidra</dc:creator>
  <cp:lastModifiedBy>Spencer, Deidra</cp:lastModifiedBy>
  <cp:revision>17</cp:revision>
  <dcterms:created xsi:type="dcterms:W3CDTF">2017-02-01T22:28:25Z</dcterms:created>
  <dcterms:modified xsi:type="dcterms:W3CDTF">2017-02-21T22:09:46Z</dcterms:modified>
</cp:coreProperties>
</file>