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A85E2-E102-46D9-88A4-7673F2C5964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B0431-8E0A-489D-A7D2-79BE7C91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514350" y="681038"/>
            <a:ext cx="60483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116708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514350" y="681038"/>
            <a:ext cx="60483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182243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514350" y="681038"/>
            <a:ext cx="60483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192173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06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1097280" y="2743203"/>
            <a:ext cx="9997440" cy="109727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2194563" y="4114800"/>
            <a:ext cx="7802879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31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65760" y="1645922"/>
            <a:ext cx="11460480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43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65763" y="1645922"/>
            <a:ext cx="5364479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6461763" y="1645922"/>
            <a:ext cx="5364479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9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65760" y="6035043"/>
            <a:ext cx="11460480" cy="54863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548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Getting Nerdy, LLC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0C5C2-AEE3-43BE-B678-FDD8C9D18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4965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77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2.20.2017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92" y="1001807"/>
            <a:ext cx="5792993" cy="4937759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/>
              <a:t>Warm-up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/>
              <a:t>Finish Notes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/>
              <a:t>Ecosystem Inquiry Poster </a:t>
            </a:r>
            <a:endParaRPr lang="en-US" sz="32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 smtClean="0"/>
              <a:t>Please get your folder out of the basket 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8" name="Picture 4" descr="Image result for turducken food 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05" y="194087"/>
            <a:ext cx="5371652" cy="65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1" y="0"/>
            <a:ext cx="11460480" cy="82296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bg2"/>
                </a:solidFill>
              </a:rPr>
              <a:t>Warm Up 2.20.16 </a:t>
            </a:r>
            <a:br>
              <a:rPr lang="en-US" b="1" u="sng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Place the following organisms into a food web. Make sure to include (P), (C1), (C2) </a:t>
            </a:r>
            <a:r>
              <a:rPr lang="en-US" dirty="0" err="1" smtClean="0">
                <a:solidFill>
                  <a:schemeClr val="bg2"/>
                </a:solidFill>
              </a:rPr>
              <a:t>etc</a:t>
            </a:r>
            <a:r>
              <a:rPr lang="en-US" dirty="0" smtClean="0">
                <a:solidFill>
                  <a:schemeClr val="bg2"/>
                </a:solidFill>
              </a:rPr>
              <a:t> and that your arrows face the right direction.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2339376"/>
            <a:ext cx="225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Song Bird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0012" y="2337479"/>
            <a:ext cx="276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Caterpillar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8673" y="4174140"/>
            <a:ext cx="225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Rabbit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6654" y="2337480"/>
            <a:ext cx="225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Hawk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5899" y="4119510"/>
            <a:ext cx="225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Grass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880" y="4765841"/>
            <a:ext cx="3111575" cy="2078532"/>
          </a:xfrm>
          <a:prstGeom prst="rect">
            <a:avLst/>
          </a:prstGeom>
        </p:spPr>
      </p:pic>
      <p:pic>
        <p:nvPicPr>
          <p:cNvPr id="1026" name="Picture 2" descr="Image result for rabb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33" y="4820471"/>
            <a:ext cx="2432736" cy="205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ng bi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3" y="2964142"/>
            <a:ext cx="2287653" cy="22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aw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78" y="2964142"/>
            <a:ext cx="2283112" cy="128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903" y="2962907"/>
            <a:ext cx="27527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05831" y="4073"/>
            <a:ext cx="4999319" cy="688920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6405150" y="327629"/>
            <a:ext cx="5786850" cy="7514392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marL="0" marR="0" lvl="0" indent="0" algn="l" defTabSz="822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Energy Use</a:t>
            </a:r>
          </a:p>
          <a:p>
            <a:pPr marL="0" marR="0" lvl="0" indent="0" algn="l" defTabSz="822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 </a:t>
            </a:r>
          </a:p>
          <a:p>
            <a:pPr marL="0" marR="0" lvl="0" indent="0" algn="l" defTabSz="822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Grass has more energy than something that moves? Why?</a:t>
            </a:r>
          </a:p>
          <a:p>
            <a:pPr marL="0" marR="0" lvl="0" indent="0" algn="l" defTabSz="822944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 </a:t>
            </a:r>
          </a:p>
          <a:p>
            <a:pPr marL="0" marR="0" lvl="0" indent="0" algn="l" defTabSz="822944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Organisms do not store all energy. They burn energy through their own metabolism.</a:t>
            </a:r>
          </a:p>
          <a:p>
            <a:pPr marL="0" marR="0" lvl="0" indent="0" algn="l" defTabSz="822944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822944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822944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822944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822944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822944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822944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7458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196131" y="-153292"/>
            <a:ext cx="7995869" cy="701129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997140" y="4386420"/>
            <a:ext cx="2826900" cy="247158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283" tIns="82283" rIns="82283" bIns="82283" anchor="ctr" anchorCtr="0">
            <a:noAutofit/>
          </a:bodyPr>
          <a:lstStyle/>
          <a:p>
            <a:pPr marL="0" marR="0" lvl="0" indent="0" algn="l" defTabSz="822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409364" y="136058"/>
            <a:ext cx="5839035" cy="3848580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marL="0" marR="0" lvl="0" indent="0" algn="ctr" defTabSz="822944" rtl="0" eaLnBrk="1" fontAlgn="auto" latinLnBrk="0" hangingPunct="1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Trophic Levels</a:t>
            </a:r>
          </a:p>
          <a:p>
            <a:pPr marL="0" marR="0" lvl="0" indent="0" algn="ctr" defTabSz="822944" rtl="0" eaLnBrk="1" fontAlgn="auto" latinLnBrk="0" hangingPunct="1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822944" rtl="0" eaLnBrk="1" fontAlgn="auto" latinLnBrk="0" hangingPunct="1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step in the food chain, often shown in the form of a pyramid. </a:t>
            </a:r>
          </a:p>
          <a:p>
            <a:pPr marL="0" marR="0" lvl="0" indent="0" algn="l" defTabSz="822944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 </a:t>
            </a:r>
          </a:p>
          <a:p>
            <a:pPr marL="0" marR="0" lvl="0" indent="0" algn="l" defTabSz="822944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B2F0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ENERGY </a:t>
            </a:r>
          </a:p>
          <a:p>
            <a:pPr marL="0" marR="0" lvl="0" indent="0" algn="l" defTabSz="822944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As you move up trophic levels, the energy decreases.</a:t>
            </a:r>
          </a:p>
        </p:txBody>
      </p:sp>
    </p:spTree>
    <p:extLst>
      <p:ext uri="{BB962C8B-B14F-4D97-AF65-F5344CB8AC3E}">
        <p14:creationId xmlns:p14="http://schemas.microsoft.com/office/powerpoint/2010/main" val="34212082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 idx="4294967295"/>
          </p:nvPr>
        </p:nvSpPr>
        <p:spPr>
          <a:xfrm>
            <a:off x="2667000" y="1"/>
            <a:ext cx="7656818" cy="1119487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ctr" anchorCtr="0">
            <a:noAutofit/>
          </a:bodyPr>
          <a:lstStyle/>
          <a:p>
            <a:pPr algn="ctr">
              <a:lnSpc>
                <a:spcPct val="119886"/>
              </a:lnSpc>
            </a:pPr>
            <a:r>
              <a:rPr lang="en-US" sz="4400" dirty="0"/>
              <a:t>Energy &amp; Biomass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332507" y="577193"/>
            <a:ext cx="5540669" cy="634470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body" idx="4294967295"/>
          </p:nvPr>
        </p:nvSpPr>
        <p:spPr>
          <a:xfrm>
            <a:off x="7159285" y="1042954"/>
            <a:ext cx="4669823" cy="5413184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>
              <a:lnSpc>
                <a:spcPct val="119792"/>
              </a:lnSpc>
            </a:pP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</a:rPr>
              <a:t>Biomass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- the amount of organisms in a population.</a:t>
            </a:r>
          </a:p>
          <a:p>
            <a:pPr>
              <a:lnSpc>
                <a:spcPct val="119792"/>
              </a:lnSpc>
            </a:pPr>
            <a:r>
              <a:rPr lang="en-US" sz="2400" dirty="0">
                <a:solidFill>
                  <a:schemeClr val="bg2"/>
                </a:solidFill>
              </a:rPr>
              <a:t> </a:t>
            </a:r>
          </a:p>
          <a:p>
            <a:pPr>
              <a:lnSpc>
                <a:spcPct val="119792"/>
              </a:lnSpc>
            </a:pPr>
            <a:r>
              <a:rPr lang="en-US" sz="2400" dirty="0">
                <a:solidFill>
                  <a:schemeClr val="bg2"/>
                </a:solidFill>
              </a:rPr>
              <a:t>Because available energy </a:t>
            </a:r>
            <a:r>
              <a:rPr lang="en-US" sz="2400" b="1" dirty="0">
                <a:solidFill>
                  <a:schemeClr val="bg2"/>
                </a:solidFill>
              </a:rPr>
              <a:t>decreases</a:t>
            </a:r>
            <a:r>
              <a:rPr lang="en-US" sz="2400" dirty="0">
                <a:solidFill>
                  <a:schemeClr val="bg2"/>
                </a:solidFill>
              </a:rPr>
              <a:t> as you move up, the 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</a:rPr>
              <a:t>number of organisms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also </a:t>
            </a:r>
            <a:r>
              <a:rPr lang="en-US" sz="2400" b="1" dirty="0">
                <a:solidFill>
                  <a:schemeClr val="bg2"/>
                </a:solidFill>
              </a:rPr>
              <a:t>decreases</a:t>
            </a:r>
            <a:r>
              <a:rPr lang="en-US" sz="2400" dirty="0">
                <a:solidFill>
                  <a:schemeClr val="bg2"/>
                </a:solidFill>
              </a:rPr>
              <a:t>. </a:t>
            </a:r>
          </a:p>
          <a:p>
            <a:pPr>
              <a:lnSpc>
                <a:spcPct val="119792"/>
              </a:lnSpc>
            </a:pPr>
            <a:endParaRPr sz="2400" dirty="0">
              <a:solidFill>
                <a:schemeClr val="bg2"/>
              </a:solidFill>
            </a:endParaRPr>
          </a:p>
          <a:p>
            <a:pPr>
              <a:lnSpc>
                <a:spcPct val="119792"/>
              </a:lnSpc>
            </a:pPr>
            <a:endParaRPr sz="2400" dirty="0">
              <a:solidFill>
                <a:schemeClr val="bg2"/>
              </a:solidFill>
            </a:endParaRPr>
          </a:p>
          <a:p>
            <a:pPr>
              <a:lnSpc>
                <a:spcPct val="119792"/>
              </a:lnSpc>
            </a:pPr>
            <a:r>
              <a:rPr lang="en-US" sz="2900" b="1" dirty="0">
                <a:solidFill>
                  <a:schemeClr val="bg2"/>
                </a:solidFill>
              </a:rPr>
              <a:t>Example:</a:t>
            </a:r>
          </a:p>
          <a:p>
            <a:pPr>
              <a:lnSpc>
                <a:spcPct val="119792"/>
              </a:lnSpc>
            </a:pP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</a:rPr>
              <a:t>There are more trees on a</a:t>
            </a:r>
          </a:p>
          <a:p>
            <a:pPr>
              <a:lnSpc>
                <a:spcPct val="119792"/>
              </a:lnSpc>
            </a:pP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</a:rPr>
              <a:t>savannah than there are lions</a:t>
            </a:r>
          </a:p>
          <a:p>
            <a:pPr>
              <a:lnSpc>
                <a:spcPct val="119922"/>
              </a:lnSpc>
              <a:spcBef>
                <a:spcPts val="572"/>
              </a:spcBef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3401695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Flows and Matter Cycles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bg2"/>
                </a:solidFill>
              </a:rPr>
              <a:t>Follow Instructions from Ms. Spencer </a:t>
            </a:r>
          </a:p>
          <a:p>
            <a:pPr algn="ctr"/>
            <a:endParaRPr lang="en-US" sz="3600" dirty="0" smtClean="0">
              <a:solidFill>
                <a:schemeClr val="bg2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2"/>
                </a:solidFill>
              </a:rPr>
              <a:t>Get </a:t>
            </a:r>
            <a:r>
              <a:rPr lang="en-US" sz="3600" dirty="0">
                <a:solidFill>
                  <a:schemeClr val="bg2"/>
                </a:solidFill>
              </a:rPr>
              <a:t>a red and yellow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</a:rPr>
              <a:t>pen or color pencil, scissors, glue </a:t>
            </a:r>
            <a:r>
              <a:rPr lang="en-US" sz="3600" dirty="0" smtClean="0">
                <a:solidFill>
                  <a:schemeClr val="bg2"/>
                </a:solidFill>
              </a:rPr>
              <a:t>stick or tape</a:t>
            </a:r>
          </a:p>
          <a:p>
            <a:pPr algn="ctr"/>
            <a:endParaRPr lang="en-US" sz="3600" dirty="0">
              <a:solidFill>
                <a:schemeClr val="bg2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2"/>
                </a:solidFill>
              </a:rPr>
              <a:t>Trophic Pyramid in </a:t>
            </a:r>
            <a:r>
              <a:rPr lang="en-US" sz="3600" b="1" u="sng" dirty="0" smtClean="0">
                <a:solidFill>
                  <a:schemeClr val="bg2"/>
                </a:solidFill>
              </a:rPr>
              <a:t>Ecology Packet</a:t>
            </a:r>
            <a:r>
              <a:rPr lang="en-US" sz="3600" dirty="0" smtClean="0">
                <a:solidFill>
                  <a:schemeClr val="bg2"/>
                </a:solidFill>
              </a:rPr>
              <a:t>!!</a:t>
            </a:r>
            <a:endParaRPr lang="en-US" sz="3600" dirty="0">
              <a:solidFill>
                <a:schemeClr val="bg2"/>
              </a:solidFill>
            </a:endParaRP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11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</p:spPr>
        <p:txBody>
          <a:bodyPr/>
          <a:lstStyle/>
          <a:p>
            <a:pPr marL="742936" indent="-742936" algn="ctr"/>
            <a:r>
              <a:rPr lang="en-US" b="1" u="sng" dirty="0" smtClean="0"/>
              <a:t>Ecosystem Inquiry</a:t>
            </a:r>
            <a:r>
              <a:rPr lang="en-US" dirty="0" smtClean="0"/>
              <a:t>: Energy Flow Poster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18062" y="2632165"/>
          <a:ext cx="9955876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9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sng" dirty="0" smtClean="0">
                          <a:solidFill>
                            <a:schemeClr val="bg2"/>
                          </a:solidFill>
                        </a:rPr>
                        <a:t>Food Web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bg2"/>
                          </a:solidFill>
                        </a:rPr>
                        <a:t>On this ½ of the paper create a food web for the organisms</a:t>
                      </a:r>
                      <a:r>
                        <a:rPr lang="en-US" sz="3200" baseline="0" dirty="0" smtClean="0">
                          <a:solidFill>
                            <a:schemeClr val="bg2"/>
                          </a:solidFill>
                        </a:rPr>
                        <a:t> in your bottle</a:t>
                      </a:r>
                      <a:r>
                        <a:rPr lang="en-US" sz="3200" dirty="0" smtClean="0">
                          <a:solidFill>
                            <a:schemeClr val="bg2"/>
                          </a:solidFill>
                        </a:rPr>
                        <a:t> ecosystem</a:t>
                      </a:r>
                      <a:r>
                        <a:rPr lang="en-US" sz="2800" dirty="0" smtClean="0">
                          <a:solidFill>
                            <a:schemeClr val="bg2"/>
                          </a:solidFill>
                        </a:rPr>
                        <a:t>.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2"/>
                          </a:solidFill>
                        </a:rPr>
                        <a:t>Include the trophic</a:t>
                      </a:r>
                      <a:r>
                        <a:rPr lang="en-US" sz="2800" baseline="0" dirty="0" smtClean="0">
                          <a:solidFill>
                            <a:schemeClr val="bg2"/>
                          </a:solidFill>
                        </a:rPr>
                        <a:t> level (P, C1 etc.)</a:t>
                      </a:r>
                      <a:endParaRPr lang="en-US" sz="2800" dirty="0" smtClean="0">
                        <a:solidFill>
                          <a:schemeClr val="bg2"/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chemeClr val="bg2"/>
                          </a:solidFill>
                        </a:rPr>
                        <a:t>Energy and</a:t>
                      </a:r>
                      <a:r>
                        <a:rPr lang="en-US" sz="2800" b="1" u="sng" baseline="0" dirty="0" smtClean="0">
                          <a:solidFill>
                            <a:schemeClr val="bg2"/>
                          </a:solidFill>
                        </a:rPr>
                        <a:t> Nutrient Flow</a:t>
                      </a:r>
                    </a:p>
                    <a:p>
                      <a:endParaRPr lang="en-US" sz="240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bg2"/>
                          </a:solidFill>
                        </a:rPr>
                        <a:t>Trophic</a:t>
                      </a:r>
                      <a:r>
                        <a:rPr lang="en-US" sz="3200" baseline="0" dirty="0" smtClean="0">
                          <a:solidFill>
                            <a:schemeClr val="bg2"/>
                          </a:solidFill>
                        </a:rPr>
                        <a:t> Pyramid with your organisms.  Make sure to include the </a:t>
                      </a:r>
                      <a:r>
                        <a:rPr lang="en-US" sz="3200" b="1" u="sng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arrows of different colors for </a:t>
                      </a:r>
                      <a:r>
                        <a:rPr lang="en-US" sz="3200" baseline="0" dirty="0" smtClean="0">
                          <a:solidFill>
                            <a:schemeClr val="bg2"/>
                          </a:solidFill>
                        </a:rPr>
                        <a:t>energy and nutrients.  </a:t>
                      </a:r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1977" y="542108"/>
            <a:ext cx="11648046" cy="4937759"/>
          </a:xfrm>
        </p:spPr>
        <p:txBody>
          <a:bodyPr/>
          <a:lstStyle/>
          <a:p>
            <a:pPr marL="457200" indent="-457200">
              <a:buFont typeface="Georgia"/>
              <a:buAutoNum type="arabicPeriod"/>
            </a:pPr>
            <a:r>
              <a:rPr lang="en-US" sz="3200" dirty="0" smtClean="0">
                <a:solidFill>
                  <a:schemeClr val="bg2"/>
                </a:solidFill>
              </a:rPr>
              <a:t>Complete part 4, this is a draft for your larger poster. </a:t>
            </a:r>
          </a:p>
          <a:p>
            <a:pPr marL="457200" indent="-457200">
              <a:buFont typeface="Georgia"/>
              <a:buAutoNum type="arabicPeriod"/>
            </a:pPr>
            <a:r>
              <a:rPr lang="en-US" sz="3200" dirty="0" smtClean="0">
                <a:solidFill>
                  <a:schemeClr val="bg2"/>
                </a:solidFill>
              </a:rPr>
              <a:t>Get part 4 checked by an adult in the room.  Then start on the  larger paper to complete your poster as set </a:t>
            </a:r>
            <a:r>
              <a:rPr lang="en-US" sz="3200" i="1" dirty="0" smtClean="0">
                <a:solidFill>
                  <a:schemeClr val="bg2"/>
                </a:solidFill>
              </a:rPr>
              <a:t>up</a:t>
            </a:r>
            <a:r>
              <a:rPr lang="en-US" sz="3200" dirty="0" smtClean="0">
                <a:solidFill>
                  <a:schemeClr val="bg2"/>
                </a:solidFill>
              </a:rPr>
              <a:t> below:  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Exit Ticket </a:t>
            </a:r>
            <a:r>
              <a:rPr lang="en-US" dirty="0" smtClean="0"/>
              <a:t>2.20.2017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3" y="1645922"/>
            <a:ext cx="10512908" cy="49377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2"/>
                </a:solidFill>
              </a:rPr>
              <a:t>Draw the food-chain from the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warm-up </a:t>
            </a:r>
            <a:r>
              <a:rPr lang="en-US" sz="4400" dirty="0" smtClean="0">
                <a:solidFill>
                  <a:schemeClr val="bg2"/>
                </a:solidFill>
              </a:rPr>
              <a:t>as a </a:t>
            </a:r>
            <a:r>
              <a:rPr lang="en-US" sz="5400" b="1" u="sng" dirty="0" smtClean="0">
                <a:solidFill>
                  <a:schemeClr val="bg2"/>
                </a:solidFill>
              </a:rPr>
              <a:t>trophic pyramid</a:t>
            </a:r>
            <a:endParaRPr lang="en-US" sz="4400" b="1" u="sng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ubbles">
      <a:dk1>
        <a:srgbClr val="00BDEC"/>
      </a:dk1>
      <a:lt1>
        <a:srgbClr val="E0F5FA"/>
      </a:lt1>
      <a:dk2>
        <a:srgbClr val="000000"/>
      </a:dk2>
      <a:lt2>
        <a:srgbClr val="FFFFFF"/>
      </a:lt2>
      <a:accent1>
        <a:srgbClr val="38CBF0"/>
      </a:accent1>
      <a:accent2>
        <a:srgbClr val="70D9F4"/>
      </a:accent2>
      <a:accent3>
        <a:srgbClr val="A8E7F7"/>
      </a:accent3>
      <a:accent4>
        <a:srgbClr val="69AE7A"/>
      </a:accent4>
      <a:accent5>
        <a:srgbClr val="8CE8A3"/>
      </a:accent5>
      <a:accent6>
        <a:srgbClr val="B2F0C2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204</Words>
  <Application>Microsoft Office PowerPoint</Application>
  <PresentationFormat>Widescreen</PresentationFormat>
  <Paragraphs>56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</vt:lpstr>
      <vt:lpstr>Calibri</vt:lpstr>
      <vt:lpstr>Georgia</vt:lpstr>
      <vt:lpstr>Custom Theme</vt:lpstr>
      <vt:lpstr>Agenda: 2.20.2017 </vt:lpstr>
      <vt:lpstr>Warm Up 2.20.16  Place the following organisms into a food web. Make sure to include (P), (C1), (C2) etc and that your arrows face the right direction. </vt:lpstr>
      <vt:lpstr>PowerPoint Presentation</vt:lpstr>
      <vt:lpstr>PowerPoint Presentation</vt:lpstr>
      <vt:lpstr>Energy &amp; Biomass</vt:lpstr>
      <vt:lpstr>Energy Flows and Matter Cycles </vt:lpstr>
      <vt:lpstr>Ecosystem Inquiry: Energy Flow Poster </vt:lpstr>
      <vt:lpstr>Exit Ticket 2.20.2017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 2.20.2017</dc:title>
  <dc:creator>Spencer, Deidra</dc:creator>
  <cp:lastModifiedBy>Spencer, Deidra</cp:lastModifiedBy>
  <cp:revision>4</cp:revision>
  <dcterms:created xsi:type="dcterms:W3CDTF">2017-02-16T22:02:25Z</dcterms:created>
  <dcterms:modified xsi:type="dcterms:W3CDTF">2017-02-20T20:17:29Z</dcterms:modified>
</cp:coreProperties>
</file>