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913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1097280" y="2743203"/>
            <a:ext cx="9997440" cy="109727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2194563" y="4114800"/>
            <a:ext cx="7802879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338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65760" y="274320"/>
            <a:ext cx="1146048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65760" y="1645922"/>
            <a:ext cx="11460480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463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65760" y="274320"/>
            <a:ext cx="1146048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65763" y="1645922"/>
            <a:ext cx="5364479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6461763" y="1645922"/>
            <a:ext cx="5364479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723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65760" y="6035043"/>
            <a:ext cx="11460480" cy="54863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632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Getting Nerdy, LLC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0C5C2-AEE3-43BE-B678-FDD8C9D18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12969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8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94580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2/10/17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097280"/>
            <a:ext cx="7948243" cy="493775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4000" dirty="0" err="1" smtClean="0">
                <a:solidFill>
                  <a:schemeClr val="bg2"/>
                </a:solidFill>
              </a:rPr>
              <a:t>Warm-UP</a:t>
            </a:r>
            <a:endParaRPr lang="en-US" sz="4000" dirty="0" smtClean="0">
              <a:solidFill>
                <a:schemeClr val="bg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chemeClr val="bg2"/>
                </a:solidFill>
              </a:rPr>
              <a:t>Terrarium Observations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chemeClr val="bg2"/>
                </a:solidFill>
              </a:rPr>
              <a:t> Food Chain Foldable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1848" y="2518117"/>
            <a:ext cx="5662866" cy="401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0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2/10/17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3" y="1645922"/>
            <a:ext cx="11015000" cy="493775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4400" dirty="0" smtClean="0">
                <a:solidFill>
                  <a:schemeClr val="bg2"/>
                </a:solidFill>
              </a:rPr>
              <a:t>Compare and contrast a community and a population. </a:t>
            </a:r>
            <a:r>
              <a:rPr lang="en-US" sz="4400" dirty="0" smtClean="0">
                <a:solidFill>
                  <a:srgbClr val="7030A0"/>
                </a:solidFill>
              </a:rPr>
              <a:t>(Reference the word wall)</a:t>
            </a:r>
          </a:p>
          <a:p>
            <a:pPr marL="457200" indent="-457200">
              <a:buAutoNum type="arabicPeriod"/>
            </a:pPr>
            <a:endParaRPr lang="en-US" dirty="0" smtClean="0">
              <a:solidFill>
                <a:schemeClr val="bg2"/>
              </a:solidFill>
            </a:endParaRPr>
          </a:p>
          <a:p>
            <a:pPr marL="457200" indent="-457200">
              <a:buAutoNum type="arabicPeriod"/>
            </a:pPr>
            <a:endParaRPr lang="en-US" sz="3600" dirty="0">
              <a:solidFill>
                <a:schemeClr val="bg2"/>
              </a:solidFill>
            </a:endParaRPr>
          </a:p>
          <a:p>
            <a:pPr marL="457200" indent="-457200">
              <a:buAutoNum type="arabicPeriod"/>
            </a:pPr>
            <a:r>
              <a:rPr lang="en-US" sz="4400" dirty="0" smtClean="0">
                <a:solidFill>
                  <a:schemeClr val="bg2"/>
                </a:solidFill>
              </a:rPr>
              <a:t>What does your bottle that you set up yesterday represent? </a:t>
            </a:r>
            <a:endParaRPr lang="en-US" sz="4400" dirty="0">
              <a:solidFill>
                <a:schemeClr val="bg2"/>
              </a:solidFill>
            </a:endParaRP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59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4811" y="110509"/>
            <a:ext cx="12017189" cy="3436411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3600" b="1" u="sng" dirty="0"/>
              <a:t>Now, use your frog to create each level. </a:t>
            </a:r>
            <a:endParaRPr lang="en-US" sz="3600" b="1" u="sng" dirty="0" smtClean="0"/>
          </a:p>
          <a:p>
            <a:pPr marL="742950" indent="-742950">
              <a:lnSpc>
                <a:spcPct val="80000"/>
              </a:lnSpc>
              <a:buAutoNum type="arabicPeriod"/>
            </a:pPr>
            <a:r>
              <a:rPr lang="en-US" sz="3600" dirty="0" smtClean="0"/>
              <a:t>Fill </a:t>
            </a:r>
            <a:r>
              <a:rPr lang="en-US" sz="3600" dirty="0"/>
              <a:t>out the circles with pictures of other frogs that will join your frog in its </a:t>
            </a:r>
            <a:r>
              <a:rPr lang="en-US" sz="3600" dirty="0" smtClean="0"/>
              <a:t>population. </a:t>
            </a:r>
          </a:p>
          <a:p>
            <a:pPr marL="742950" indent="-742950">
              <a:lnSpc>
                <a:spcPct val="80000"/>
              </a:lnSpc>
              <a:buAutoNum type="arabicPeriod"/>
            </a:pPr>
            <a:r>
              <a:rPr lang="en-US" sz="3600" dirty="0" smtClean="0"/>
              <a:t>Include </a:t>
            </a:r>
            <a:r>
              <a:rPr lang="en-US" sz="3600" dirty="0"/>
              <a:t>the frog and </a:t>
            </a:r>
            <a:r>
              <a:rPr lang="en-US" sz="3600" dirty="0" smtClean="0"/>
              <a:t>other animals/ plants/ fungi/ </a:t>
            </a:r>
            <a:r>
              <a:rPr lang="en-US" sz="3600" dirty="0" err="1" smtClean="0"/>
              <a:t>protists</a:t>
            </a:r>
            <a:r>
              <a:rPr lang="en-US" sz="3600" dirty="0" smtClean="0"/>
              <a:t>/ bacteria </a:t>
            </a:r>
            <a:r>
              <a:rPr lang="en-US" sz="3600" dirty="0"/>
              <a:t>in the community, </a:t>
            </a:r>
            <a:endParaRPr lang="en-US" sz="3600" dirty="0" smtClean="0"/>
          </a:p>
          <a:p>
            <a:pPr marL="742950" indent="-742950">
              <a:lnSpc>
                <a:spcPct val="80000"/>
              </a:lnSpc>
              <a:buAutoNum type="arabicPeriod"/>
            </a:pPr>
            <a:r>
              <a:rPr lang="en-US" sz="3600" dirty="0" smtClean="0"/>
              <a:t>All </a:t>
            </a:r>
            <a:r>
              <a:rPr lang="en-US" sz="3600" dirty="0"/>
              <a:t>of the living &amp; non-living things in the ecosystem.</a:t>
            </a:r>
          </a:p>
        </p:txBody>
      </p:sp>
      <p:pic>
        <p:nvPicPr>
          <p:cNvPr id="25603" name="Picture 3" descr="2010-2011 Levels of Ecological Organiz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5614" y="2858638"/>
            <a:ext cx="8175812" cy="3872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2036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4811" y="110509"/>
            <a:ext cx="12017189" cy="3436411"/>
          </a:xfrm>
        </p:spPr>
        <p:txBody>
          <a:bodyPr/>
          <a:lstStyle/>
          <a:p>
            <a:pPr algn="ctr">
              <a:lnSpc>
                <a:spcPct val="80000"/>
              </a:lnSpc>
            </a:pPr>
            <a:endParaRPr lang="en-US" sz="3600" b="1" u="sng" dirty="0" smtClean="0"/>
          </a:p>
          <a:p>
            <a:pPr algn="ctr">
              <a:lnSpc>
                <a:spcPct val="80000"/>
              </a:lnSpc>
            </a:pPr>
            <a:endParaRPr lang="en-US" sz="3600" b="1" u="sng" dirty="0" smtClean="0"/>
          </a:p>
          <a:p>
            <a:pPr marL="742950" indent="-742950">
              <a:lnSpc>
                <a:spcPct val="80000"/>
              </a:lnSpc>
              <a:buAutoNum type="arabicPeriod"/>
            </a:pPr>
            <a:r>
              <a:rPr lang="en-US" sz="3600" dirty="0" smtClean="0"/>
              <a:t>Gently carry your terrarium back to your desk. </a:t>
            </a:r>
          </a:p>
          <a:p>
            <a:pPr marL="742950" indent="-742950">
              <a:lnSpc>
                <a:spcPct val="80000"/>
              </a:lnSpc>
              <a:buAutoNum type="arabicPeriod"/>
            </a:pPr>
            <a:endParaRPr lang="en-US" sz="3600" dirty="0"/>
          </a:p>
          <a:p>
            <a:pPr marL="742950" indent="-742950">
              <a:lnSpc>
                <a:spcPct val="80000"/>
              </a:lnSpc>
              <a:buAutoNum type="arabicPeriod"/>
            </a:pPr>
            <a:r>
              <a:rPr lang="en-US" sz="3600" dirty="0" smtClean="0"/>
              <a:t>Record observations on the following: </a:t>
            </a:r>
          </a:p>
          <a:p>
            <a:pPr marL="742950" lvl="2" indent="-742950">
              <a:lnSpc>
                <a:spcPct val="80000"/>
              </a:lnSpc>
              <a:buFont typeface="+mj-lt"/>
              <a:buAutoNum type="alphaLcPeriod"/>
            </a:pPr>
            <a:r>
              <a:rPr lang="en-US" sz="3600" dirty="0" smtClean="0"/>
              <a:t>Number of biotic factors that you see.  </a:t>
            </a:r>
          </a:p>
          <a:p>
            <a:pPr marL="742950" lvl="2" indent="-742950">
              <a:lnSpc>
                <a:spcPct val="80000"/>
              </a:lnSpc>
              <a:buFont typeface="+mj-lt"/>
              <a:buAutoNum type="alphaLcPeriod"/>
            </a:pPr>
            <a:r>
              <a:rPr lang="en-US" sz="3600" dirty="0" smtClean="0"/>
              <a:t>Record if there is condensation (Yes or No).</a:t>
            </a:r>
          </a:p>
          <a:p>
            <a:pPr marL="742950" lvl="2" indent="-742950">
              <a:lnSpc>
                <a:spcPct val="80000"/>
              </a:lnSpc>
              <a:buFont typeface="+mj-lt"/>
              <a:buAutoNum type="alphaLcPeriod"/>
            </a:pPr>
            <a:r>
              <a:rPr lang="en-US" sz="3600" dirty="0" smtClean="0"/>
              <a:t>Record the temperature (DO NOT LET A CRICKET OUT)</a:t>
            </a:r>
          </a:p>
          <a:p>
            <a:pPr marL="742950" lvl="2" indent="-742950">
              <a:lnSpc>
                <a:spcPct val="80000"/>
              </a:lnSpc>
              <a:buFont typeface="+mj-lt"/>
              <a:buAutoNum type="alphaLcPeriod"/>
            </a:pPr>
            <a:endParaRPr lang="en-US" sz="3600" dirty="0"/>
          </a:p>
          <a:p>
            <a:pPr marL="742950" lvl="2" indent="-742950">
              <a:lnSpc>
                <a:spcPct val="80000"/>
              </a:lnSpc>
              <a:buFont typeface="+mj-lt"/>
              <a:buAutoNum type="alphaLcPeriod"/>
            </a:pPr>
            <a:endParaRPr lang="en-US" sz="3600" dirty="0" smtClean="0"/>
          </a:p>
          <a:p>
            <a:pPr lvl="2">
              <a:lnSpc>
                <a:spcPct val="80000"/>
              </a:lnSpc>
            </a:pPr>
            <a:r>
              <a:rPr lang="en-US" sz="3600" dirty="0" smtClean="0"/>
              <a:t>3. </a:t>
            </a:r>
            <a:r>
              <a:rPr lang="en-US" sz="3600" b="1" u="sng" dirty="0" smtClean="0"/>
              <a:t>Complete Part 1 </a:t>
            </a:r>
            <a:r>
              <a:rPr lang="en-US" sz="3600" dirty="0" smtClean="0"/>
              <a:t>of your Inquiry Packet (biotic and abiotic factors)</a:t>
            </a:r>
          </a:p>
          <a:p>
            <a:pPr lvl="2">
              <a:lnSpc>
                <a:spcPct val="80000"/>
              </a:lnSpc>
            </a:pPr>
            <a:r>
              <a:rPr lang="en-US" sz="3600" dirty="0" smtClean="0"/>
              <a:t>4. </a:t>
            </a:r>
            <a:r>
              <a:rPr lang="en-US" sz="3600" b="1" u="sng" dirty="0" smtClean="0"/>
              <a:t>Complete Part 2 </a:t>
            </a:r>
            <a:r>
              <a:rPr lang="en-US" sz="3600" dirty="0" smtClean="0"/>
              <a:t>of your Inquiry Packet (Hypothesis)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49107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235" y="1828799"/>
            <a:ext cx="111978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your Science Spiral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Write the definition and draw a picture under the flap 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6235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5249" y="1364566"/>
            <a:ext cx="108883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DE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Exit Ticket: 2/10/17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BDE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DE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is the relationship between an Autotroph and a herbivore? 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BDE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0915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bubbles">
      <a:dk1>
        <a:srgbClr val="00BDEC"/>
      </a:dk1>
      <a:lt1>
        <a:srgbClr val="E0F5FA"/>
      </a:lt1>
      <a:dk2>
        <a:srgbClr val="000000"/>
      </a:dk2>
      <a:lt2>
        <a:srgbClr val="FFFFFF"/>
      </a:lt2>
      <a:accent1>
        <a:srgbClr val="38CBF0"/>
      </a:accent1>
      <a:accent2>
        <a:srgbClr val="70D9F4"/>
      </a:accent2>
      <a:accent3>
        <a:srgbClr val="A8E7F7"/>
      </a:accent3>
      <a:accent4>
        <a:srgbClr val="69AE7A"/>
      </a:accent4>
      <a:accent5>
        <a:srgbClr val="8CE8A3"/>
      </a:accent5>
      <a:accent6>
        <a:srgbClr val="B2F0C2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193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Georgia</vt:lpstr>
      <vt:lpstr>Custom Theme</vt:lpstr>
      <vt:lpstr>Agenda 2/10/17</vt:lpstr>
      <vt:lpstr>2/10/17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2/10/17</dc:title>
  <dc:creator>Spencer, Deidra</dc:creator>
  <cp:lastModifiedBy>Spencer, Deidra</cp:lastModifiedBy>
  <cp:revision>1</cp:revision>
  <dcterms:created xsi:type="dcterms:W3CDTF">2017-02-16T00:58:01Z</dcterms:created>
  <dcterms:modified xsi:type="dcterms:W3CDTF">2017-02-16T00:59:36Z</dcterms:modified>
</cp:coreProperties>
</file>