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64" r:id="rId2"/>
    <p:sldId id="265" r:id="rId3"/>
    <p:sldId id="269" r:id="rId4"/>
    <p:sldId id="280" r:id="rId5"/>
    <p:sldId id="267" r:id="rId6"/>
    <p:sldId id="268" r:id="rId7"/>
    <p:sldId id="258" r:id="rId8"/>
    <p:sldId id="259" r:id="rId9"/>
    <p:sldId id="261" r:id="rId10"/>
    <p:sldId id="276" r:id="rId11"/>
    <p:sldId id="277" r:id="rId12"/>
    <p:sldId id="278" r:id="rId13"/>
    <p:sldId id="279" r:id="rId14"/>
    <p:sldId id="270" r:id="rId15"/>
    <p:sldId id="262" r:id="rId16"/>
    <p:sldId id="271" r:id="rId17"/>
    <p:sldId id="28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343" autoAdjust="0"/>
  </p:normalViewPr>
  <p:slideViewPr>
    <p:cSldViewPr snapToGrid="0">
      <p:cViewPr varScale="1">
        <p:scale>
          <a:sx n="69" d="100"/>
          <a:sy n="69" d="100"/>
        </p:scale>
        <p:origin x="780" y="66"/>
      </p:cViewPr>
      <p:guideLst/>
    </p:cSldViewPr>
  </p:slideViewPr>
  <p:outlineViewPr>
    <p:cViewPr>
      <p:scale>
        <a:sx n="33" d="100"/>
        <a:sy n="33" d="100"/>
      </p:scale>
      <p:origin x="0" y="-373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43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D7425C-B8DF-4139-85FE-A66619B65DBE}" type="datetimeFigureOut">
              <a:rPr lang="en-US" smtClean="0"/>
              <a:t>2/14/2017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9E9E90-51E8-4A83-992E-90E9AAAB53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8624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 txBox="1">
            <a:spLocks noGrp="1"/>
          </p:cNvSpPr>
          <p:nvPr>
            <p:ph type="ctrTitle"/>
          </p:nvPr>
        </p:nvSpPr>
        <p:spPr>
          <a:xfrm>
            <a:off x="1097280" y="2743203"/>
            <a:ext cx="9997440" cy="1097279"/>
          </a:xfrm>
          <a:prstGeom prst="rect">
            <a:avLst/>
          </a:prstGeom>
          <a:noFill/>
          <a:ln>
            <a:noFill/>
          </a:ln>
        </p:spPr>
        <p:txBody>
          <a:bodyPr lIns="82283" tIns="82283" rIns="82283" bIns="82283" anchor="t" anchorCtr="0"/>
          <a:lstStyle>
            <a:lvl1pPr algn="ctr">
              <a:spcBef>
                <a:spcPts val="0"/>
              </a:spcBef>
              <a:buClr>
                <a:srgbClr val="00BDEC"/>
              </a:buClr>
              <a:buSzPct val="100000"/>
              <a:buFont typeface="Georgia"/>
              <a:defRPr sz="4300">
                <a:solidFill>
                  <a:srgbClr val="00BDE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algn="ctr">
              <a:spcBef>
                <a:spcPts val="0"/>
              </a:spcBef>
              <a:buClr>
                <a:srgbClr val="00BDEC"/>
              </a:buClr>
              <a:buSzPct val="100000"/>
              <a:buFont typeface="Georgia"/>
              <a:defRPr sz="4300">
                <a:solidFill>
                  <a:srgbClr val="00BDE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algn="ctr">
              <a:spcBef>
                <a:spcPts val="0"/>
              </a:spcBef>
              <a:buClr>
                <a:srgbClr val="00BDEC"/>
              </a:buClr>
              <a:buSzPct val="100000"/>
              <a:buFont typeface="Georgia"/>
              <a:defRPr sz="4300">
                <a:solidFill>
                  <a:srgbClr val="00BDE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algn="ctr">
              <a:spcBef>
                <a:spcPts val="0"/>
              </a:spcBef>
              <a:buClr>
                <a:srgbClr val="00BDEC"/>
              </a:buClr>
              <a:buSzPct val="100000"/>
              <a:buFont typeface="Georgia"/>
              <a:defRPr sz="4300">
                <a:solidFill>
                  <a:srgbClr val="00BDE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algn="ctr">
              <a:spcBef>
                <a:spcPts val="0"/>
              </a:spcBef>
              <a:buClr>
                <a:srgbClr val="00BDEC"/>
              </a:buClr>
              <a:buSzPct val="100000"/>
              <a:buFont typeface="Georgia"/>
              <a:defRPr sz="4300">
                <a:solidFill>
                  <a:srgbClr val="00BDE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algn="ctr">
              <a:spcBef>
                <a:spcPts val="0"/>
              </a:spcBef>
              <a:buClr>
                <a:srgbClr val="00BDEC"/>
              </a:buClr>
              <a:buSzPct val="100000"/>
              <a:buFont typeface="Georgia"/>
              <a:defRPr sz="4300">
                <a:solidFill>
                  <a:srgbClr val="00BDE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algn="ctr">
              <a:spcBef>
                <a:spcPts val="0"/>
              </a:spcBef>
              <a:buClr>
                <a:srgbClr val="00BDEC"/>
              </a:buClr>
              <a:buSzPct val="100000"/>
              <a:buFont typeface="Georgia"/>
              <a:defRPr sz="4300">
                <a:solidFill>
                  <a:srgbClr val="00BDE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algn="ctr">
              <a:spcBef>
                <a:spcPts val="0"/>
              </a:spcBef>
              <a:buClr>
                <a:srgbClr val="00BDEC"/>
              </a:buClr>
              <a:buSzPct val="100000"/>
              <a:buFont typeface="Georgia"/>
              <a:defRPr sz="4300">
                <a:solidFill>
                  <a:srgbClr val="00BDE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algn="ctr">
              <a:spcBef>
                <a:spcPts val="0"/>
              </a:spcBef>
              <a:buClr>
                <a:srgbClr val="00BDEC"/>
              </a:buClr>
              <a:buSzPct val="100000"/>
              <a:buFont typeface="Georgia"/>
              <a:defRPr sz="4300">
                <a:solidFill>
                  <a:srgbClr val="00BDE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ubTitle" idx="1"/>
          </p:nvPr>
        </p:nvSpPr>
        <p:spPr>
          <a:xfrm>
            <a:off x="2194563" y="4114800"/>
            <a:ext cx="7802879" cy="822960"/>
          </a:xfrm>
          <a:prstGeom prst="rect">
            <a:avLst/>
          </a:prstGeom>
          <a:noFill/>
          <a:ln>
            <a:noFill/>
          </a:ln>
        </p:spPr>
        <p:txBody>
          <a:bodyPr lIns="82283" tIns="82283" rIns="82283" bIns="82283" anchor="t" anchorCtr="0"/>
          <a:lstStyle>
            <a:lvl1pPr algn="ctr">
              <a:spcBef>
                <a:spcPts val="0"/>
              </a:spcBef>
              <a:buClr>
                <a:srgbClr val="627C8A"/>
              </a:buClr>
              <a:buSzPct val="100000"/>
              <a:buFont typeface="Georgia"/>
              <a:defRPr sz="2900">
                <a:solidFill>
                  <a:srgbClr val="627C8A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algn="ctr">
              <a:spcBef>
                <a:spcPts val="0"/>
              </a:spcBef>
              <a:buClr>
                <a:srgbClr val="627C8A"/>
              </a:buClr>
              <a:buSzPct val="100000"/>
              <a:buFont typeface="Georgia"/>
              <a:defRPr sz="2900">
                <a:solidFill>
                  <a:srgbClr val="627C8A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algn="ctr">
              <a:spcBef>
                <a:spcPts val="0"/>
              </a:spcBef>
              <a:buClr>
                <a:srgbClr val="627C8A"/>
              </a:buClr>
              <a:buSzPct val="100000"/>
              <a:buFont typeface="Georgia"/>
              <a:defRPr sz="2900">
                <a:solidFill>
                  <a:srgbClr val="627C8A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algn="ctr">
              <a:spcBef>
                <a:spcPts val="0"/>
              </a:spcBef>
              <a:buClr>
                <a:srgbClr val="627C8A"/>
              </a:buClr>
              <a:buSzPct val="100000"/>
              <a:buFont typeface="Georgia"/>
              <a:defRPr sz="2900">
                <a:solidFill>
                  <a:srgbClr val="627C8A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algn="ctr">
              <a:spcBef>
                <a:spcPts val="0"/>
              </a:spcBef>
              <a:buClr>
                <a:srgbClr val="627C8A"/>
              </a:buClr>
              <a:buSzPct val="100000"/>
              <a:buFont typeface="Georgia"/>
              <a:defRPr sz="2900">
                <a:solidFill>
                  <a:srgbClr val="627C8A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algn="ctr">
              <a:spcBef>
                <a:spcPts val="0"/>
              </a:spcBef>
              <a:buClr>
                <a:srgbClr val="627C8A"/>
              </a:buClr>
              <a:buSzPct val="100000"/>
              <a:buFont typeface="Georgia"/>
              <a:defRPr sz="2900">
                <a:solidFill>
                  <a:srgbClr val="627C8A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algn="ctr">
              <a:spcBef>
                <a:spcPts val="0"/>
              </a:spcBef>
              <a:buClr>
                <a:srgbClr val="627C8A"/>
              </a:buClr>
              <a:buSzPct val="100000"/>
              <a:buFont typeface="Georgia"/>
              <a:defRPr sz="2900">
                <a:solidFill>
                  <a:srgbClr val="627C8A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algn="ctr">
              <a:spcBef>
                <a:spcPts val="0"/>
              </a:spcBef>
              <a:buClr>
                <a:srgbClr val="627C8A"/>
              </a:buClr>
              <a:buSzPct val="100000"/>
              <a:buFont typeface="Georgia"/>
              <a:defRPr sz="2900">
                <a:solidFill>
                  <a:srgbClr val="627C8A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algn="ctr">
              <a:spcBef>
                <a:spcPts val="0"/>
              </a:spcBef>
              <a:buClr>
                <a:srgbClr val="627C8A"/>
              </a:buClr>
              <a:buSzPct val="100000"/>
              <a:buFont typeface="Georgia"/>
              <a:defRPr sz="2900">
                <a:solidFill>
                  <a:srgbClr val="627C8A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76689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365760" y="274320"/>
            <a:ext cx="11460480" cy="822960"/>
          </a:xfrm>
          <a:prstGeom prst="rect">
            <a:avLst/>
          </a:prstGeom>
          <a:noFill/>
          <a:ln>
            <a:noFill/>
          </a:ln>
        </p:spPr>
        <p:txBody>
          <a:bodyPr lIns="82283" tIns="82283" rIns="82283" bIns="82283" anchor="t" anchorCtr="0"/>
          <a:lstStyle>
            <a:lvl1pPr>
              <a:spcBef>
                <a:spcPts val="0"/>
              </a:spcBef>
              <a:buClr>
                <a:srgbClr val="FFFFFF"/>
              </a:buClr>
              <a:buSzPct val="99224"/>
              <a:buFont typeface="Georgia"/>
              <a:defRPr sz="38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>
              <a:spcBef>
                <a:spcPts val="0"/>
              </a:spcBef>
              <a:buClr>
                <a:srgbClr val="FFFFFF"/>
              </a:buClr>
              <a:buSzPct val="99224"/>
              <a:buFont typeface="Georgia"/>
              <a:defRPr sz="38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>
              <a:spcBef>
                <a:spcPts val="0"/>
              </a:spcBef>
              <a:buClr>
                <a:srgbClr val="FFFFFF"/>
              </a:buClr>
              <a:buSzPct val="99224"/>
              <a:buFont typeface="Georgia"/>
              <a:defRPr sz="38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>
              <a:spcBef>
                <a:spcPts val="0"/>
              </a:spcBef>
              <a:buClr>
                <a:srgbClr val="FFFFFF"/>
              </a:buClr>
              <a:buSzPct val="99224"/>
              <a:buFont typeface="Georgia"/>
              <a:defRPr sz="38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>
              <a:spcBef>
                <a:spcPts val="0"/>
              </a:spcBef>
              <a:buClr>
                <a:srgbClr val="FFFFFF"/>
              </a:buClr>
              <a:buSzPct val="99224"/>
              <a:buFont typeface="Georgia"/>
              <a:defRPr sz="38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>
              <a:spcBef>
                <a:spcPts val="0"/>
              </a:spcBef>
              <a:buClr>
                <a:srgbClr val="FFFFFF"/>
              </a:buClr>
              <a:buSzPct val="99224"/>
              <a:buFont typeface="Georgia"/>
              <a:defRPr sz="38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>
              <a:spcBef>
                <a:spcPts val="0"/>
              </a:spcBef>
              <a:buClr>
                <a:srgbClr val="FFFFFF"/>
              </a:buClr>
              <a:buSzPct val="99224"/>
              <a:buFont typeface="Georgia"/>
              <a:defRPr sz="38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>
              <a:spcBef>
                <a:spcPts val="0"/>
              </a:spcBef>
              <a:buClr>
                <a:srgbClr val="FFFFFF"/>
              </a:buClr>
              <a:buSzPct val="99224"/>
              <a:buFont typeface="Georgia"/>
              <a:defRPr sz="38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>
              <a:spcBef>
                <a:spcPts val="0"/>
              </a:spcBef>
              <a:buClr>
                <a:srgbClr val="FFFFFF"/>
              </a:buClr>
              <a:buSzPct val="99224"/>
              <a:buFont typeface="Georgia"/>
              <a:defRPr sz="38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365760" y="1645922"/>
            <a:ext cx="11460480" cy="4937759"/>
          </a:xfrm>
          <a:prstGeom prst="rect">
            <a:avLst/>
          </a:prstGeom>
          <a:noFill/>
          <a:ln>
            <a:noFill/>
          </a:ln>
        </p:spPr>
        <p:txBody>
          <a:bodyPr lIns="82283" tIns="82283" rIns="82283" bIns="82283" anchor="t" anchorCtr="0"/>
          <a:lstStyle>
            <a:lvl1pPr>
              <a:spcBef>
                <a:spcPts val="0"/>
              </a:spcBef>
              <a:buClr>
                <a:srgbClr val="4D626C"/>
              </a:buClr>
              <a:buSzPct val="98765"/>
              <a:buFont typeface="Georgia"/>
              <a:defRPr sz="2400">
                <a:solidFill>
                  <a:srgbClr val="4D626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>
              <a:spcBef>
                <a:spcPts val="0"/>
              </a:spcBef>
              <a:buClr>
                <a:srgbClr val="4D626C"/>
              </a:buClr>
              <a:buSzPct val="98765"/>
              <a:buFont typeface="Georgia"/>
              <a:defRPr sz="2400">
                <a:solidFill>
                  <a:srgbClr val="4D626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>
              <a:spcBef>
                <a:spcPts val="0"/>
              </a:spcBef>
              <a:buClr>
                <a:srgbClr val="4D626C"/>
              </a:buClr>
              <a:buSzPct val="98765"/>
              <a:buFont typeface="Georgia"/>
              <a:defRPr sz="2400">
                <a:solidFill>
                  <a:srgbClr val="4D626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>
              <a:spcBef>
                <a:spcPts val="0"/>
              </a:spcBef>
              <a:buClr>
                <a:srgbClr val="4D626C"/>
              </a:buClr>
              <a:buSzPct val="98765"/>
              <a:buFont typeface="Georgia"/>
              <a:defRPr sz="2400">
                <a:solidFill>
                  <a:srgbClr val="4D626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>
              <a:spcBef>
                <a:spcPts val="0"/>
              </a:spcBef>
              <a:buClr>
                <a:srgbClr val="4D626C"/>
              </a:buClr>
              <a:buSzPct val="98765"/>
              <a:buFont typeface="Georgia"/>
              <a:defRPr sz="2400">
                <a:solidFill>
                  <a:srgbClr val="4D626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>
              <a:spcBef>
                <a:spcPts val="0"/>
              </a:spcBef>
              <a:buClr>
                <a:srgbClr val="4D626C"/>
              </a:buClr>
              <a:buSzPct val="98765"/>
              <a:buFont typeface="Georgia"/>
              <a:defRPr sz="2400">
                <a:solidFill>
                  <a:srgbClr val="4D626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>
              <a:spcBef>
                <a:spcPts val="0"/>
              </a:spcBef>
              <a:buClr>
                <a:srgbClr val="4D626C"/>
              </a:buClr>
              <a:buSzPct val="98765"/>
              <a:buFont typeface="Georgia"/>
              <a:defRPr sz="2400">
                <a:solidFill>
                  <a:srgbClr val="4D626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>
              <a:spcBef>
                <a:spcPts val="0"/>
              </a:spcBef>
              <a:buClr>
                <a:srgbClr val="4D626C"/>
              </a:buClr>
              <a:buSzPct val="98765"/>
              <a:buFont typeface="Georgia"/>
              <a:defRPr sz="2400">
                <a:solidFill>
                  <a:srgbClr val="4D626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>
              <a:spcBef>
                <a:spcPts val="0"/>
              </a:spcBef>
              <a:buClr>
                <a:srgbClr val="4D626C"/>
              </a:buClr>
              <a:buSzPct val="98765"/>
              <a:buFont typeface="Georgia"/>
              <a:defRPr sz="2400">
                <a:solidFill>
                  <a:srgbClr val="4D626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86234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>
            <a:spLocks noGrp="1"/>
          </p:cNvSpPr>
          <p:nvPr>
            <p:ph type="title"/>
          </p:nvPr>
        </p:nvSpPr>
        <p:spPr>
          <a:xfrm>
            <a:off x="365760" y="274320"/>
            <a:ext cx="11460480" cy="822960"/>
          </a:xfrm>
          <a:prstGeom prst="rect">
            <a:avLst/>
          </a:prstGeom>
          <a:noFill/>
          <a:ln>
            <a:noFill/>
          </a:ln>
        </p:spPr>
        <p:txBody>
          <a:bodyPr lIns="82283" tIns="82283" rIns="82283" bIns="82283" anchor="t" anchorCtr="0"/>
          <a:lstStyle>
            <a:lvl1pPr>
              <a:spcBef>
                <a:spcPts val="0"/>
              </a:spcBef>
              <a:buClr>
                <a:srgbClr val="FFFFFF"/>
              </a:buClr>
              <a:buSzPct val="99224"/>
              <a:buFont typeface="Georgia"/>
              <a:defRPr sz="38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>
              <a:spcBef>
                <a:spcPts val="0"/>
              </a:spcBef>
              <a:buClr>
                <a:srgbClr val="FFFFFF"/>
              </a:buClr>
              <a:buSzPct val="99224"/>
              <a:buFont typeface="Georgia"/>
              <a:defRPr sz="38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>
              <a:spcBef>
                <a:spcPts val="0"/>
              </a:spcBef>
              <a:buClr>
                <a:srgbClr val="FFFFFF"/>
              </a:buClr>
              <a:buSzPct val="99224"/>
              <a:buFont typeface="Georgia"/>
              <a:defRPr sz="38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>
              <a:spcBef>
                <a:spcPts val="0"/>
              </a:spcBef>
              <a:buClr>
                <a:srgbClr val="FFFFFF"/>
              </a:buClr>
              <a:buSzPct val="99224"/>
              <a:buFont typeface="Georgia"/>
              <a:defRPr sz="38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>
              <a:spcBef>
                <a:spcPts val="0"/>
              </a:spcBef>
              <a:buClr>
                <a:srgbClr val="FFFFFF"/>
              </a:buClr>
              <a:buSzPct val="99224"/>
              <a:buFont typeface="Georgia"/>
              <a:defRPr sz="38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>
              <a:spcBef>
                <a:spcPts val="0"/>
              </a:spcBef>
              <a:buClr>
                <a:srgbClr val="FFFFFF"/>
              </a:buClr>
              <a:buSzPct val="99224"/>
              <a:buFont typeface="Georgia"/>
              <a:defRPr sz="38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>
              <a:spcBef>
                <a:spcPts val="0"/>
              </a:spcBef>
              <a:buClr>
                <a:srgbClr val="FFFFFF"/>
              </a:buClr>
              <a:buSzPct val="99224"/>
              <a:buFont typeface="Georgia"/>
              <a:defRPr sz="38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>
              <a:spcBef>
                <a:spcPts val="0"/>
              </a:spcBef>
              <a:buClr>
                <a:srgbClr val="FFFFFF"/>
              </a:buClr>
              <a:buSzPct val="99224"/>
              <a:buFont typeface="Georgia"/>
              <a:defRPr sz="38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>
              <a:spcBef>
                <a:spcPts val="0"/>
              </a:spcBef>
              <a:buClr>
                <a:srgbClr val="FFFFFF"/>
              </a:buClr>
              <a:buSzPct val="99224"/>
              <a:buFont typeface="Georgia"/>
              <a:defRPr sz="38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body" idx="1"/>
          </p:nvPr>
        </p:nvSpPr>
        <p:spPr>
          <a:xfrm>
            <a:off x="365763" y="1645922"/>
            <a:ext cx="5364479" cy="4937759"/>
          </a:xfrm>
          <a:prstGeom prst="rect">
            <a:avLst/>
          </a:prstGeom>
          <a:noFill/>
          <a:ln>
            <a:noFill/>
          </a:ln>
        </p:spPr>
        <p:txBody>
          <a:bodyPr lIns="82283" tIns="82283" rIns="82283" bIns="82283" anchor="t" anchorCtr="0"/>
          <a:lstStyle>
            <a:lvl1pPr>
              <a:spcBef>
                <a:spcPts val="0"/>
              </a:spcBef>
              <a:buClr>
                <a:srgbClr val="4D626C"/>
              </a:buClr>
              <a:buSzPct val="98765"/>
              <a:buFont typeface="Georgia"/>
              <a:defRPr sz="2400">
                <a:solidFill>
                  <a:srgbClr val="4D626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>
              <a:spcBef>
                <a:spcPts val="0"/>
              </a:spcBef>
              <a:buClr>
                <a:srgbClr val="4D626C"/>
              </a:buClr>
              <a:buSzPct val="98765"/>
              <a:buFont typeface="Georgia"/>
              <a:defRPr sz="2400">
                <a:solidFill>
                  <a:srgbClr val="4D626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>
              <a:spcBef>
                <a:spcPts val="0"/>
              </a:spcBef>
              <a:buClr>
                <a:srgbClr val="4D626C"/>
              </a:buClr>
              <a:buSzPct val="98765"/>
              <a:buFont typeface="Georgia"/>
              <a:defRPr sz="2400">
                <a:solidFill>
                  <a:srgbClr val="4D626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>
              <a:spcBef>
                <a:spcPts val="0"/>
              </a:spcBef>
              <a:buClr>
                <a:srgbClr val="4D626C"/>
              </a:buClr>
              <a:buSzPct val="98765"/>
              <a:buFont typeface="Georgia"/>
              <a:defRPr sz="2400">
                <a:solidFill>
                  <a:srgbClr val="4D626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>
              <a:spcBef>
                <a:spcPts val="0"/>
              </a:spcBef>
              <a:buClr>
                <a:srgbClr val="4D626C"/>
              </a:buClr>
              <a:buSzPct val="98765"/>
              <a:buFont typeface="Georgia"/>
              <a:defRPr sz="2400">
                <a:solidFill>
                  <a:srgbClr val="4D626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>
              <a:spcBef>
                <a:spcPts val="0"/>
              </a:spcBef>
              <a:buClr>
                <a:srgbClr val="4D626C"/>
              </a:buClr>
              <a:buSzPct val="98765"/>
              <a:buFont typeface="Georgia"/>
              <a:defRPr sz="2400">
                <a:solidFill>
                  <a:srgbClr val="4D626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>
              <a:spcBef>
                <a:spcPts val="0"/>
              </a:spcBef>
              <a:buClr>
                <a:srgbClr val="4D626C"/>
              </a:buClr>
              <a:buSzPct val="98765"/>
              <a:buFont typeface="Georgia"/>
              <a:defRPr sz="2400">
                <a:solidFill>
                  <a:srgbClr val="4D626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>
              <a:spcBef>
                <a:spcPts val="0"/>
              </a:spcBef>
              <a:buClr>
                <a:srgbClr val="4D626C"/>
              </a:buClr>
              <a:buSzPct val="98765"/>
              <a:buFont typeface="Georgia"/>
              <a:defRPr sz="2400">
                <a:solidFill>
                  <a:srgbClr val="4D626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>
              <a:spcBef>
                <a:spcPts val="0"/>
              </a:spcBef>
              <a:buClr>
                <a:srgbClr val="4D626C"/>
              </a:buClr>
              <a:buSzPct val="98765"/>
              <a:buFont typeface="Georgia"/>
              <a:defRPr sz="2400">
                <a:solidFill>
                  <a:srgbClr val="4D626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body" idx="2"/>
          </p:nvPr>
        </p:nvSpPr>
        <p:spPr>
          <a:xfrm>
            <a:off x="6461763" y="1645922"/>
            <a:ext cx="5364479" cy="4937759"/>
          </a:xfrm>
          <a:prstGeom prst="rect">
            <a:avLst/>
          </a:prstGeom>
          <a:noFill/>
          <a:ln>
            <a:noFill/>
          </a:ln>
        </p:spPr>
        <p:txBody>
          <a:bodyPr lIns="82283" tIns="82283" rIns="82283" bIns="82283" anchor="t" anchorCtr="0"/>
          <a:lstStyle>
            <a:lvl1pPr>
              <a:spcBef>
                <a:spcPts val="0"/>
              </a:spcBef>
              <a:buClr>
                <a:srgbClr val="4D626C"/>
              </a:buClr>
              <a:buSzPct val="98765"/>
              <a:buFont typeface="Georgia"/>
              <a:defRPr sz="2400">
                <a:solidFill>
                  <a:srgbClr val="4D626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>
              <a:spcBef>
                <a:spcPts val="0"/>
              </a:spcBef>
              <a:buClr>
                <a:srgbClr val="4D626C"/>
              </a:buClr>
              <a:buSzPct val="98765"/>
              <a:buFont typeface="Georgia"/>
              <a:defRPr sz="2400">
                <a:solidFill>
                  <a:srgbClr val="4D626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>
              <a:spcBef>
                <a:spcPts val="0"/>
              </a:spcBef>
              <a:buClr>
                <a:srgbClr val="4D626C"/>
              </a:buClr>
              <a:buSzPct val="98765"/>
              <a:buFont typeface="Georgia"/>
              <a:defRPr sz="2400">
                <a:solidFill>
                  <a:srgbClr val="4D626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>
              <a:spcBef>
                <a:spcPts val="0"/>
              </a:spcBef>
              <a:buClr>
                <a:srgbClr val="4D626C"/>
              </a:buClr>
              <a:buSzPct val="98765"/>
              <a:buFont typeface="Georgia"/>
              <a:defRPr sz="2400">
                <a:solidFill>
                  <a:srgbClr val="4D626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>
              <a:spcBef>
                <a:spcPts val="0"/>
              </a:spcBef>
              <a:buClr>
                <a:srgbClr val="4D626C"/>
              </a:buClr>
              <a:buSzPct val="98765"/>
              <a:buFont typeface="Georgia"/>
              <a:defRPr sz="2400">
                <a:solidFill>
                  <a:srgbClr val="4D626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>
              <a:spcBef>
                <a:spcPts val="0"/>
              </a:spcBef>
              <a:buClr>
                <a:srgbClr val="4D626C"/>
              </a:buClr>
              <a:buSzPct val="98765"/>
              <a:buFont typeface="Georgia"/>
              <a:defRPr sz="2400">
                <a:solidFill>
                  <a:srgbClr val="4D626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>
              <a:spcBef>
                <a:spcPts val="0"/>
              </a:spcBef>
              <a:buClr>
                <a:srgbClr val="4D626C"/>
              </a:buClr>
              <a:buSzPct val="98765"/>
              <a:buFont typeface="Georgia"/>
              <a:defRPr sz="2400">
                <a:solidFill>
                  <a:srgbClr val="4D626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>
              <a:spcBef>
                <a:spcPts val="0"/>
              </a:spcBef>
              <a:buClr>
                <a:srgbClr val="4D626C"/>
              </a:buClr>
              <a:buSzPct val="98765"/>
              <a:buFont typeface="Georgia"/>
              <a:defRPr sz="2400">
                <a:solidFill>
                  <a:srgbClr val="4D626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>
              <a:spcBef>
                <a:spcPts val="0"/>
              </a:spcBef>
              <a:buClr>
                <a:srgbClr val="4D626C"/>
              </a:buClr>
              <a:buSzPct val="98765"/>
              <a:buFont typeface="Georgia"/>
              <a:defRPr sz="2400">
                <a:solidFill>
                  <a:srgbClr val="4D626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951880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body" idx="1"/>
          </p:nvPr>
        </p:nvSpPr>
        <p:spPr>
          <a:xfrm>
            <a:off x="365760" y="6035043"/>
            <a:ext cx="11460480" cy="548639"/>
          </a:xfrm>
          <a:prstGeom prst="rect">
            <a:avLst/>
          </a:prstGeom>
          <a:noFill/>
          <a:ln>
            <a:noFill/>
          </a:ln>
        </p:spPr>
        <p:txBody>
          <a:bodyPr lIns="82283" tIns="82283" rIns="82283" bIns="82283" anchor="t" anchorCtr="0"/>
          <a:lstStyle>
            <a:lvl1pPr algn="ctr">
              <a:spcBef>
                <a:spcPts val="0"/>
              </a:spcBef>
              <a:buClr>
                <a:srgbClr val="22AA44"/>
              </a:buClr>
              <a:buSzPct val="100000"/>
              <a:buFont typeface="Georgia"/>
              <a:defRPr sz="2900">
                <a:solidFill>
                  <a:srgbClr val="22AA44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algn="ctr">
              <a:spcBef>
                <a:spcPts val="0"/>
              </a:spcBef>
              <a:buClr>
                <a:srgbClr val="22AA44"/>
              </a:buClr>
              <a:buSzPct val="100000"/>
              <a:buFont typeface="Georgia"/>
              <a:defRPr sz="2900">
                <a:solidFill>
                  <a:srgbClr val="22AA44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algn="ctr">
              <a:spcBef>
                <a:spcPts val="0"/>
              </a:spcBef>
              <a:buClr>
                <a:srgbClr val="22AA44"/>
              </a:buClr>
              <a:buSzPct val="100000"/>
              <a:buFont typeface="Georgia"/>
              <a:defRPr sz="2900">
                <a:solidFill>
                  <a:srgbClr val="22AA44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algn="ctr">
              <a:spcBef>
                <a:spcPts val="0"/>
              </a:spcBef>
              <a:buClr>
                <a:srgbClr val="22AA44"/>
              </a:buClr>
              <a:buSzPct val="100000"/>
              <a:buFont typeface="Georgia"/>
              <a:defRPr sz="2900">
                <a:solidFill>
                  <a:srgbClr val="22AA44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algn="ctr">
              <a:spcBef>
                <a:spcPts val="0"/>
              </a:spcBef>
              <a:buClr>
                <a:srgbClr val="22AA44"/>
              </a:buClr>
              <a:buSzPct val="100000"/>
              <a:buFont typeface="Georgia"/>
              <a:defRPr sz="2900">
                <a:solidFill>
                  <a:srgbClr val="22AA44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algn="ctr">
              <a:spcBef>
                <a:spcPts val="0"/>
              </a:spcBef>
              <a:buClr>
                <a:srgbClr val="22AA44"/>
              </a:buClr>
              <a:buSzPct val="100000"/>
              <a:buFont typeface="Georgia"/>
              <a:defRPr sz="2900">
                <a:solidFill>
                  <a:srgbClr val="22AA44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algn="ctr">
              <a:spcBef>
                <a:spcPts val="0"/>
              </a:spcBef>
              <a:buClr>
                <a:srgbClr val="22AA44"/>
              </a:buClr>
              <a:buSzPct val="100000"/>
              <a:buFont typeface="Georgia"/>
              <a:defRPr sz="2900">
                <a:solidFill>
                  <a:srgbClr val="22AA44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algn="ctr">
              <a:spcBef>
                <a:spcPts val="0"/>
              </a:spcBef>
              <a:buClr>
                <a:srgbClr val="22AA44"/>
              </a:buClr>
              <a:buSzPct val="100000"/>
              <a:buFont typeface="Georgia"/>
              <a:defRPr sz="2900">
                <a:solidFill>
                  <a:srgbClr val="22AA44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algn="ctr">
              <a:spcBef>
                <a:spcPts val="0"/>
              </a:spcBef>
              <a:buClr>
                <a:srgbClr val="22AA44"/>
              </a:buClr>
              <a:buSzPct val="100000"/>
              <a:buFont typeface="Georgia"/>
              <a:defRPr sz="2900">
                <a:solidFill>
                  <a:srgbClr val="22AA44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90911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(c) Getting Nerdy, LLC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60C5C2-AEE3-43BE-B678-FDD8C9D18B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422174"/>
      </p:ext>
    </p:extLst>
  </p:cSld>
  <p:clrMapOvr>
    <a:masterClrMapping/>
  </p:clrMapOvr>
  <p:transition spd="slow">
    <p:pull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7" cstate="print">
            <a:alphaModFix/>
          </a:blip>
          <a:stretch>
            <a:fillRect/>
          </a:stretch>
        </a:blip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6578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3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3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3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3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3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3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3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3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3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3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3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3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3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3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3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3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3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3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3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3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3.wmf"/><Relationship Id="rId4" Type="http://schemas.openxmlformats.org/officeDocument/2006/relationships/image" Target="../media/image10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w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23.wmf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wmf"/><Relationship Id="rId5" Type="http://schemas.openxmlformats.org/officeDocument/2006/relationships/image" Target="../media/image21.wmf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image" Target="../media/image8.wmf"/><Relationship Id="rId7" Type="http://schemas.openxmlformats.org/officeDocument/2006/relationships/image" Target="../media/image1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wmf"/><Relationship Id="rId5" Type="http://schemas.openxmlformats.org/officeDocument/2006/relationships/image" Target="../media/image10.wmf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msnucleus.org/membership/storybooks/foodchain.swf" TargetMode="Externa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wmf"/><Relationship Id="rId3" Type="http://schemas.openxmlformats.org/officeDocument/2006/relationships/image" Target="../media/image16.wmf"/><Relationship Id="rId7" Type="http://schemas.openxmlformats.org/officeDocument/2006/relationships/image" Target="../media/image14.png"/><Relationship Id="rId12" Type="http://schemas.openxmlformats.org/officeDocument/2006/relationships/image" Target="../media/image24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wmf"/><Relationship Id="rId11" Type="http://schemas.openxmlformats.org/officeDocument/2006/relationships/image" Target="../media/image23.wmf"/><Relationship Id="rId5" Type="http://schemas.openxmlformats.org/officeDocument/2006/relationships/image" Target="../media/image18.wmf"/><Relationship Id="rId10" Type="http://schemas.openxmlformats.org/officeDocument/2006/relationships/image" Target="../media/image22.wmf"/><Relationship Id="rId4" Type="http://schemas.openxmlformats.org/officeDocument/2006/relationships/image" Target="../media/image17.wmf"/><Relationship Id="rId9" Type="http://schemas.openxmlformats.org/officeDocument/2006/relationships/image" Target="../media/image21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>
                <a:solidFill>
                  <a:schemeClr val="bg2"/>
                </a:solidFill>
              </a:rPr>
              <a:t>Agenda: 2/14/2017</a:t>
            </a:r>
            <a:endParaRPr lang="en-US" sz="4400" dirty="0">
              <a:solidFill>
                <a:schemeClr val="bg2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4800" dirty="0" smtClean="0"/>
              <a:t>Warm UP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4800" dirty="0" smtClean="0"/>
              <a:t>Ecosystem in a Bottle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4800" dirty="0" smtClean="0"/>
              <a:t>Food Web Notes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4800" dirty="0" smtClean="0"/>
              <a:t>Food Web Poster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4800" dirty="0" smtClean="0"/>
              <a:t>Exit Ticket </a:t>
            </a:r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</p:txBody>
      </p:sp>
      <p:pic>
        <p:nvPicPr>
          <p:cNvPr id="1026" name="Picture 2" descr="Image result for science valentin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9839" y="1097280"/>
            <a:ext cx="5486401" cy="548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2652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6743" y="152401"/>
            <a:ext cx="11335657" cy="1981200"/>
          </a:xfrm>
        </p:spPr>
        <p:txBody>
          <a:bodyPr/>
          <a:lstStyle/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4000" dirty="0" smtClean="0"/>
              <a:t>Producers: make food (</a:t>
            </a:r>
            <a:r>
              <a:rPr lang="en-US" sz="4000" b="1" u="sng" dirty="0" smtClean="0">
                <a:solidFill>
                  <a:schemeClr val="accent6">
                    <a:lumMod val="50000"/>
                  </a:schemeClr>
                </a:solidFill>
              </a:rPr>
              <a:t>glucose</a:t>
            </a:r>
            <a:r>
              <a:rPr lang="en-US" sz="4000" dirty="0" smtClean="0"/>
              <a:t>) using the sun’s energy through </a:t>
            </a:r>
            <a:r>
              <a:rPr lang="en-US" sz="4000" b="1" u="sng" dirty="0" smtClean="0">
                <a:solidFill>
                  <a:schemeClr val="accent6">
                    <a:lumMod val="50000"/>
                  </a:schemeClr>
                </a:solidFill>
              </a:rPr>
              <a:t>photosynthesis</a:t>
            </a:r>
            <a:r>
              <a:rPr lang="en-US" sz="3200" dirty="0" smtClean="0"/>
              <a:t>:</a:t>
            </a:r>
          </a:p>
        </p:txBody>
      </p:sp>
      <p:sp>
        <p:nvSpPr>
          <p:cNvPr id="28679" name="Text Box 8"/>
          <p:cNvSpPr txBox="1">
            <a:spLocks noChangeArrowheads="1"/>
          </p:cNvSpPr>
          <p:nvPr/>
        </p:nvSpPr>
        <p:spPr bwMode="auto">
          <a:xfrm>
            <a:off x="1508865" y="1696595"/>
            <a:ext cx="9144000" cy="49244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BDE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6</a:t>
            </a:r>
            <a:r>
              <a:rPr kumimoji="0" lang="en-US" sz="2600" b="1" i="0" u="sng" strike="noStrike" kern="1200" cap="none" spc="0" normalizeH="0" baseline="0" noProof="0" dirty="0">
                <a:ln>
                  <a:noFill/>
                </a:ln>
                <a:solidFill>
                  <a:srgbClr val="00BDE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CO</a:t>
            </a:r>
            <a:r>
              <a:rPr kumimoji="0" lang="en-US" sz="2600" b="1" i="0" u="sng" strike="noStrike" kern="1200" cap="none" spc="0" normalizeH="0" baseline="-25000" noProof="0" dirty="0">
                <a:ln>
                  <a:noFill/>
                </a:ln>
                <a:solidFill>
                  <a:srgbClr val="00BDE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2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BDE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+ 6</a:t>
            </a:r>
            <a:r>
              <a:rPr kumimoji="0" lang="en-US" sz="2600" b="1" i="0" u="sng" strike="noStrike" kern="1200" cap="none" spc="0" normalizeH="0" baseline="0" noProof="0" dirty="0">
                <a:ln>
                  <a:noFill/>
                </a:ln>
                <a:solidFill>
                  <a:srgbClr val="00BDE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H</a:t>
            </a:r>
            <a:r>
              <a:rPr kumimoji="0" lang="en-US" sz="2600" b="1" i="0" u="sng" strike="noStrike" kern="1200" cap="none" spc="0" normalizeH="0" baseline="-25000" noProof="0" dirty="0">
                <a:ln>
                  <a:noFill/>
                </a:ln>
                <a:solidFill>
                  <a:srgbClr val="00BDE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2</a:t>
            </a:r>
            <a:r>
              <a:rPr kumimoji="0" lang="en-US" sz="2600" b="1" i="0" u="sng" strike="noStrike" kern="1200" cap="none" spc="0" normalizeH="0" baseline="0" noProof="0" dirty="0">
                <a:ln>
                  <a:noFill/>
                </a:ln>
                <a:solidFill>
                  <a:srgbClr val="00BDE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O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BDE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+ sunlight &amp; chlorophyll 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BDE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  <a:sym typeface="Wingdings" pitchFamily="2" charset="2"/>
              </a:rPr>
              <a:t></a:t>
            </a:r>
            <a:r>
              <a:rPr kumimoji="0" lang="en-US" sz="2600" b="1" i="0" u="sng" strike="noStrike" kern="1200" cap="none" spc="0" normalizeH="0" baseline="0" noProof="0" dirty="0">
                <a:ln>
                  <a:noFill/>
                </a:ln>
                <a:solidFill>
                  <a:srgbClr val="00BDE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C</a:t>
            </a:r>
            <a:r>
              <a:rPr kumimoji="0" lang="en-US" sz="2600" b="1" i="0" u="sng" strike="noStrike" kern="1200" cap="none" spc="0" normalizeH="0" baseline="-25000" noProof="0" dirty="0">
                <a:ln>
                  <a:noFill/>
                </a:ln>
                <a:solidFill>
                  <a:srgbClr val="00BDE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6</a:t>
            </a:r>
            <a:r>
              <a:rPr kumimoji="0" lang="en-US" sz="2600" b="1" i="0" u="sng" strike="noStrike" kern="1200" cap="none" spc="0" normalizeH="0" baseline="0" noProof="0" dirty="0">
                <a:ln>
                  <a:noFill/>
                </a:ln>
                <a:solidFill>
                  <a:srgbClr val="00BDE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H</a:t>
            </a:r>
            <a:r>
              <a:rPr kumimoji="0" lang="en-US" sz="2600" b="1" i="0" u="sng" strike="noStrike" kern="1200" cap="none" spc="0" normalizeH="0" baseline="-25000" noProof="0" dirty="0">
                <a:ln>
                  <a:noFill/>
                </a:ln>
                <a:solidFill>
                  <a:srgbClr val="00BDE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12</a:t>
            </a:r>
            <a:r>
              <a:rPr kumimoji="0" lang="en-US" sz="2600" b="1" i="0" u="sng" strike="noStrike" kern="1200" cap="none" spc="0" normalizeH="0" baseline="0" noProof="0" dirty="0">
                <a:ln>
                  <a:noFill/>
                </a:ln>
                <a:solidFill>
                  <a:srgbClr val="00BDE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O</a:t>
            </a:r>
            <a:r>
              <a:rPr kumimoji="0" lang="en-US" sz="2600" b="1" i="0" u="sng" strike="noStrike" kern="1200" cap="none" spc="0" normalizeH="0" baseline="-25000" noProof="0" dirty="0">
                <a:ln>
                  <a:noFill/>
                </a:ln>
                <a:solidFill>
                  <a:srgbClr val="00BDE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6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BDE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+ 6</a:t>
            </a:r>
            <a:r>
              <a:rPr kumimoji="0" lang="en-US" sz="2600" b="1" i="0" u="sng" strike="noStrike" kern="1200" cap="none" spc="0" normalizeH="0" baseline="0" noProof="0" dirty="0">
                <a:ln>
                  <a:noFill/>
                </a:ln>
                <a:solidFill>
                  <a:srgbClr val="00BDE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O</a:t>
            </a:r>
            <a:r>
              <a:rPr kumimoji="0" lang="en-US" sz="2600" b="1" i="0" u="sng" strike="noStrike" kern="1200" cap="none" spc="0" normalizeH="0" baseline="-25000" noProof="0" dirty="0">
                <a:ln>
                  <a:noFill/>
                </a:ln>
                <a:solidFill>
                  <a:srgbClr val="00BDE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2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BDE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</a:p>
        </p:txBody>
      </p:sp>
      <p:grpSp>
        <p:nvGrpSpPr>
          <p:cNvPr id="42" name="Group 41"/>
          <p:cNvGrpSpPr/>
          <p:nvPr/>
        </p:nvGrpSpPr>
        <p:grpSpPr>
          <a:xfrm>
            <a:off x="1752600" y="2057400"/>
            <a:ext cx="8458200" cy="4394170"/>
            <a:chOff x="381000" y="2333297"/>
            <a:chExt cx="8458200" cy="4394170"/>
          </a:xfrm>
        </p:grpSpPr>
        <p:grpSp>
          <p:nvGrpSpPr>
            <p:cNvPr id="43" name="Group 42"/>
            <p:cNvGrpSpPr/>
            <p:nvPr/>
          </p:nvGrpSpPr>
          <p:grpSpPr>
            <a:xfrm>
              <a:off x="381000" y="2333297"/>
              <a:ext cx="8458200" cy="4394170"/>
              <a:chOff x="381000" y="2333297"/>
              <a:chExt cx="8458200" cy="4394170"/>
            </a:xfrm>
          </p:grpSpPr>
          <p:sp>
            <p:nvSpPr>
              <p:cNvPr id="45" name="TextBox 44"/>
              <p:cNvSpPr txBox="1"/>
              <p:nvPr/>
            </p:nvSpPr>
            <p:spPr>
              <a:xfrm>
                <a:off x="7315200" y="3486090"/>
                <a:ext cx="15240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DEC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Sunlight</a:t>
                </a:r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381000" y="3886200"/>
                <a:ext cx="2509948" cy="8925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DEC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Carbon Dioxide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DEC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Enters Stomata (tiny holes) in leaves</a:t>
                </a:r>
              </a:p>
            </p:txBody>
          </p:sp>
          <p:sp>
            <p:nvSpPr>
              <p:cNvPr id="47" name="Rectangle 46"/>
              <p:cNvSpPr/>
              <p:nvPr/>
            </p:nvSpPr>
            <p:spPr>
              <a:xfrm>
                <a:off x="6020705" y="5251639"/>
                <a:ext cx="1994457" cy="6155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DEC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Glucose Sugar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DEC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Stored</a:t>
                </a:r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1945424" y="5910457"/>
                <a:ext cx="2124300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DEC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Water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DEC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Enters through Roots</a:t>
                </a:r>
              </a:p>
            </p:txBody>
          </p:sp>
          <p:pic>
            <p:nvPicPr>
              <p:cNvPr id="49" name="Picture 9" descr="C:\Users\gvikingson\AppData\Local\Microsoft\Windows\Temporary Internet Files\Content.IE5\DIZL4JRL\MC900440405[1].png"/>
              <p:cNvPicPr>
                <a:picLocks noChangeAspect="1" noChangeArrowheads="1"/>
              </p:cNvPicPr>
              <p:nvPr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80083" y="2333297"/>
                <a:ext cx="1524000" cy="1524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0" name="Rectangle 49"/>
              <p:cNvSpPr/>
              <p:nvPr/>
            </p:nvSpPr>
            <p:spPr>
              <a:xfrm>
                <a:off x="6500763" y="4083096"/>
                <a:ext cx="1451038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DEC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Oxygen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DEC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Exits Stomata</a:t>
                </a:r>
              </a:p>
            </p:txBody>
          </p:sp>
          <p:sp>
            <p:nvSpPr>
              <p:cNvPr id="51" name="Right Arrow 50"/>
              <p:cNvSpPr/>
              <p:nvPr/>
            </p:nvSpPr>
            <p:spPr bwMode="auto">
              <a:xfrm>
                <a:off x="2819400" y="4248090"/>
                <a:ext cx="376348" cy="247710"/>
              </a:xfrm>
              <a:prstGeom prst="rightArrow">
                <a:avLst/>
              </a:prstGeom>
              <a:solidFill>
                <a:srgbClr val="7030A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00BDEC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52" name="Right Arrow 51"/>
              <p:cNvSpPr/>
              <p:nvPr/>
            </p:nvSpPr>
            <p:spPr bwMode="auto">
              <a:xfrm rot="1516164">
                <a:off x="4065647" y="6302099"/>
                <a:ext cx="376348" cy="247710"/>
              </a:xfrm>
              <a:prstGeom prst="rightArrow">
                <a:avLst/>
              </a:prstGeom>
              <a:solidFill>
                <a:srgbClr val="7030A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00BDEC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53" name="Right Arrow 52"/>
              <p:cNvSpPr/>
              <p:nvPr/>
            </p:nvSpPr>
            <p:spPr bwMode="auto">
              <a:xfrm>
                <a:off x="6091909" y="4282407"/>
                <a:ext cx="376348" cy="247710"/>
              </a:xfrm>
              <a:prstGeom prst="rightArrow">
                <a:avLst/>
              </a:prstGeom>
              <a:solidFill>
                <a:srgbClr val="7030A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00BDEC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grpSp>
            <p:nvGrpSpPr>
              <p:cNvPr id="54" name="Group 53"/>
              <p:cNvGrpSpPr/>
              <p:nvPr/>
            </p:nvGrpSpPr>
            <p:grpSpPr>
              <a:xfrm>
                <a:off x="3048000" y="2743200"/>
                <a:ext cx="2946429" cy="3984267"/>
                <a:chOff x="3606771" y="2866909"/>
                <a:chExt cx="2946429" cy="3984267"/>
              </a:xfrm>
            </p:grpSpPr>
            <p:pic>
              <p:nvPicPr>
                <p:cNvPr id="55" name="Picture 8" descr="C:\Users\gvikingson\AppData\Local\Microsoft\Windows\Temporary Internet Files\Content.IE5\7X01L1GI\MC900123235[1].wmf"/>
                <p:cNvPicPr>
                  <a:picLocks noChangeAspect="1" noChangeArrowheads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3606771" y="2866909"/>
                  <a:ext cx="2946429" cy="359557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56" name="Freeform 55"/>
                <p:cNvSpPr/>
                <p:nvPr/>
              </p:nvSpPr>
              <p:spPr bwMode="auto">
                <a:xfrm>
                  <a:off x="5363570" y="6469039"/>
                  <a:ext cx="300251" cy="354842"/>
                </a:xfrm>
                <a:custGeom>
                  <a:avLst/>
                  <a:gdLst>
                    <a:gd name="connsiteX0" fmla="*/ 0 w 300251"/>
                    <a:gd name="connsiteY0" fmla="*/ 0 h 354842"/>
                    <a:gd name="connsiteX1" fmla="*/ 81887 w 300251"/>
                    <a:gd name="connsiteY1" fmla="*/ 150125 h 354842"/>
                    <a:gd name="connsiteX2" fmla="*/ 122830 w 300251"/>
                    <a:gd name="connsiteY2" fmla="*/ 177421 h 354842"/>
                    <a:gd name="connsiteX3" fmla="*/ 177421 w 300251"/>
                    <a:gd name="connsiteY3" fmla="*/ 272955 h 354842"/>
                    <a:gd name="connsiteX4" fmla="*/ 259308 w 300251"/>
                    <a:gd name="connsiteY4" fmla="*/ 300251 h 354842"/>
                    <a:gd name="connsiteX5" fmla="*/ 300251 w 300251"/>
                    <a:gd name="connsiteY5" fmla="*/ 354842 h 3548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00251" h="354842">
                      <a:moveTo>
                        <a:pt x="0" y="0"/>
                      </a:moveTo>
                      <a:cubicBezTo>
                        <a:pt x="16336" y="40838"/>
                        <a:pt x="44698" y="125331"/>
                        <a:pt x="81887" y="150125"/>
                      </a:cubicBezTo>
                      <a:lnTo>
                        <a:pt x="122830" y="177421"/>
                      </a:lnTo>
                      <a:cubicBezTo>
                        <a:pt x="134362" y="223547"/>
                        <a:pt x="130209" y="246726"/>
                        <a:pt x="177421" y="272955"/>
                      </a:cubicBezTo>
                      <a:cubicBezTo>
                        <a:pt x="202572" y="286928"/>
                        <a:pt x="259308" y="300251"/>
                        <a:pt x="259308" y="300251"/>
                      </a:cubicBezTo>
                      <a:cubicBezTo>
                        <a:pt x="276172" y="350845"/>
                        <a:pt x="260088" y="334760"/>
                        <a:pt x="300251" y="354842"/>
                      </a:cubicBezTo>
                    </a:path>
                  </a:pathLst>
                </a:cu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9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00BDEC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7" name="Freeform 56"/>
                <p:cNvSpPr/>
                <p:nvPr/>
              </p:nvSpPr>
              <p:spPr bwMode="auto">
                <a:xfrm>
                  <a:off x="5076967" y="6469039"/>
                  <a:ext cx="245660" cy="342098"/>
                </a:xfrm>
                <a:custGeom>
                  <a:avLst/>
                  <a:gdLst>
                    <a:gd name="connsiteX0" fmla="*/ 245660 w 245660"/>
                    <a:gd name="connsiteY0" fmla="*/ 0 h 342098"/>
                    <a:gd name="connsiteX1" fmla="*/ 204717 w 245660"/>
                    <a:gd name="connsiteY1" fmla="*/ 68239 h 342098"/>
                    <a:gd name="connsiteX2" fmla="*/ 191069 w 245660"/>
                    <a:gd name="connsiteY2" fmla="*/ 150125 h 342098"/>
                    <a:gd name="connsiteX3" fmla="*/ 81887 w 245660"/>
                    <a:gd name="connsiteY3" fmla="*/ 218364 h 342098"/>
                    <a:gd name="connsiteX4" fmla="*/ 68239 w 245660"/>
                    <a:gd name="connsiteY4" fmla="*/ 259307 h 342098"/>
                    <a:gd name="connsiteX5" fmla="*/ 13648 w 245660"/>
                    <a:gd name="connsiteY5" fmla="*/ 341194 h 342098"/>
                    <a:gd name="connsiteX6" fmla="*/ 0 w 245660"/>
                    <a:gd name="connsiteY6" fmla="*/ 341194 h 3420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45660" h="342098">
                      <a:moveTo>
                        <a:pt x="245660" y="0"/>
                      </a:moveTo>
                      <a:cubicBezTo>
                        <a:pt x="232012" y="22746"/>
                        <a:pt x="213782" y="43310"/>
                        <a:pt x="204717" y="68239"/>
                      </a:cubicBezTo>
                      <a:cubicBezTo>
                        <a:pt x="195260" y="94245"/>
                        <a:pt x="204508" y="125936"/>
                        <a:pt x="191069" y="150125"/>
                      </a:cubicBezTo>
                      <a:cubicBezTo>
                        <a:pt x="177441" y="174655"/>
                        <a:pt x="105626" y="206494"/>
                        <a:pt x="81887" y="218364"/>
                      </a:cubicBezTo>
                      <a:cubicBezTo>
                        <a:pt x="77338" y="232012"/>
                        <a:pt x="72191" y="245475"/>
                        <a:pt x="68239" y="259307"/>
                      </a:cubicBezTo>
                      <a:cubicBezTo>
                        <a:pt x="51268" y="318705"/>
                        <a:pt x="69625" y="313205"/>
                        <a:pt x="13648" y="341194"/>
                      </a:cubicBezTo>
                      <a:cubicBezTo>
                        <a:pt x="9579" y="343229"/>
                        <a:pt x="4549" y="341194"/>
                        <a:pt x="0" y="341194"/>
                      </a:cubicBezTo>
                    </a:path>
                  </a:pathLst>
                </a:cu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9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00BDEC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8" name="Freeform 57"/>
                <p:cNvSpPr/>
                <p:nvPr/>
              </p:nvSpPr>
              <p:spPr bwMode="auto">
                <a:xfrm>
                  <a:off x="5213445" y="6455391"/>
                  <a:ext cx="218394" cy="395785"/>
                </a:xfrm>
                <a:custGeom>
                  <a:avLst/>
                  <a:gdLst>
                    <a:gd name="connsiteX0" fmla="*/ 0 w 218394"/>
                    <a:gd name="connsiteY0" fmla="*/ 0 h 395785"/>
                    <a:gd name="connsiteX1" fmla="*/ 54591 w 218394"/>
                    <a:gd name="connsiteY1" fmla="*/ 136478 h 395785"/>
                    <a:gd name="connsiteX2" fmla="*/ 95534 w 218394"/>
                    <a:gd name="connsiteY2" fmla="*/ 150125 h 395785"/>
                    <a:gd name="connsiteX3" fmla="*/ 136477 w 218394"/>
                    <a:gd name="connsiteY3" fmla="*/ 191069 h 395785"/>
                    <a:gd name="connsiteX4" fmla="*/ 191068 w 218394"/>
                    <a:gd name="connsiteY4" fmla="*/ 327546 h 395785"/>
                    <a:gd name="connsiteX5" fmla="*/ 218364 w 218394"/>
                    <a:gd name="connsiteY5" fmla="*/ 395785 h 3957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18394" h="395785">
                      <a:moveTo>
                        <a:pt x="0" y="0"/>
                      </a:moveTo>
                      <a:cubicBezTo>
                        <a:pt x="12131" y="97048"/>
                        <a:pt x="-15281" y="101542"/>
                        <a:pt x="54591" y="136478"/>
                      </a:cubicBezTo>
                      <a:cubicBezTo>
                        <a:pt x="67458" y="142912"/>
                        <a:pt x="81886" y="145576"/>
                        <a:pt x="95534" y="150125"/>
                      </a:cubicBezTo>
                      <a:cubicBezTo>
                        <a:pt x="109182" y="163773"/>
                        <a:pt x="130374" y="172758"/>
                        <a:pt x="136477" y="191069"/>
                      </a:cubicBezTo>
                      <a:cubicBezTo>
                        <a:pt x="185995" y="339623"/>
                        <a:pt x="99072" y="296882"/>
                        <a:pt x="191068" y="327546"/>
                      </a:cubicBezTo>
                      <a:cubicBezTo>
                        <a:pt x="220399" y="386206"/>
                        <a:pt x="218364" y="361792"/>
                        <a:pt x="218364" y="395785"/>
                      </a:cubicBezTo>
                    </a:path>
                  </a:pathLst>
                </a:cu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9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00BDEC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9" name="Freeform 58"/>
                <p:cNvSpPr/>
                <p:nvPr/>
              </p:nvSpPr>
              <p:spPr bwMode="auto">
                <a:xfrm>
                  <a:off x="5226983" y="6646460"/>
                  <a:ext cx="109292" cy="191068"/>
                </a:xfrm>
                <a:custGeom>
                  <a:avLst/>
                  <a:gdLst>
                    <a:gd name="connsiteX0" fmla="*/ 109292 w 109292"/>
                    <a:gd name="connsiteY0" fmla="*/ 0 h 191068"/>
                    <a:gd name="connsiteX1" fmla="*/ 54701 w 109292"/>
                    <a:gd name="connsiteY1" fmla="*/ 109182 h 191068"/>
                    <a:gd name="connsiteX2" fmla="*/ 41053 w 109292"/>
                    <a:gd name="connsiteY2" fmla="*/ 163773 h 191068"/>
                    <a:gd name="connsiteX3" fmla="*/ 110 w 109292"/>
                    <a:gd name="connsiteY3" fmla="*/ 191068 h 1910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09292" h="191068">
                      <a:moveTo>
                        <a:pt x="109292" y="0"/>
                      </a:moveTo>
                      <a:cubicBezTo>
                        <a:pt x="72025" y="62110"/>
                        <a:pt x="70728" y="53087"/>
                        <a:pt x="54701" y="109182"/>
                      </a:cubicBezTo>
                      <a:cubicBezTo>
                        <a:pt x="49548" y="127217"/>
                        <a:pt x="52770" y="149126"/>
                        <a:pt x="41053" y="163773"/>
                      </a:cubicBezTo>
                      <a:cubicBezTo>
                        <a:pt x="-4206" y="220346"/>
                        <a:pt x="110" y="149916"/>
                        <a:pt x="110" y="191068"/>
                      </a:cubicBezTo>
                    </a:path>
                  </a:pathLst>
                </a:cu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9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00BDEC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0" name="Freeform 59"/>
                <p:cNvSpPr/>
                <p:nvPr/>
              </p:nvSpPr>
              <p:spPr bwMode="auto">
                <a:xfrm>
                  <a:off x="4831307" y="6469039"/>
                  <a:ext cx="436729" cy="370407"/>
                </a:xfrm>
                <a:custGeom>
                  <a:avLst/>
                  <a:gdLst>
                    <a:gd name="connsiteX0" fmla="*/ 436729 w 436729"/>
                    <a:gd name="connsiteY0" fmla="*/ 0 h 370407"/>
                    <a:gd name="connsiteX1" fmla="*/ 409433 w 436729"/>
                    <a:gd name="connsiteY1" fmla="*/ 68239 h 370407"/>
                    <a:gd name="connsiteX2" fmla="*/ 368490 w 436729"/>
                    <a:gd name="connsiteY2" fmla="*/ 95534 h 370407"/>
                    <a:gd name="connsiteX3" fmla="*/ 313899 w 436729"/>
                    <a:gd name="connsiteY3" fmla="*/ 136477 h 370407"/>
                    <a:gd name="connsiteX4" fmla="*/ 204717 w 436729"/>
                    <a:gd name="connsiteY4" fmla="*/ 272955 h 370407"/>
                    <a:gd name="connsiteX5" fmla="*/ 122830 w 436729"/>
                    <a:gd name="connsiteY5" fmla="*/ 300251 h 370407"/>
                    <a:gd name="connsiteX6" fmla="*/ 40944 w 436729"/>
                    <a:gd name="connsiteY6" fmla="*/ 368489 h 370407"/>
                    <a:gd name="connsiteX7" fmla="*/ 0 w 436729"/>
                    <a:gd name="connsiteY7" fmla="*/ 368489 h 3704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36729" h="370407">
                      <a:moveTo>
                        <a:pt x="436729" y="0"/>
                      </a:moveTo>
                      <a:cubicBezTo>
                        <a:pt x="427630" y="22746"/>
                        <a:pt x="423673" y="48304"/>
                        <a:pt x="409433" y="68239"/>
                      </a:cubicBezTo>
                      <a:cubicBezTo>
                        <a:pt x="399899" y="81586"/>
                        <a:pt x="381837" y="86000"/>
                        <a:pt x="368490" y="95534"/>
                      </a:cubicBezTo>
                      <a:cubicBezTo>
                        <a:pt x="349981" y="108755"/>
                        <a:pt x="332096" y="122829"/>
                        <a:pt x="313899" y="136477"/>
                      </a:cubicBezTo>
                      <a:cubicBezTo>
                        <a:pt x="287831" y="214679"/>
                        <a:pt x="297314" y="242089"/>
                        <a:pt x="204717" y="272955"/>
                      </a:cubicBezTo>
                      <a:lnTo>
                        <a:pt x="122830" y="300251"/>
                      </a:lnTo>
                      <a:cubicBezTo>
                        <a:pt x="103826" y="319255"/>
                        <a:pt x="69445" y="358989"/>
                        <a:pt x="40944" y="368489"/>
                      </a:cubicBezTo>
                      <a:cubicBezTo>
                        <a:pt x="27996" y="372805"/>
                        <a:pt x="13648" y="368489"/>
                        <a:pt x="0" y="368489"/>
                      </a:cubicBezTo>
                    </a:path>
                  </a:pathLst>
                </a:cu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9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00BDEC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1" name="Freeform 60"/>
                <p:cNvSpPr/>
                <p:nvPr/>
              </p:nvSpPr>
              <p:spPr bwMode="auto">
                <a:xfrm>
                  <a:off x="5431809" y="6578221"/>
                  <a:ext cx="300251" cy="163773"/>
                </a:xfrm>
                <a:custGeom>
                  <a:avLst/>
                  <a:gdLst>
                    <a:gd name="connsiteX0" fmla="*/ 0 w 300251"/>
                    <a:gd name="connsiteY0" fmla="*/ 0 h 163773"/>
                    <a:gd name="connsiteX1" fmla="*/ 163773 w 300251"/>
                    <a:gd name="connsiteY1" fmla="*/ 13648 h 163773"/>
                    <a:gd name="connsiteX2" fmla="*/ 245660 w 300251"/>
                    <a:gd name="connsiteY2" fmla="*/ 40943 h 163773"/>
                    <a:gd name="connsiteX3" fmla="*/ 272955 w 300251"/>
                    <a:gd name="connsiteY3" fmla="*/ 81886 h 163773"/>
                    <a:gd name="connsiteX4" fmla="*/ 286603 w 300251"/>
                    <a:gd name="connsiteY4" fmla="*/ 136478 h 163773"/>
                    <a:gd name="connsiteX5" fmla="*/ 300251 w 300251"/>
                    <a:gd name="connsiteY5" fmla="*/ 163773 h 1637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00251" h="163773">
                      <a:moveTo>
                        <a:pt x="0" y="0"/>
                      </a:moveTo>
                      <a:cubicBezTo>
                        <a:pt x="54591" y="4549"/>
                        <a:pt x="109738" y="4642"/>
                        <a:pt x="163773" y="13648"/>
                      </a:cubicBezTo>
                      <a:cubicBezTo>
                        <a:pt x="192154" y="18378"/>
                        <a:pt x="245660" y="40943"/>
                        <a:pt x="245660" y="40943"/>
                      </a:cubicBezTo>
                      <a:cubicBezTo>
                        <a:pt x="254758" y="54591"/>
                        <a:pt x="266494" y="66810"/>
                        <a:pt x="272955" y="81886"/>
                      </a:cubicBezTo>
                      <a:cubicBezTo>
                        <a:pt x="280344" y="99127"/>
                        <a:pt x="280671" y="118683"/>
                        <a:pt x="286603" y="136478"/>
                      </a:cubicBezTo>
                      <a:cubicBezTo>
                        <a:pt x="289820" y="146128"/>
                        <a:pt x="295702" y="154675"/>
                        <a:pt x="300251" y="163773"/>
                      </a:cubicBezTo>
                    </a:path>
                  </a:pathLst>
                </a:cu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9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00BDEC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44" name="Right Arrow 43"/>
            <p:cNvSpPr/>
            <p:nvPr/>
          </p:nvSpPr>
          <p:spPr bwMode="auto">
            <a:xfrm rot="12271496">
              <a:off x="5525992" y="5318574"/>
              <a:ext cx="376348" cy="247710"/>
            </a:xfrm>
            <a:prstGeom prst="rightArrow">
              <a:avLst/>
            </a:prstGeom>
            <a:solidFill>
              <a:srgbClr val="7030A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BDEC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4902770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18"/>
          <p:cNvSpPr>
            <a:spLocks noGrp="1" noChangeArrowheads="1"/>
          </p:cNvSpPr>
          <p:nvPr>
            <p:ph type="body" idx="1"/>
          </p:nvPr>
        </p:nvSpPr>
        <p:spPr>
          <a:xfrm>
            <a:off x="261257" y="478971"/>
            <a:ext cx="10798629" cy="1887103"/>
          </a:xfrm>
        </p:spPr>
        <p:txBody>
          <a:bodyPr/>
          <a:lstStyle/>
          <a:p>
            <a:pPr algn="ctr"/>
            <a:r>
              <a:rPr lang="en-US" sz="3600" b="1" dirty="0"/>
              <a:t>Primary</a:t>
            </a:r>
            <a:r>
              <a:rPr lang="en-US" sz="3600" dirty="0"/>
              <a:t> </a:t>
            </a:r>
            <a:r>
              <a:rPr lang="en-US" sz="3600" b="1" dirty="0"/>
              <a:t>(1</a:t>
            </a:r>
            <a:r>
              <a:rPr lang="en-US" sz="3600" b="1" baseline="30000" dirty="0"/>
              <a:t>st</a:t>
            </a:r>
            <a:r>
              <a:rPr lang="en-US" sz="3600" b="1" dirty="0"/>
              <a:t>) Consumer</a:t>
            </a:r>
            <a:r>
              <a:rPr lang="en-US" sz="3600" dirty="0"/>
              <a:t>:  eats </a:t>
            </a:r>
            <a:r>
              <a:rPr lang="en-US" sz="3600" b="1" u="sng" dirty="0"/>
              <a:t>producers/plants</a:t>
            </a:r>
            <a:r>
              <a:rPr lang="en-US" sz="3600" b="1" dirty="0"/>
              <a:t> </a:t>
            </a:r>
            <a:r>
              <a:rPr lang="en-US" sz="3600" dirty="0"/>
              <a:t>and can be an</a:t>
            </a:r>
          </a:p>
          <a:p>
            <a:r>
              <a:rPr lang="en-US" sz="3600" b="1" dirty="0"/>
              <a:t>         </a:t>
            </a:r>
            <a:r>
              <a:rPr lang="en-US" sz="3600" b="1" u="sng" dirty="0"/>
              <a:t>Herbivore</a:t>
            </a:r>
            <a:r>
              <a:rPr lang="en-US" sz="3600" dirty="0"/>
              <a:t>		  OR    	   </a:t>
            </a:r>
            <a:r>
              <a:rPr lang="en-US" sz="3600" b="1" u="sng" dirty="0"/>
              <a:t>Omnivore</a:t>
            </a:r>
          </a:p>
        </p:txBody>
      </p:sp>
      <p:pic>
        <p:nvPicPr>
          <p:cNvPr id="59" name="Picture 7" descr="C:\Users\gvikingson\AppData\Local\Microsoft\Windows\Temporary Internet Files\Content.IE5\YGIQ3BU6\MC900438023[1]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7239000" y="4724401"/>
            <a:ext cx="1143000" cy="105507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7" descr="C:\Users\gvikingson\AppData\Local\Microsoft\Windows\Temporary Internet Files\Content.IE5\YGIQ3BU6\MC900438023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2264514" y="1981201"/>
            <a:ext cx="2764686" cy="255201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8" descr="C:\Users\gvikingson\AppData\Local\Microsoft\Windows\Temporary Internet Files\Content.IE5\YGIQ3BU6\MC900057215[1].wmf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46100" y="2362201"/>
            <a:ext cx="3732810" cy="214594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Up Arrow 1"/>
          <p:cNvSpPr/>
          <p:nvPr/>
        </p:nvSpPr>
        <p:spPr bwMode="auto">
          <a:xfrm rot="2162361">
            <a:off x="3142278" y="4108621"/>
            <a:ext cx="488203" cy="769069"/>
          </a:xfrm>
          <a:prstGeom prst="upArrow">
            <a:avLst>
              <a:gd name="adj1" fmla="val 32293"/>
              <a:gd name="adj2" fmla="val 50000"/>
            </a:avLst>
          </a:prstGeom>
          <a:solidFill>
            <a:srgbClr val="FFC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00BDEC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3" name="Up Arrow 62"/>
          <p:cNvSpPr/>
          <p:nvPr/>
        </p:nvSpPr>
        <p:spPr bwMode="auto">
          <a:xfrm rot="2162361">
            <a:off x="6723678" y="4032421"/>
            <a:ext cx="488203" cy="769069"/>
          </a:xfrm>
          <a:prstGeom prst="upArrow">
            <a:avLst>
              <a:gd name="adj1" fmla="val 32293"/>
              <a:gd name="adj2" fmla="val 50000"/>
            </a:avLst>
          </a:prstGeom>
          <a:solidFill>
            <a:srgbClr val="FFC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00BDEC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4" name="Up Arrow 63"/>
          <p:cNvSpPr/>
          <p:nvPr/>
        </p:nvSpPr>
        <p:spPr bwMode="auto">
          <a:xfrm rot="2162361">
            <a:off x="7951921" y="4184821"/>
            <a:ext cx="488203" cy="769069"/>
          </a:xfrm>
          <a:prstGeom prst="upArrow">
            <a:avLst>
              <a:gd name="adj1" fmla="val 32293"/>
              <a:gd name="adj2" fmla="val 50000"/>
            </a:avLst>
          </a:prstGeom>
          <a:solidFill>
            <a:srgbClr val="FFC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00BDEC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13" name="Picture 8" descr="C:\Users\gvikingson\AppData\Local\Microsoft\Windows\Temporary Internet Files\Content.IE5\7X01L1GI\MC900123235[1].wmf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2171700" y="4572000"/>
            <a:ext cx="952500" cy="11623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8" descr="C:\Users\gvikingson\AppData\Local\Microsoft\Windows\Temporary Internet Files\Content.IE5\7X01L1GI\MC900123235[1].wmf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5753100" y="4495800"/>
            <a:ext cx="952500" cy="11623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318200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3" grpId="0" animBg="1"/>
      <p:bldP spid="6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088932" y="609600"/>
            <a:ext cx="8001000" cy="1219200"/>
          </a:xfrm>
        </p:spPr>
        <p:txBody>
          <a:bodyPr/>
          <a:lstStyle/>
          <a:p>
            <a:pPr algn="ctr"/>
            <a:r>
              <a:rPr lang="en-US" sz="2800" b="1" dirty="0" smtClean="0"/>
              <a:t>Secondary (2</a:t>
            </a:r>
            <a:r>
              <a:rPr lang="en-US" sz="2800" b="1" baseline="30000" dirty="0" smtClean="0"/>
              <a:t>nd</a:t>
            </a:r>
            <a:r>
              <a:rPr lang="en-US" sz="2800" b="1" dirty="0" smtClean="0"/>
              <a:t>) Consumer</a:t>
            </a:r>
            <a:r>
              <a:rPr lang="en-US" sz="2800" dirty="0" smtClean="0"/>
              <a:t>: a </a:t>
            </a:r>
            <a:r>
              <a:rPr lang="en-US" sz="2800" b="1" u="sng" dirty="0" smtClean="0"/>
              <a:t>carnivore</a:t>
            </a:r>
            <a:r>
              <a:rPr lang="en-US" sz="2800" b="1" dirty="0" smtClean="0"/>
              <a:t> </a:t>
            </a:r>
            <a:r>
              <a:rPr lang="en-US" sz="2800" dirty="0" smtClean="0"/>
              <a:t>or </a:t>
            </a:r>
            <a:r>
              <a:rPr lang="en-US" sz="2800" b="1" u="sng" dirty="0" smtClean="0"/>
              <a:t>omnivore</a:t>
            </a:r>
            <a:r>
              <a:rPr lang="en-US" sz="2800" b="1" dirty="0" smtClean="0"/>
              <a:t> </a:t>
            </a:r>
            <a:r>
              <a:rPr lang="en-US" sz="2800" dirty="0" smtClean="0"/>
              <a:t>eats the </a:t>
            </a:r>
            <a:r>
              <a:rPr lang="en-US" sz="2800" b="1" u="sng" dirty="0" smtClean="0"/>
              <a:t>primary</a:t>
            </a:r>
            <a:r>
              <a:rPr lang="en-US" sz="2800" b="1" dirty="0" smtClean="0"/>
              <a:t> </a:t>
            </a:r>
            <a:r>
              <a:rPr lang="en-US" sz="2800" dirty="0" smtClean="0"/>
              <a:t>consumer</a:t>
            </a:r>
          </a:p>
        </p:txBody>
      </p:sp>
      <p:pic>
        <p:nvPicPr>
          <p:cNvPr id="12" name="Picture 7" descr="C:\Users\gvikingson\AppData\Local\Microsoft\Windows\Temporary Internet Files\Content.IE5\YGIQ3BU6\MC900438023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1701518" y="3854206"/>
            <a:ext cx="1956082" cy="180561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C:\Users\gvikingson\AppData\Local\Microsoft\Windows\Temporary Internet Files\Content.IE5\YGIQ3BU6\MC900057215[1].wmf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12127" y="2165256"/>
            <a:ext cx="3126086" cy="179714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9" descr="C:\Users\gvikingson\AppData\Local\Microsoft\Windows\Temporary Internet Files\Content.IE5\JY9KX15N\MC900324470[1].wmf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04330" y="1795902"/>
            <a:ext cx="3007296" cy="216649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Up Arrow 15"/>
          <p:cNvSpPr/>
          <p:nvPr/>
        </p:nvSpPr>
        <p:spPr bwMode="auto">
          <a:xfrm rot="2912939">
            <a:off x="2981262" y="3405779"/>
            <a:ext cx="488203" cy="769069"/>
          </a:xfrm>
          <a:prstGeom prst="upArrow">
            <a:avLst>
              <a:gd name="adj1" fmla="val 32293"/>
              <a:gd name="adj2" fmla="val 50000"/>
            </a:avLst>
          </a:prstGeom>
          <a:solidFill>
            <a:srgbClr val="FFC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00BDEC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8" name="Up Arrow 17"/>
          <p:cNvSpPr/>
          <p:nvPr/>
        </p:nvSpPr>
        <p:spPr bwMode="auto">
          <a:xfrm rot="2912939">
            <a:off x="7413666" y="3548000"/>
            <a:ext cx="488203" cy="769069"/>
          </a:xfrm>
          <a:prstGeom prst="upArrow">
            <a:avLst>
              <a:gd name="adj1" fmla="val 32293"/>
              <a:gd name="adj2" fmla="val 50000"/>
            </a:avLst>
          </a:prstGeom>
          <a:solidFill>
            <a:srgbClr val="FFC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00BDEC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19" name="Picture 8" descr="C:\Users\gvikingson\AppData\Local\Microsoft\Windows\Temporary Internet Files\Content.IE5\YGIQ3BU6\MC900057215[1].wmf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0" y="4278613"/>
            <a:ext cx="2287886" cy="13152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867400" y="29718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DE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OR</a:t>
            </a:r>
          </a:p>
        </p:txBody>
      </p:sp>
    </p:spTree>
    <p:extLst>
      <p:ext uri="{BB962C8B-B14F-4D97-AF65-F5344CB8AC3E}">
        <p14:creationId xmlns:p14="http://schemas.microsoft.com/office/powerpoint/2010/main" val="325576016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2438400" y="1828801"/>
            <a:ext cx="7467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BDEC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05840" y="381000"/>
            <a:ext cx="10789920" cy="1246738"/>
          </a:xfrm>
        </p:spPr>
        <p:txBody>
          <a:bodyPr/>
          <a:lstStyle/>
          <a:p>
            <a:pPr algn="ctr"/>
            <a:r>
              <a:rPr lang="en-US" sz="3600" b="1" dirty="0" smtClean="0"/>
              <a:t>Tertiary (3</a:t>
            </a:r>
            <a:r>
              <a:rPr lang="en-US" sz="3600" b="1" baseline="30000" dirty="0" smtClean="0"/>
              <a:t>rd</a:t>
            </a:r>
            <a:r>
              <a:rPr lang="en-US" sz="3600" b="1" dirty="0" smtClean="0"/>
              <a:t>) Consumer</a:t>
            </a:r>
            <a:r>
              <a:rPr lang="en-US" sz="3600" dirty="0" smtClean="0"/>
              <a:t>: eats </a:t>
            </a:r>
            <a:r>
              <a:rPr lang="en-US" sz="3600" b="1" u="sng" dirty="0" smtClean="0"/>
              <a:t>primary</a:t>
            </a:r>
            <a:r>
              <a:rPr lang="en-US" sz="3600" b="1" dirty="0" smtClean="0"/>
              <a:t> </a:t>
            </a:r>
            <a:r>
              <a:rPr lang="en-US" sz="3600" dirty="0" smtClean="0"/>
              <a:t>or </a:t>
            </a:r>
            <a:r>
              <a:rPr lang="en-US" sz="3600" b="1" u="sng" dirty="0" smtClean="0"/>
              <a:t>secondary</a:t>
            </a:r>
            <a:r>
              <a:rPr lang="en-US" sz="3600" b="1" dirty="0" smtClean="0"/>
              <a:t> </a:t>
            </a:r>
            <a:r>
              <a:rPr lang="en-US" sz="3600" dirty="0" smtClean="0"/>
              <a:t>consumers. </a:t>
            </a:r>
          </a:p>
        </p:txBody>
      </p:sp>
      <p:pic>
        <p:nvPicPr>
          <p:cNvPr id="14" name="Picture 14" descr="http://images.clipart.com/thw/thw11/CL/5433_2005010014/000803_1058_99/20553798.thb.jpg?000803_1058_9998_v__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67601" y="1982964"/>
            <a:ext cx="2919267" cy="23604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9" descr="C:\Users\gvikingson\AppData\Local\Microsoft\Windows\Temporary Internet Files\Content.IE5\JY9KX15N\MC900324470[1].wmf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56793" y="1872102"/>
            <a:ext cx="3007296" cy="216649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Up Arrow 15"/>
          <p:cNvSpPr/>
          <p:nvPr/>
        </p:nvSpPr>
        <p:spPr bwMode="auto">
          <a:xfrm rot="2912939">
            <a:off x="2890121" y="3919622"/>
            <a:ext cx="488203" cy="769069"/>
          </a:xfrm>
          <a:prstGeom prst="upArrow">
            <a:avLst>
              <a:gd name="adj1" fmla="val 32293"/>
              <a:gd name="adj2" fmla="val 50000"/>
            </a:avLst>
          </a:prstGeom>
          <a:solidFill>
            <a:srgbClr val="FFC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00BDEC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17" name="Picture 8" descr="C:\Users\gvikingson\AppData\Local\Microsoft\Windows\Temporary Internet Files\Content.IE5\YGIQ3BU6\MC900057215[1].wmf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52601" y="4572001"/>
            <a:ext cx="2255587" cy="129670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Up Arrow 17"/>
          <p:cNvSpPr/>
          <p:nvPr/>
        </p:nvSpPr>
        <p:spPr bwMode="auto">
          <a:xfrm rot="2912939">
            <a:off x="7444707" y="4130953"/>
            <a:ext cx="488203" cy="769069"/>
          </a:xfrm>
          <a:prstGeom prst="upArrow">
            <a:avLst>
              <a:gd name="adj1" fmla="val 32293"/>
              <a:gd name="adj2" fmla="val 50000"/>
            </a:avLst>
          </a:prstGeom>
          <a:solidFill>
            <a:srgbClr val="FFC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00BDEC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19" name="Picture 9" descr="C:\Users\gvikingson\AppData\Local\Microsoft\Windows\Temporary Internet Files\Content.IE5\JY9KX15N\MC900324470[1].wmf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36978" y="4343400"/>
            <a:ext cx="2221222" cy="1600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5638800" y="3468027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DE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OR</a:t>
            </a:r>
          </a:p>
        </p:txBody>
      </p:sp>
    </p:spTree>
    <p:extLst>
      <p:ext uri="{BB962C8B-B14F-4D97-AF65-F5344CB8AC3E}">
        <p14:creationId xmlns:p14="http://schemas.microsoft.com/office/powerpoint/2010/main" val="222308193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3" y="1645922"/>
            <a:ext cx="5550128" cy="4937759"/>
          </a:xfrm>
        </p:spPr>
        <p:txBody>
          <a:bodyPr/>
          <a:lstStyle/>
          <a:p>
            <a:pPr lvl="0"/>
            <a:r>
              <a:rPr lang="en-US" sz="3600" dirty="0">
                <a:solidFill>
                  <a:schemeClr val="bg2"/>
                </a:solidFill>
              </a:rPr>
              <a:t>In the food web below label </a:t>
            </a:r>
            <a:r>
              <a:rPr lang="en-US" sz="3600" dirty="0" smtClean="0">
                <a:solidFill>
                  <a:schemeClr val="bg2"/>
                </a:solidFill>
              </a:rPr>
              <a:t>each.  Be </a:t>
            </a:r>
            <a:r>
              <a:rPr lang="en-US" sz="3600" dirty="0">
                <a:solidFill>
                  <a:schemeClr val="bg2"/>
                </a:solidFill>
              </a:rPr>
              <a:t>sure to include producers (P), and all consumers (C1, C2, C3, C4, C5)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Shape 4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161347" y="1645922"/>
            <a:ext cx="5664893" cy="48306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53285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2050" name="Picture 2" descr="http://c85c7a.medialib.glogster.com/media/1d/1d264c4b2061c592b07c65e52ae6111f17ac0c932013730a3ec69e792a6dfe47/foodweb-jp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0886"/>
            <a:ext cx="6267450" cy="666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su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6300" y="4742088"/>
            <a:ext cx="2171700" cy="210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ight Arrow 6"/>
          <p:cNvSpPr/>
          <p:nvPr/>
        </p:nvSpPr>
        <p:spPr>
          <a:xfrm rot="19867249" flipH="1">
            <a:off x="7620000" y="5447740"/>
            <a:ext cx="876300" cy="484632"/>
          </a:xfrm>
          <a:prstGeom prst="rightArrow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E0F5F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1988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22960"/>
          </a:xfrm>
        </p:spPr>
        <p:txBody>
          <a:bodyPr/>
          <a:lstStyle/>
          <a:p>
            <a:pPr marL="742936" indent="-742936" algn="ctr"/>
            <a:r>
              <a:rPr lang="en-US" dirty="0" smtClean="0"/>
              <a:t>Ecosystem Inquiry: Food Web and Energy Flow Poster 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7256550"/>
              </p:ext>
            </p:extLst>
          </p:nvPr>
        </p:nvGraphicFramePr>
        <p:xfrm>
          <a:off x="2100136" y="3010987"/>
          <a:ext cx="9955876" cy="3931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779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779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1903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u="sng" dirty="0" smtClean="0">
                          <a:solidFill>
                            <a:schemeClr val="bg2"/>
                          </a:solidFill>
                        </a:rPr>
                        <a:t>Food Web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dirty="0" smtClean="0">
                        <a:solidFill>
                          <a:schemeClr val="bg2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>
                          <a:solidFill>
                            <a:schemeClr val="bg2"/>
                          </a:solidFill>
                        </a:rPr>
                        <a:t>On this ½ of the paper create a food web for the organisms</a:t>
                      </a:r>
                      <a:r>
                        <a:rPr lang="en-US" sz="3200" baseline="0" dirty="0" smtClean="0">
                          <a:solidFill>
                            <a:schemeClr val="bg2"/>
                          </a:solidFill>
                        </a:rPr>
                        <a:t> in your bottle</a:t>
                      </a:r>
                      <a:r>
                        <a:rPr lang="en-US" sz="3200" dirty="0" smtClean="0">
                          <a:solidFill>
                            <a:schemeClr val="bg2"/>
                          </a:solidFill>
                        </a:rPr>
                        <a:t> ecosystem</a:t>
                      </a:r>
                      <a:r>
                        <a:rPr lang="en-US" sz="2800" dirty="0" smtClean="0">
                          <a:solidFill>
                            <a:schemeClr val="bg2"/>
                          </a:solidFill>
                        </a:rPr>
                        <a:t>. 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solidFill>
                            <a:schemeClr val="bg2"/>
                          </a:solidFill>
                        </a:rPr>
                        <a:t>Include the trophic</a:t>
                      </a:r>
                      <a:r>
                        <a:rPr lang="en-US" sz="2800" baseline="0" dirty="0" smtClean="0">
                          <a:solidFill>
                            <a:schemeClr val="bg2"/>
                          </a:solidFill>
                        </a:rPr>
                        <a:t> level (P, C1 etc.)</a:t>
                      </a:r>
                      <a:endParaRPr lang="en-US" sz="2800" dirty="0" smtClean="0">
                        <a:solidFill>
                          <a:schemeClr val="bg2"/>
                        </a:solidFill>
                      </a:endParaRPr>
                    </a:p>
                    <a:p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u="sng" dirty="0" smtClean="0">
                          <a:solidFill>
                            <a:schemeClr val="bg2"/>
                          </a:solidFill>
                        </a:rPr>
                        <a:t>Energy and</a:t>
                      </a:r>
                      <a:r>
                        <a:rPr lang="en-US" sz="2800" b="1" u="sng" baseline="0" dirty="0" smtClean="0">
                          <a:solidFill>
                            <a:schemeClr val="bg2"/>
                          </a:solidFill>
                        </a:rPr>
                        <a:t> Nutrient Flow</a:t>
                      </a:r>
                    </a:p>
                    <a:p>
                      <a:endParaRPr lang="en-US" sz="2400" baseline="0" dirty="0" smtClean="0">
                        <a:solidFill>
                          <a:schemeClr val="bg2"/>
                        </a:solidFill>
                      </a:endParaRPr>
                    </a:p>
                    <a:p>
                      <a:pPr algn="ctr"/>
                      <a:r>
                        <a:rPr lang="en-US" sz="3200" dirty="0" smtClean="0">
                          <a:solidFill>
                            <a:schemeClr val="bg2"/>
                          </a:solidFill>
                        </a:rPr>
                        <a:t>Leave this half</a:t>
                      </a:r>
                      <a:r>
                        <a:rPr lang="en-US" sz="3200" baseline="0" dirty="0" smtClean="0">
                          <a:solidFill>
                            <a:schemeClr val="bg2"/>
                          </a:solidFill>
                        </a:rPr>
                        <a:t> blank for now</a:t>
                      </a:r>
                      <a:endParaRPr lang="en-US" sz="32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>
          <a:xfrm>
            <a:off x="271977" y="542108"/>
            <a:ext cx="11648046" cy="4937759"/>
          </a:xfrm>
        </p:spPr>
        <p:txBody>
          <a:bodyPr/>
          <a:lstStyle/>
          <a:p>
            <a:pPr marL="457200" indent="-457200">
              <a:buFont typeface="Georgia"/>
              <a:buAutoNum type="arabicPeriod"/>
            </a:pPr>
            <a:r>
              <a:rPr lang="en-US" sz="3200" dirty="0" smtClean="0">
                <a:solidFill>
                  <a:schemeClr val="bg2"/>
                </a:solidFill>
              </a:rPr>
              <a:t>Complete part 3, this is a draft for your larger poster. (do not forget the sun</a:t>
            </a:r>
            <a:r>
              <a:rPr lang="en-US" sz="3200" dirty="0">
                <a:solidFill>
                  <a:schemeClr val="bg2"/>
                </a:solidFill>
              </a:rPr>
              <a:t>). Be sure to include producers (P), and all consumers (C1, C2, C3, C4, C5</a:t>
            </a:r>
            <a:r>
              <a:rPr lang="en-US" sz="3200" dirty="0" smtClean="0">
                <a:solidFill>
                  <a:schemeClr val="bg2"/>
                </a:solidFill>
              </a:rPr>
              <a:t>)</a:t>
            </a:r>
            <a:r>
              <a:rPr lang="en-US" sz="3200" dirty="0" smtClean="0">
                <a:solidFill>
                  <a:schemeClr val="bg2"/>
                </a:solidFill>
              </a:rPr>
              <a:t> </a:t>
            </a:r>
            <a:endParaRPr lang="en-US" sz="3200" dirty="0">
              <a:solidFill>
                <a:schemeClr val="bg2"/>
              </a:solidFill>
            </a:endParaRPr>
          </a:p>
          <a:p>
            <a:pPr marL="457200" indent="-457200">
              <a:buAutoNum type="arabicPeriod"/>
            </a:pPr>
            <a:r>
              <a:rPr lang="en-US" sz="3200" dirty="0" smtClean="0">
                <a:solidFill>
                  <a:schemeClr val="bg2"/>
                </a:solidFill>
              </a:rPr>
              <a:t>Get part 3 checked by an adult in the room.  Then you will receive a larger paper to complete your poster as set up below:  </a:t>
            </a:r>
            <a:endParaRPr lang="en-US" sz="32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9795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Exit Ticket: </a:t>
            </a:r>
            <a:r>
              <a:rPr lang="en-US" dirty="0" smtClean="0"/>
              <a:t>2.14.2017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0938" y="1227285"/>
            <a:ext cx="5364479" cy="4937759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3200" dirty="0" smtClean="0"/>
              <a:t>Which one is a food web?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200" dirty="0" smtClean="0"/>
              <a:t>Define Food web.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2" descr="http://c85c7a.medialib.glogster.com/media/1d/1d264c4b2061c592b07c65e52ae6111f17ac0c932013730a3ec69e792a6dfe47/foodweb-jp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817" y="135129"/>
            <a:ext cx="4308021" cy="458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4829126" y="1838630"/>
            <a:ext cx="8386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A.</a:t>
            </a:r>
            <a:endParaRPr lang="en-US" sz="5400" b="0" cap="none" spc="0" dirty="0">
              <a:ln w="0"/>
              <a:solidFill>
                <a:schemeClr val="accent6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299029" y="4412770"/>
            <a:ext cx="9133332" cy="1924050"/>
            <a:chOff x="-152400" y="2438400"/>
            <a:chExt cx="9133332" cy="1924050"/>
          </a:xfrm>
        </p:grpSpPr>
        <p:sp>
          <p:nvSpPr>
            <p:cNvPr id="8" name="AutoShape 7"/>
            <p:cNvSpPr>
              <a:spLocks noChangeArrowheads="1"/>
            </p:cNvSpPr>
            <p:nvPr/>
          </p:nvSpPr>
          <p:spPr bwMode="auto">
            <a:xfrm>
              <a:off x="1524000" y="3200400"/>
              <a:ext cx="762000" cy="609600"/>
            </a:xfrm>
            <a:prstGeom prst="rightArrow">
              <a:avLst>
                <a:gd name="adj1" fmla="val 50000"/>
                <a:gd name="adj2" fmla="val 31250"/>
              </a:avLst>
            </a:prstGeom>
            <a:solidFill>
              <a:srgbClr val="FFC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9" name="Picture 6" descr="C:\Users\gvikingson\AppData\Local\Microsoft\Windows\Temporary Internet Files\Content.IE5\INFEI1W6\MC900440405[1].png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52400" y="2647950"/>
              <a:ext cx="1714500" cy="171450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8" descr="C:\Users\gvikingson\AppData\Local\Microsoft\Windows\Temporary Internet Files\Content.IE5\JY9KX15N\MC900436889[1]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1200" y="2647950"/>
              <a:ext cx="1714500" cy="171450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10" descr="C:\Users\gvikingson\AppData\Local\Microsoft\Windows\Temporary Internet Files\Content.IE5\YGIQ3BU6\MC900013235[1].wmf"/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4300" y="3164434"/>
              <a:ext cx="1679753" cy="1102766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11" descr="C:\Users\gvikingson\AppData\Local\Microsoft\Windows\Temporary Internet Files\Content.IE5\JY9KX15N\MC900269696[1].wmf"/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6019800" y="2614879"/>
              <a:ext cx="1600200" cy="1652321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12" descr="C:\Users\gvikingson\AppData\Local\Microsoft\Windows\Temporary Internet Files\Content.IE5\YGIQ3BU6\MC900269764[1].wmf"/>
            <p:cNvPicPr>
              <a:picLocks noChangeAspect="1" noChangeArrowheads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24800" y="2438400"/>
              <a:ext cx="1056132" cy="1831543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Up Arrow 13"/>
            <p:cNvSpPr/>
            <p:nvPr/>
          </p:nvSpPr>
          <p:spPr bwMode="auto">
            <a:xfrm rot="5400000">
              <a:off x="3428296" y="3170099"/>
              <a:ext cx="488204" cy="639197"/>
            </a:xfrm>
            <a:prstGeom prst="upArrow">
              <a:avLst>
                <a:gd name="adj1" fmla="val 32293"/>
                <a:gd name="adj2" fmla="val 50000"/>
              </a:avLst>
            </a:prstGeom>
            <a:solidFill>
              <a:srgbClr val="FFC000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BDEC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" name="Up Arrow 14"/>
            <p:cNvSpPr/>
            <p:nvPr/>
          </p:nvSpPr>
          <p:spPr bwMode="auto">
            <a:xfrm rot="5400000">
              <a:off x="5456099" y="3170099"/>
              <a:ext cx="488204" cy="639197"/>
            </a:xfrm>
            <a:prstGeom prst="upArrow">
              <a:avLst>
                <a:gd name="adj1" fmla="val 32293"/>
                <a:gd name="adj2" fmla="val 50000"/>
              </a:avLst>
            </a:prstGeom>
            <a:solidFill>
              <a:srgbClr val="FFC000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BDEC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6" name="Up Arrow 15"/>
            <p:cNvSpPr/>
            <p:nvPr/>
          </p:nvSpPr>
          <p:spPr bwMode="auto">
            <a:xfrm rot="5400000">
              <a:off x="7441124" y="3185602"/>
              <a:ext cx="488204" cy="639197"/>
            </a:xfrm>
            <a:prstGeom prst="upArrow">
              <a:avLst>
                <a:gd name="adj1" fmla="val 32293"/>
                <a:gd name="adj2" fmla="val 50000"/>
              </a:avLst>
            </a:prstGeom>
            <a:solidFill>
              <a:srgbClr val="FFC000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BDEC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  <p:sp>
        <p:nvSpPr>
          <p:cNvPr id="17" name="Rectangle 16"/>
          <p:cNvSpPr/>
          <p:nvPr/>
        </p:nvSpPr>
        <p:spPr>
          <a:xfrm>
            <a:off x="391230" y="4215474"/>
            <a:ext cx="10310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B. </a:t>
            </a:r>
            <a:endParaRPr lang="en-US" sz="5400" b="0" cap="none" spc="0" dirty="0">
              <a:ln w="0"/>
              <a:solidFill>
                <a:schemeClr val="accent6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53620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/>
                </a:solidFill>
              </a:rPr>
              <a:t>Warm Up</a:t>
            </a:r>
            <a:r>
              <a:rPr lang="en-US" dirty="0" smtClean="0">
                <a:solidFill>
                  <a:schemeClr val="bg2"/>
                </a:solidFill>
              </a:rPr>
              <a:t>: 2/14 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9019" y="1226820"/>
            <a:ext cx="11129551" cy="4937759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4000" dirty="0" smtClean="0">
                <a:solidFill>
                  <a:schemeClr val="bg2"/>
                </a:solidFill>
              </a:rPr>
              <a:t>What are producers?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4000" dirty="0" smtClean="0">
                <a:solidFill>
                  <a:schemeClr val="bg2"/>
                </a:solidFill>
              </a:rPr>
              <a:t>What are carnivores? </a:t>
            </a:r>
          </a:p>
          <a:p>
            <a:endParaRPr lang="en-US" sz="4000" dirty="0" smtClean="0">
              <a:solidFill>
                <a:schemeClr val="bg2"/>
              </a:solidFill>
            </a:endParaRPr>
          </a:p>
          <a:p>
            <a:r>
              <a:rPr lang="en-US" sz="4000" dirty="0" smtClean="0">
                <a:solidFill>
                  <a:schemeClr val="bg2"/>
                </a:solidFill>
              </a:rPr>
              <a:t>3.What is the relationship between predators and prey? </a:t>
            </a:r>
            <a:endParaRPr lang="en-US" sz="4000" dirty="0">
              <a:solidFill>
                <a:schemeClr val="bg2"/>
              </a:solidFill>
            </a:endParaRPr>
          </a:p>
        </p:txBody>
      </p:sp>
      <p:pic>
        <p:nvPicPr>
          <p:cNvPr id="2050" name="Picture 2" descr="Image result for produc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0571" y="419645"/>
            <a:ext cx="3625669" cy="231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carnivor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3882" y="3695023"/>
            <a:ext cx="4756689" cy="3019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mage result for carnivor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7220" y="427652"/>
            <a:ext cx="3664754" cy="2033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6936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74811" y="110509"/>
            <a:ext cx="12017189" cy="3436411"/>
          </a:xfrm>
        </p:spPr>
        <p:txBody>
          <a:bodyPr/>
          <a:lstStyle/>
          <a:p>
            <a:pPr algn="ctr">
              <a:lnSpc>
                <a:spcPct val="80000"/>
              </a:lnSpc>
            </a:pPr>
            <a:endParaRPr lang="en-US" sz="3600" b="1" u="sng" dirty="0" smtClean="0"/>
          </a:p>
          <a:p>
            <a:pPr algn="ctr">
              <a:lnSpc>
                <a:spcPct val="80000"/>
              </a:lnSpc>
            </a:pPr>
            <a:r>
              <a:rPr lang="en-US" sz="3600" b="1" u="sng" dirty="0" smtClean="0"/>
              <a:t>Ecosystem in a Bottle: </a:t>
            </a:r>
          </a:p>
          <a:p>
            <a:pPr algn="ctr">
              <a:lnSpc>
                <a:spcPct val="80000"/>
              </a:lnSpc>
            </a:pPr>
            <a:endParaRPr lang="en-US" sz="3600" b="1" u="sng" dirty="0"/>
          </a:p>
          <a:p>
            <a:pPr algn="ctr">
              <a:lnSpc>
                <a:spcPct val="80000"/>
              </a:lnSpc>
            </a:pPr>
            <a:endParaRPr lang="en-US" sz="4400" b="1" u="sng" dirty="0" smtClean="0"/>
          </a:p>
          <a:p>
            <a:pPr marL="742950" indent="-742950">
              <a:lnSpc>
                <a:spcPct val="80000"/>
              </a:lnSpc>
              <a:buAutoNum type="arabicPeriod"/>
            </a:pPr>
            <a:r>
              <a:rPr lang="en-US" sz="4400" dirty="0" smtClean="0"/>
              <a:t>Gently carry your terrarium back to your desk. </a:t>
            </a:r>
            <a:endParaRPr lang="en-US" sz="4400" dirty="0"/>
          </a:p>
          <a:p>
            <a:pPr marL="742950" indent="-742950">
              <a:lnSpc>
                <a:spcPct val="80000"/>
              </a:lnSpc>
              <a:buAutoNum type="arabicPeriod"/>
            </a:pPr>
            <a:r>
              <a:rPr lang="en-US" sz="4400" dirty="0" smtClean="0"/>
              <a:t>Record observations on the following: </a:t>
            </a:r>
          </a:p>
          <a:p>
            <a:pPr>
              <a:lnSpc>
                <a:spcPct val="80000"/>
              </a:lnSpc>
            </a:pPr>
            <a:endParaRPr lang="en-US" sz="4400" dirty="0" smtClean="0"/>
          </a:p>
          <a:p>
            <a:pPr marL="742950" lvl="4" indent="-742950">
              <a:lnSpc>
                <a:spcPct val="80000"/>
              </a:lnSpc>
              <a:buFont typeface="+mj-lt"/>
              <a:buAutoNum type="alphaLcPeriod"/>
            </a:pPr>
            <a:r>
              <a:rPr lang="en-US" sz="4400" dirty="0" smtClean="0">
                <a:solidFill>
                  <a:srgbClr val="FF0000"/>
                </a:solidFill>
              </a:rPr>
              <a:t>Number of biotic factors that you see.  </a:t>
            </a:r>
          </a:p>
          <a:p>
            <a:pPr marL="742950" lvl="4" indent="-742950">
              <a:lnSpc>
                <a:spcPct val="80000"/>
              </a:lnSpc>
              <a:buFont typeface="+mj-lt"/>
              <a:buAutoNum type="alphaLcPeriod"/>
            </a:pPr>
            <a:r>
              <a:rPr lang="en-US" sz="4400" dirty="0" smtClean="0">
                <a:solidFill>
                  <a:srgbClr val="FF0000"/>
                </a:solidFill>
              </a:rPr>
              <a:t>Record if there is condensation (Yes or No).</a:t>
            </a:r>
          </a:p>
          <a:p>
            <a:pPr marL="742950" lvl="4" indent="-742950">
              <a:lnSpc>
                <a:spcPct val="80000"/>
              </a:lnSpc>
              <a:buFont typeface="+mj-lt"/>
              <a:buAutoNum type="alphaLcPeriod"/>
            </a:pPr>
            <a:r>
              <a:rPr lang="en-US" sz="4400" dirty="0" smtClean="0">
                <a:solidFill>
                  <a:srgbClr val="FF0000"/>
                </a:solidFill>
              </a:rPr>
              <a:t>Record the temperature (DO NOT LET A CRICKET OUT)</a:t>
            </a:r>
          </a:p>
          <a:p>
            <a:pPr marL="742950" lvl="2" indent="-742950">
              <a:lnSpc>
                <a:spcPct val="80000"/>
              </a:lnSpc>
              <a:buFont typeface="+mj-lt"/>
              <a:buAutoNum type="alphaLcPeriod"/>
            </a:pPr>
            <a:endParaRPr lang="en-US" sz="3600" dirty="0"/>
          </a:p>
          <a:p>
            <a:pPr marL="742950" lvl="2" indent="-742950">
              <a:lnSpc>
                <a:spcPct val="80000"/>
              </a:lnSpc>
              <a:buFont typeface="+mj-lt"/>
              <a:buAutoNum type="alphaLcPeriod"/>
            </a:pPr>
            <a:endParaRPr lang="en-US" sz="3600" dirty="0" smtClean="0"/>
          </a:p>
          <a:p>
            <a:pPr lvl="2">
              <a:lnSpc>
                <a:spcPct val="80000"/>
              </a:lnSpc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72410613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Essential Question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365760" y="1097280"/>
            <a:ext cx="11460480" cy="4937759"/>
          </a:xfrm>
        </p:spPr>
        <p:txBody>
          <a:bodyPr/>
          <a:lstStyle/>
          <a:p>
            <a:pPr algn="ctr"/>
            <a:r>
              <a:rPr lang="en-US" sz="4400" dirty="0" smtClean="0">
                <a:solidFill>
                  <a:schemeClr val="bg2"/>
                </a:solidFill>
              </a:rPr>
              <a:t>How does energy flow through an ecosystem? </a:t>
            </a:r>
            <a:endParaRPr lang="en-US" sz="4400" dirty="0">
              <a:solidFill>
                <a:schemeClr val="bg2"/>
              </a:solidFill>
            </a:endParaRPr>
          </a:p>
        </p:txBody>
      </p:sp>
      <p:pic>
        <p:nvPicPr>
          <p:cNvPr id="3074" name="Picture 2" descr="Image result for flow of energy ecosyste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7371" y="1920240"/>
            <a:ext cx="6039303" cy="4874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0180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" y="228600"/>
            <a:ext cx="12192000" cy="4191001"/>
          </a:xfrm>
        </p:spPr>
        <p:txBody>
          <a:bodyPr/>
          <a:lstStyle/>
          <a:p>
            <a:pPr marL="609600" indent="-609600" algn="ctr"/>
            <a:r>
              <a:rPr lang="en-US" sz="2400" b="1" dirty="0"/>
              <a:t>You are what you eat!</a:t>
            </a:r>
            <a:endParaRPr lang="en-US" sz="2400" b="1" dirty="0" smtClean="0"/>
          </a:p>
          <a:p>
            <a:pPr marL="609600" indent="-609600">
              <a:buFontTx/>
              <a:buAutoNum type="arabicPeriod"/>
            </a:pPr>
            <a:r>
              <a:rPr lang="en-US" sz="2800" dirty="0"/>
              <a:t>Identify each organism in the diagram below and label each as a producer, decomposer, herbivore, carnivore or omnivore.</a:t>
            </a:r>
          </a:p>
          <a:p>
            <a:pPr marL="914400"/>
            <a:r>
              <a:rPr lang="en-US" sz="2800" b="1" dirty="0"/>
              <a:t>strawberry – producer; grasshopper – herbivore; </a:t>
            </a:r>
          </a:p>
          <a:p>
            <a:pPr marL="914400"/>
            <a:r>
              <a:rPr lang="en-US" sz="2800" b="1" dirty="0"/>
              <a:t>mouse – omnivore; snake – carnivore; hawk – carnivore; </a:t>
            </a:r>
          </a:p>
          <a:p>
            <a:pPr marL="914400"/>
            <a:r>
              <a:rPr lang="en-US" sz="2800" b="1" dirty="0"/>
              <a:t>mushrooms - decomposer</a:t>
            </a:r>
            <a:endParaRPr lang="en-US" sz="2800" dirty="0"/>
          </a:p>
          <a:p>
            <a:pPr marL="609600" indent="-609600">
              <a:buFont typeface="+mj-lt"/>
              <a:buAutoNum type="arabicPeriod" startAt="2"/>
            </a:pPr>
            <a:r>
              <a:rPr lang="en-US" sz="2800" dirty="0"/>
              <a:t>What do you think the direction of the arrow between each organism means?</a:t>
            </a:r>
          </a:p>
          <a:p>
            <a:pPr marL="914400" indent="-914400"/>
            <a:r>
              <a:rPr lang="en-US" sz="2800" dirty="0"/>
              <a:t>	</a:t>
            </a:r>
            <a:r>
              <a:rPr lang="en-US" sz="2800" b="1" dirty="0"/>
              <a:t>energy moves in the direction of the arrow – from the organism being eaten, to the one that is eating it</a:t>
            </a:r>
            <a:endParaRPr lang="en-US" sz="28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3030582" y="4545874"/>
            <a:ext cx="7473044" cy="2135778"/>
            <a:chOff x="197068" y="3489434"/>
            <a:chExt cx="8763001" cy="3092665"/>
          </a:xfrm>
        </p:grpSpPr>
        <p:grpSp>
          <p:nvGrpSpPr>
            <p:cNvPr id="4" name="Group 3"/>
            <p:cNvGrpSpPr/>
            <p:nvPr/>
          </p:nvGrpSpPr>
          <p:grpSpPr>
            <a:xfrm>
              <a:off x="197068" y="3489434"/>
              <a:ext cx="8763001" cy="3092665"/>
              <a:chOff x="0" y="3200400"/>
              <a:chExt cx="8915401" cy="3236511"/>
            </a:xfrm>
          </p:grpSpPr>
          <p:pic>
            <p:nvPicPr>
              <p:cNvPr id="26630" name="Picture 6" descr="C:\Users\gvikingson\AppData\Local\Microsoft\Windows\Temporary Internet Files\Content.IE5\INFEI1W6\MC900440405[1].png"/>
              <p:cNvPicPr>
                <a:picLocks noChangeAspect="1" noChangeArrowheads="1"/>
              </p:cNvPicPr>
              <p:nvPr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3200400"/>
                <a:ext cx="1104900" cy="11049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10" name="Group 9"/>
              <p:cNvGrpSpPr/>
              <p:nvPr/>
            </p:nvGrpSpPr>
            <p:grpSpPr>
              <a:xfrm>
                <a:off x="1237981" y="3612932"/>
                <a:ext cx="7677420" cy="2781809"/>
                <a:chOff x="533400" y="3598135"/>
                <a:chExt cx="8406381" cy="3222274"/>
              </a:xfrm>
            </p:grpSpPr>
            <p:pic>
              <p:nvPicPr>
                <p:cNvPr id="26635" name="Picture 11" descr="C:\Users\gvikingson\AppData\Local\Microsoft\Windows\Temporary Internet Files\Content.IE5\JY9KX15N\MC900122495[1].wmf"/>
                <p:cNvPicPr>
                  <a:picLocks noChangeAspect="1" noChangeArrowheads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038600" y="6066371"/>
                  <a:ext cx="685800" cy="75403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6631" name="Picture 7" descr="C:\Users\gvikingson\AppData\Local\Microsoft\Windows\Temporary Internet Files\Content.IE5\YGIQ3BU6\MC900438023[1].png"/>
                <p:cNvPicPr>
                  <a:picLocks noChangeAspect="1" noChangeArrowheads="1"/>
                </p:cNvPicPr>
                <p:nvPr/>
              </p:nvPicPr>
              <p:blipFill>
                <a:blip r:embed="rId4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1371600" y="4733192"/>
                  <a:ext cx="981075" cy="9056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6632" name="Picture 8" descr="C:\Users\gvikingson\AppData\Local\Microsoft\Windows\Temporary Internet Files\Content.IE5\YGIQ3BU6\MC900057215[1].wmf"/>
                <p:cNvPicPr>
                  <a:picLocks noChangeAspect="1" noChangeArrowheads="1"/>
                </p:cNvPicPr>
                <p:nvPr/>
              </p:nvPicPr>
              <p:blipFill>
                <a:blip r:embed="rId5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95600" y="4800600"/>
                  <a:ext cx="1536597" cy="88336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6633" name="Picture 9" descr="C:\Users\gvikingson\AppData\Local\Microsoft\Windows\Temporary Internet Files\Content.IE5\JY9KX15N\MC900324470[1].wmf"/>
                <p:cNvPicPr>
                  <a:picLocks noChangeAspect="1" noChangeArrowheads="1"/>
                </p:cNvPicPr>
                <p:nvPr/>
              </p:nvPicPr>
              <p:blipFill>
                <a:blip r:embed="rId6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724400" y="4038600"/>
                  <a:ext cx="1909537" cy="137565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6638" name="Picture 14" descr="http://images.clipart.com/thw/thw11/CL/5433_2005010014/000803_1058_99/20553798.thb.jpg?000803_1058_9998_v__v"/>
                <p:cNvPicPr>
                  <a:picLocks noChangeAspect="1" noChangeArrowheads="1"/>
                </p:cNvPicPr>
                <p:nvPr/>
              </p:nvPicPr>
              <p:blipFill>
                <a:blip r:embed="rId7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629400" y="3598135"/>
                  <a:ext cx="2310381" cy="186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" name="Right Arrow 1"/>
                <p:cNvSpPr/>
                <p:nvPr/>
              </p:nvSpPr>
              <p:spPr bwMode="auto">
                <a:xfrm>
                  <a:off x="838200" y="5109796"/>
                  <a:ext cx="502397" cy="148004"/>
                </a:xfrm>
                <a:prstGeom prst="rightArrow">
                  <a:avLst/>
                </a:prstGeom>
                <a:solidFill>
                  <a:srgbClr val="FFC000"/>
                </a:solidFill>
                <a:ln>
                  <a:noFill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9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00BDEC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5" name="Right Arrow 14"/>
                <p:cNvSpPr/>
                <p:nvPr/>
              </p:nvSpPr>
              <p:spPr bwMode="auto">
                <a:xfrm>
                  <a:off x="2362200" y="5109796"/>
                  <a:ext cx="502397" cy="148004"/>
                </a:xfrm>
                <a:prstGeom prst="rightArrow">
                  <a:avLst/>
                </a:prstGeom>
                <a:solidFill>
                  <a:srgbClr val="FFC000"/>
                </a:solidFill>
                <a:ln>
                  <a:noFill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9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00BDEC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6" name="Right Arrow 15"/>
                <p:cNvSpPr/>
                <p:nvPr/>
              </p:nvSpPr>
              <p:spPr bwMode="auto">
                <a:xfrm>
                  <a:off x="4343400" y="5109796"/>
                  <a:ext cx="502397" cy="148004"/>
                </a:xfrm>
                <a:prstGeom prst="rightArrow">
                  <a:avLst/>
                </a:prstGeom>
                <a:solidFill>
                  <a:srgbClr val="FFC000"/>
                </a:solidFill>
                <a:ln>
                  <a:noFill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9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00BDEC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7" name="Right Arrow 16"/>
                <p:cNvSpPr/>
                <p:nvPr/>
              </p:nvSpPr>
              <p:spPr bwMode="auto">
                <a:xfrm>
                  <a:off x="6331222" y="5108937"/>
                  <a:ext cx="502397" cy="148004"/>
                </a:xfrm>
                <a:prstGeom prst="rightArrow">
                  <a:avLst/>
                </a:prstGeom>
                <a:solidFill>
                  <a:srgbClr val="FFC000"/>
                </a:solidFill>
                <a:ln>
                  <a:noFill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9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00BDEC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" name="Bent Arrow 4"/>
                <p:cNvSpPr/>
                <p:nvPr/>
              </p:nvSpPr>
              <p:spPr bwMode="auto">
                <a:xfrm flipH="1" flipV="1">
                  <a:off x="4845795" y="5638800"/>
                  <a:ext cx="3079004" cy="1148804"/>
                </a:xfrm>
                <a:prstGeom prst="bentArrow">
                  <a:avLst>
                    <a:gd name="adj1" fmla="val 6488"/>
                    <a:gd name="adj2" fmla="val 9212"/>
                    <a:gd name="adj3" fmla="val 26089"/>
                    <a:gd name="adj4" fmla="val 43750"/>
                  </a:avLst>
                </a:prstGeom>
                <a:solidFill>
                  <a:srgbClr val="FFC000"/>
                </a:solidFill>
                <a:ln>
                  <a:noFill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9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00BDEC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" name="Bent Arrow 6"/>
                <p:cNvSpPr/>
                <p:nvPr/>
              </p:nvSpPr>
              <p:spPr bwMode="auto">
                <a:xfrm rot="16200000">
                  <a:off x="1749698" y="4422503"/>
                  <a:ext cx="1072604" cy="3505200"/>
                </a:xfrm>
                <a:prstGeom prst="bentArrow">
                  <a:avLst>
                    <a:gd name="adj1" fmla="val 6075"/>
                    <a:gd name="adj2" fmla="val 12597"/>
                    <a:gd name="adj3" fmla="val 31824"/>
                    <a:gd name="adj4" fmla="val 43750"/>
                  </a:avLst>
                </a:prstGeom>
                <a:solidFill>
                  <a:srgbClr val="FFC000"/>
                </a:solidFill>
                <a:ln>
                  <a:noFill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9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00BDEC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8" name="TextBox 7"/>
              <p:cNvSpPr txBox="1"/>
              <p:nvPr/>
            </p:nvSpPr>
            <p:spPr>
              <a:xfrm>
                <a:off x="2424673" y="6114819"/>
                <a:ext cx="1124799" cy="3220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rgbClr val="FFC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1200" cap="none" spc="0" normalizeH="1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nutrients</a:t>
                </a:r>
              </a:p>
            </p:txBody>
          </p:sp>
        </p:grpSp>
        <p:pic>
          <p:nvPicPr>
            <p:cNvPr id="26" name="Picture 8" descr="C:\Users\gvikingson\AppData\Local\Microsoft\Windows\Temporary Internet Files\Content.IE5\7X01L1GI\MC900123235[1].wmf"/>
            <p:cNvPicPr>
              <a:picLocks noChangeAspect="1" noChangeArrowheads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52884" y="4662586"/>
              <a:ext cx="771116" cy="900014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3857065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269" y="884238"/>
            <a:ext cx="10933611" cy="3611563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accent6">
                    <a:lumMod val="50000"/>
                  </a:schemeClr>
                </a:solidFill>
                <a:hlinkClick r:id="rId2"/>
              </a:rPr>
              <a:t>Food Chain</a:t>
            </a:r>
            <a:r>
              <a:rPr lang="en-US" sz="4000" dirty="0">
                <a:solidFill>
                  <a:schemeClr val="accent6">
                    <a:lumMod val="50000"/>
                  </a:schemeClr>
                </a:solidFill>
              </a:rPr>
              <a:t>: </a:t>
            </a:r>
            <a:r>
              <a:rPr lang="en-US" sz="4000" dirty="0"/>
              <a:t> series of events in which one organism eats another and obtains </a:t>
            </a:r>
            <a:r>
              <a:rPr lang="en-US" sz="4000" b="1" u="sng" dirty="0" smtClean="0">
                <a:solidFill>
                  <a:schemeClr val="accent6">
                    <a:lumMod val="50000"/>
                  </a:schemeClr>
                </a:solidFill>
              </a:rPr>
              <a:t>energy</a:t>
            </a:r>
            <a:r>
              <a:rPr lang="en-US" sz="4000" dirty="0" smtClean="0"/>
              <a:t>.</a:t>
            </a:r>
          </a:p>
          <a:p>
            <a:endParaRPr lang="en-US" sz="4000" dirty="0" smtClean="0"/>
          </a:p>
          <a:p>
            <a:pPr marL="571500" lvl="1" indent="-571500">
              <a:buFont typeface="Courier New" panose="02070309020205020404" pitchFamily="49" charset="0"/>
              <a:buChar char="o"/>
            </a:pPr>
            <a:r>
              <a:rPr lang="en-US" sz="4000" dirty="0" smtClean="0"/>
              <a:t>Each </a:t>
            </a:r>
            <a:r>
              <a:rPr lang="en-US" sz="4000" dirty="0"/>
              <a:t>level is a “</a:t>
            </a:r>
            <a:r>
              <a:rPr lang="en-US" sz="4000" b="1" u="sng" dirty="0">
                <a:solidFill>
                  <a:schemeClr val="accent6">
                    <a:lumMod val="50000"/>
                  </a:schemeClr>
                </a:solidFill>
              </a:rPr>
              <a:t>trophic</a:t>
            </a:r>
            <a:r>
              <a:rPr lang="en-US" sz="4000" dirty="0"/>
              <a:t>” </a:t>
            </a:r>
            <a:r>
              <a:rPr lang="en-US" sz="4000" dirty="0" smtClean="0"/>
              <a:t>level.</a:t>
            </a:r>
          </a:p>
          <a:p>
            <a:pPr marL="571500" indent="-571500">
              <a:buFont typeface="Courier New" panose="02070309020205020404" pitchFamily="49" charset="0"/>
              <a:buChar char="o"/>
            </a:pPr>
            <a:r>
              <a:rPr lang="en-US" sz="4000" dirty="0" smtClean="0"/>
              <a:t>Begins with </a:t>
            </a:r>
            <a:r>
              <a:rPr lang="en-US" sz="4000" b="1" dirty="0" smtClean="0">
                <a:solidFill>
                  <a:schemeClr val="accent6">
                    <a:lumMod val="50000"/>
                  </a:schemeClr>
                </a:solidFill>
              </a:rPr>
              <a:t>light energy </a:t>
            </a:r>
            <a:r>
              <a:rPr lang="en-US" sz="4000" dirty="0" smtClean="0"/>
              <a:t>from the </a:t>
            </a:r>
            <a:r>
              <a:rPr lang="en-US" sz="4000" b="1" dirty="0" smtClean="0">
                <a:solidFill>
                  <a:schemeClr val="accent6">
                    <a:lumMod val="50000"/>
                  </a:schemeClr>
                </a:solidFill>
              </a:rPr>
              <a:t>SUN</a:t>
            </a:r>
            <a:r>
              <a:rPr lang="en-US" sz="4000" b="1" dirty="0" smtClean="0"/>
              <a:t>.</a:t>
            </a:r>
          </a:p>
        </p:txBody>
      </p:sp>
      <p:pic>
        <p:nvPicPr>
          <p:cNvPr id="5" name="Picture 6" descr="C:\Users\gvikingson\AppData\Local\Microsoft\Windows\Temporary Internet Files\Content.IE5\INFEI1W6\MC900440405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83880" y="3907971"/>
            <a:ext cx="3429000" cy="3429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913242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37" name="Picture 21" descr="http://images.clipart.com/thw/thw11/CL/5344_2005010018/000803_1053_20/21645529.thb.jpg?000803_1053_2036_v__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95601" y="805052"/>
            <a:ext cx="2541087" cy="175698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152400"/>
            <a:ext cx="8229600" cy="609600"/>
          </a:xfrm>
        </p:spPr>
        <p:txBody>
          <a:bodyPr/>
          <a:lstStyle/>
          <a:p>
            <a:pPr algn="ctr" eaLnBrk="1" hangingPunct="1"/>
            <a:r>
              <a:rPr lang="en-US" sz="4000" b="1" dirty="0"/>
              <a:t>More Food Chains!</a:t>
            </a:r>
          </a:p>
        </p:txBody>
      </p:sp>
      <p:sp>
        <p:nvSpPr>
          <p:cNvPr id="34821" name="AutoShape 5"/>
          <p:cNvSpPr>
            <a:spLocks noChangeArrowheads="1"/>
          </p:cNvSpPr>
          <p:nvPr/>
        </p:nvSpPr>
        <p:spPr bwMode="auto">
          <a:xfrm>
            <a:off x="2286000" y="1066800"/>
            <a:ext cx="1066800" cy="10668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lnTo>
                  <a:pt x="21600" y="6079"/>
                </a:lnTo>
                <a:close/>
              </a:path>
            </a:pathLst>
          </a:custGeom>
          <a:solidFill>
            <a:srgbClr val="FFC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4822" name="AutoShape 6"/>
          <p:cNvSpPr>
            <a:spLocks noChangeArrowheads="1"/>
          </p:cNvSpPr>
          <p:nvPr/>
        </p:nvSpPr>
        <p:spPr bwMode="auto">
          <a:xfrm flipV="1">
            <a:off x="2286000" y="4876800"/>
            <a:ext cx="990600" cy="12192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lnTo>
                  <a:pt x="21600" y="6079"/>
                </a:lnTo>
                <a:close/>
              </a:path>
            </a:pathLst>
          </a:custGeom>
          <a:solidFill>
            <a:srgbClr val="FFC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BDE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34825" name="Picture 9" descr="C:\Users\gvikingson\AppData\Local\Microsoft\Windows\Temporary Internet Files\Content.IE5\YGIQ3BU6\MC900058273[1].wmf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76468" y="4966334"/>
            <a:ext cx="2005133" cy="189166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29" name="Picture 13" descr="C:\Users\gvikingson\AppData\Local\Microsoft\Windows\Temporary Internet Files\Content.IE5\INFEI1W6\MC900111446[1].wmf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38800" y="5410200"/>
            <a:ext cx="1966664" cy="89022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30" name="Picture 14" descr="C:\Users\gvikingson\AppData\Local\Microsoft\Windows\Temporary Internet Files\Content.IE5\YGIQ3BU6\MC900111432[1].wmf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7750456" y="4977826"/>
            <a:ext cx="2917545" cy="18801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31" name="Picture 15" descr="C:\Users\gvikingson\AppData\Local\Microsoft\Windows\Temporary Internet Files\Content.IE5\4O3BXESW\MC900084060[1].wmf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764786" flipH="1">
            <a:off x="8850937" y="443545"/>
            <a:ext cx="1629475" cy="19163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1371600" y="2438400"/>
            <a:ext cx="9133332" cy="1924050"/>
            <a:chOff x="-152400" y="2438400"/>
            <a:chExt cx="9133332" cy="1924050"/>
          </a:xfrm>
        </p:grpSpPr>
        <p:sp>
          <p:nvSpPr>
            <p:cNvPr id="34823" name="AutoShape 7"/>
            <p:cNvSpPr>
              <a:spLocks noChangeArrowheads="1"/>
            </p:cNvSpPr>
            <p:nvPr/>
          </p:nvSpPr>
          <p:spPr bwMode="auto">
            <a:xfrm>
              <a:off x="1524000" y="3200400"/>
              <a:ext cx="762000" cy="609600"/>
            </a:xfrm>
            <a:prstGeom prst="rightArrow">
              <a:avLst>
                <a:gd name="adj1" fmla="val 50000"/>
                <a:gd name="adj2" fmla="val 31250"/>
              </a:avLst>
            </a:prstGeom>
            <a:solidFill>
              <a:srgbClr val="FFC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8" name="Picture 6" descr="C:\Users\gvikingson\AppData\Local\Microsoft\Windows\Temporary Internet Files\Content.IE5\INFEI1W6\MC900440405[1].png"/>
            <p:cNvPicPr>
              <a:picLocks noChangeAspect="1" noChangeArrowheads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52400" y="2647950"/>
              <a:ext cx="1714500" cy="171450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824" name="Picture 8" descr="C:\Users\gvikingson\AppData\Local\Microsoft\Windows\Temporary Internet Files\Content.IE5\JY9KX15N\MC900436889[1].p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1200" y="2647950"/>
              <a:ext cx="1714500" cy="171450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826" name="Picture 10" descr="C:\Users\gvikingson\AppData\Local\Microsoft\Windows\Temporary Internet Files\Content.IE5\YGIQ3BU6\MC900013235[1].wmf"/>
            <p:cNvPicPr>
              <a:picLocks noChangeAspect="1" noChangeArrowheads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4300" y="3164434"/>
              <a:ext cx="1679753" cy="1102766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827" name="Picture 11" descr="C:\Users\gvikingson\AppData\Local\Microsoft\Windows\Temporary Internet Files\Content.IE5\JY9KX15N\MC900269696[1].wmf"/>
            <p:cNvPicPr>
              <a:picLocks noChangeAspect="1" noChangeArrowheads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6019800" y="2614879"/>
              <a:ext cx="1600200" cy="1652321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828" name="Picture 12" descr="C:\Users\gvikingson\AppData\Local\Microsoft\Windows\Temporary Internet Files\Content.IE5\YGIQ3BU6\MC900269764[1].wmf"/>
            <p:cNvPicPr>
              <a:picLocks noChangeAspect="1" noChangeArrowheads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24800" y="2438400"/>
              <a:ext cx="1056132" cy="1831543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Up Arrow 16"/>
            <p:cNvSpPr/>
            <p:nvPr/>
          </p:nvSpPr>
          <p:spPr bwMode="auto">
            <a:xfrm rot="5400000">
              <a:off x="3428296" y="3170099"/>
              <a:ext cx="488204" cy="639197"/>
            </a:xfrm>
            <a:prstGeom prst="upArrow">
              <a:avLst>
                <a:gd name="adj1" fmla="val 32293"/>
                <a:gd name="adj2" fmla="val 50000"/>
              </a:avLst>
            </a:prstGeom>
            <a:solidFill>
              <a:srgbClr val="FFC000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BDEC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8" name="Up Arrow 17"/>
            <p:cNvSpPr/>
            <p:nvPr/>
          </p:nvSpPr>
          <p:spPr bwMode="auto">
            <a:xfrm rot="5400000">
              <a:off x="5456099" y="3170099"/>
              <a:ext cx="488204" cy="639197"/>
            </a:xfrm>
            <a:prstGeom prst="upArrow">
              <a:avLst>
                <a:gd name="adj1" fmla="val 32293"/>
                <a:gd name="adj2" fmla="val 50000"/>
              </a:avLst>
            </a:prstGeom>
            <a:solidFill>
              <a:srgbClr val="FFC000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BDEC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9" name="Up Arrow 18"/>
            <p:cNvSpPr/>
            <p:nvPr/>
          </p:nvSpPr>
          <p:spPr bwMode="auto">
            <a:xfrm rot="5400000">
              <a:off x="7441124" y="3185602"/>
              <a:ext cx="488204" cy="639197"/>
            </a:xfrm>
            <a:prstGeom prst="upArrow">
              <a:avLst>
                <a:gd name="adj1" fmla="val 32293"/>
                <a:gd name="adj2" fmla="val 50000"/>
              </a:avLst>
            </a:prstGeom>
            <a:solidFill>
              <a:srgbClr val="FFC000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BDEC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  <p:sp>
        <p:nvSpPr>
          <p:cNvPr id="20" name="Up Arrow 19"/>
          <p:cNvSpPr/>
          <p:nvPr/>
        </p:nvSpPr>
        <p:spPr bwMode="auto">
          <a:xfrm rot="5400000">
            <a:off x="5104697" y="5410905"/>
            <a:ext cx="488204" cy="639197"/>
          </a:xfrm>
          <a:prstGeom prst="upArrow">
            <a:avLst>
              <a:gd name="adj1" fmla="val 32293"/>
              <a:gd name="adj2" fmla="val 50000"/>
            </a:avLst>
          </a:prstGeom>
          <a:solidFill>
            <a:srgbClr val="FFC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00BDEC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" name="Up Arrow 20"/>
          <p:cNvSpPr/>
          <p:nvPr/>
        </p:nvSpPr>
        <p:spPr bwMode="auto">
          <a:xfrm rot="5400000">
            <a:off x="7466897" y="5414799"/>
            <a:ext cx="488204" cy="639197"/>
          </a:xfrm>
          <a:prstGeom prst="upArrow">
            <a:avLst>
              <a:gd name="adj1" fmla="val 32293"/>
              <a:gd name="adj2" fmla="val 50000"/>
            </a:avLst>
          </a:prstGeom>
          <a:solidFill>
            <a:srgbClr val="FFC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00BDEC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34833" name="Picture 17" descr="http://images.clipart.com/thm/thm6/CL/s_forlag/reptile_amphibian/7707969.thm.jpg?skogssnigel"/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5486401" y="1066800"/>
            <a:ext cx="761999" cy="75009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34" name="Picture 18" descr="C:\Users\gvikingson\AppData\Local\Microsoft\Windows\Temporary Internet Files\Content.IE5\JY9KX15N\MC900336105[1].wmf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81801" y="1066800"/>
            <a:ext cx="1460601" cy="8498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Up Arrow 26"/>
          <p:cNvSpPr/>
          <p:nvPr/>
        </p:nvSpPr>
        <p:spPr bwMode="auto">
          <a:xfrm rot="5400000">
            <a:off x="5075098" y="1072051"/>
            <a:ext cx="488204" cy="639197"/>
          </a:xfrm>
          <a:prstGeom prst="upArrow">
            <a:avLst>
              <a:gd name="adj1" fmla="val 32293"/>
              <a:gd name="adj2" fmla="val 50000"/>
            </a:avLst>
          </a:prstGeom>
          <a:solidFill>
            <a:srgbClr val="FFC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00BDEC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" name="Up Arrow 27"/>
          <p:cNvSpPr/>
          <p:nvPr/>
        </p:nvSpPr>
        <p:spPr bwMode="auto">
          <a:xfrm rot="5400000">
            <a:off x="6171497" y="1072051"/>
            <a:ext cx="488204" cy="639197"/>
          </a:xfrm>
          <a:prstGeom prst="upArrow">
            <a:avLst>
              <a:gd name="adj1" fmla="val 32293"/>
              <a:gd name="adj2" fmla="val 50000"/>
            </a:avLst>
          </a:prstGeom>
          <a:solidFill>
            <a:srgbClr val="FFC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00BDEC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9" name="Up Arrow 28"/>
          <p:cNvSpPr/>
          <p:nvPr/>
        </p:nvSpPr>
        <p:spPr bwMode="auto">
          <a:xfrm rot="5400000">
            <a:off x="8266185" y="1072050"/>
            <a:ext cx="488204" cy="639197"/>
          </a:xfrm>
          <a:prstGeom prst="upArrow">
            <a:avLst>
              <a:gd name="adj1" fmla="val 32293"/>
              <a:gd name="adj2" fmla="val 50000"/>
            </a:avLst>
          </a:prstGeom>
          <a:solidFill>
            <a:srgbClr val="FFC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00BDEC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369794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48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48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4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48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48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4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48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48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4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48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48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4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4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48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48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4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48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48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4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48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48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4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1" grpId="0" animBg="1"/>
      <p:bldP spid="34822" grpId="0" animBg="1"/>
      <p:bldP spid="20" grpId="0" animBg="1"/>
      <p:bldP spid="21" grpId="0" animBg="1"/>
      <p:bldP spid="27" grpId="0" animBg="1"/>
      <p:bldP spid="28" grpId="0" animBg="1"/>
      <p:bldP spid="2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0" y="245765"/>
            <a:ext cx="1214488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Food Web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 </a:t>
            </a:r>
            <a:r>
              <a:rPr kumimoji="0" lang="en-US" sz="4800" b="1" i="0" u="sng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many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overlapping food </a:t>
            </a:r>
            <a:r>
              <a:rPr kumimoji="0" lang="en-US" sz="4800" b="1" i="0" u="sng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chains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 an ecosystem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  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Shows how ALL organisms interact within the ecosystem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5257" y="2436659"/>
            <a:ext cx="8708572" cy="4421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02143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48194" y="-45718"/>
            <a:ext cx="11460480" cy="822960"/>
          </a:xfrm>
        </p:spPr>
        <p:txBody>
          <a:bodyPr/>
          <a:lstStyle/>
          <a:p>
            <a:pPr algn="ctr"/>
            <a:r>
              <a:rPr lang="en-US" sz="4000" b="1" dirty="0">
                <a:solidFill>
                  <a:schemeClr val="bg2"/>
                </a:solidFill>
              </a:rPr>
              <a:t>Importance of Biodiversity</a:t>
            </a:r>
            <a:endParaRPr lang="en-US" b="1" dirty="0">
              <a:solidFill>
                <a:schemeClr val="bg2"/>
              </a:solidFill>
            </a:endParaRPr>
          </a:p>
        </p:txBody>
      </p:sp>
      <p:sp>
        <p:nvSpPr>
          <p:cNvPr id="5" name="Shape 45"/>
          <p:cNvSpPr txBox="1"/>
          <p:nvPr/>
        </p:nvSpPr>
        <p:spPr>
          <a:xfrm>
            <a:off x="2816518" y="640537"/>
            <a:ext cx="8678091" cy="4031156"/>
          </a:xfrm>
          <a:prstGeom prst="rect">
            <a:avLst/>
          </a:prstGeom>
          <a:noFill/>
          <a:ln>
            <a:noFill/>
          </a:ln>
        </p:spPr>
        <p:txBody>
          <a:bodyPr lIns="34290" tIns="34290" rIns="34290" bIns="34290" anchor="t" anchorCtr="0">
            <a:noAutofit/>
          </a:bodyPr>
          <a:lstStyle/>
          <a:p>
            <a:pPr marL="342900" marR="0" lvl="0" indent="-342900" algn="l" defTabSz="822960" rtl="0" eaLnBrk="1" fontAlgn="auto" latinLnBrk="0" hangingPunct="1">
              <a:lnSpc>
                <a:spcPct val="11979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20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When you have different types of animals and plants the healthier the ecosystem.</a:t>
            </a:r>
          </a:p>
          <a:p>
            <a:pPr marL="342900" marR="0" lvl="0" indent="-342900" algn="l" defTabSz="822960" rtl="0" eaLnBrk="1" fontAlgn="auto" latinLnBrk="0" hangingPunct="1">
              <a:lnSpc>
                <a:spcPct val="11979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20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 More species= </a:t>
            </a:r>
            <a:r>
              <a:rPr lang="en-US" sz="3200" kern="0" dirty="0" smtClean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  <a:sym typeface="Arial"/>
                <a:rtl val="0"/>
              </a:rPr>
              <a:t>complex biodiversity</a:t>
            </a:r>
          </a:p>
          <a:p>
            <a:pPr marL="342900" marR="0" lvl="0" indent="-342900" algn="l" defTabSz="822960" rtl="0" eaLnBrk="1" fontAlgn="auto" latinLnBrk="0" hangingPunct="1">
              <a:lnSpc>
                <a:spcPct val="11979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  <a:rtl val="0"/>
              </a:rPr>
              <a:t>Complex biodiversity=</a:t>
            </a:r>
            <a:r>
              <a:rPr kumimoji="0" lang="en-US" sz="32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  <a:rtl val="0"/>
              </a:rPr>
              <a:t> </a:t>
            </a:r>
            <a:r>
              <a:rPr kumimoji="0" lang="en-US" sz="3200" b="0" i="0" u="none" strike="noStrike" kern="0" cap="none" spc="0" normalizeH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/>
                <a:cs typeface="Arial"/>
                <a:sym typeface="Arial"/>
                <a:rtl val="0"/>
              </a:rPr>
              <a:t>healthier ecosystem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Arial"/>
              <a:cs typeface="Arial"/>
              <a:sym typeface="Arial"/>
              <a:rtl val="0"/>
            </a:endParaRPr>
          </a:p>
        </p:txBody>
      </p:sp>
      <p:pic>
        <p:nvPicPr>
          <p:cNvPr id="7" name="Shape 4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16114" y="885371"/>
            <a:ext cx="2700404" cy="529771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Shape 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99946" y="3077028"/>
            <a:ext cx="6608728" cy="37809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58028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Theme">
  <a:themeElements>
    <a:clrScheme name="bubbles">
      <a:dk1>
        <a:srgbClr val="00BDEC"/>
      </a:dk1>
      <a:lt1>
        <a:srgbClr val="E0F5FA"/>
      </a:lt1>
      <a:dk2>
        <a:srgbClr val="000000"/>
      </a:dk2>
      <a:lt2>
        <a:srgbClr val="FFFFFF"/>
      </a:lt2>
      <a:accent1>
        <a:srgbClr val="38CBF0"/>
      </a:accent1>
      <a:accent2>
        <a:srgbClr val="70D9F4"/>
      </a:accent2>
      <a:accent3>
        <a:srgbClr val="A8E7F7"/>
      </a:accent3>
      <a:accent4>
        <a:srgbClr val="69AE7A"/>
      </a:accent4>
      <a:accent5>
        <a:srgbClr val="8CE8A3"/>
      </a:accent5>
      <a:accent6>
        <a:srgbClr val="B2F0C2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1498</TotalTime>
  <Words>502</Words>
  <Application>Microsoft Office PowerPoint</Application>
  <PresentationFormat>Widescreen</PresentationFormat>
  <Paragraphs>76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Courier New</vt:lpstr>
      <vt:lpstr>Georgia</vt:lpstr>
      <vt:lpstr>Wingdings</vt:lpstr>
      <vt:lpstr>Custom Theme</vt:lpstr>
      <vt:lpstr>Agenda: 2/14/2017</vt:lpstr>
      <vt:lpstr>Warm Up: 2/14 </vt:lpstr>
      <vt:lpstr>PowerPoint Presentation</vt:lpstr>
      <vt:lpstr>Essential Question</vt:lpstr>
      <vt:lpstr>PowerPoint Presentation</vt:lpstr>
      <vt:lpstr>PowerPoint Presentation</vt:lpstr>
      <vt:lpstr>More Food Chains!</vt:lpstr>
      <vt:lpstr>PowerPoint Presentation</vt:lpstr>
      <vt:lpstr>Importance of Biodiversity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Ecosystem Inquiry: Food Web and Energy Flow Poster </vt:lpstr>
      <vt:lpstr>Exit Ticket: 2.14.2017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Agenda:</dc:title>
  <dc:creator>Spencer, Deidra</dc:creator>
  <cp:lastModifiedBy>Spencer, Deidra</cp:lastModifiedBy>
  <cp:revision>19</cp:revision>
  <dcterms:created xsi:type="dcterms:W3CDTF">2017-02-13T17:56:54Z</dcterms:created>
  <dcterms:modified xsi:type="dcterms:W3CDTF">2017-02-14T21:53:34Z</dcterms:modified>
</cp:coreProperties>
</file>