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2" r:id="rId5"/>
    <p:sldId id="261" r:id="rId6"/>
    <p:sldId id="263" r:id="rId7"/>
    <p:sldId id="264" r:id="rId8"/>
    <p:sldId id="268" r:id="rId9"/>
    <p:sldId id="269" r:id="rId10"/>
    <p:sldId id="270" r:id="rId11"/>
    <p:sldId id="271" r:id="rId12"/>
    <p:sldId id="272" r:id="rId13"/>
    <p:sldId id="278" r:id="rId14"/>
    <p:sldId id="279" r:id="rId15"/>
    <p:sldId id="280" r:id="rId16"/>
    <p:sldId id="277" r:id="rId1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B969C4F4-C154-4838-B449-814127319C48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6"/>
            <a:ext cx="3043238" cy="4667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6"/>
            <a:ext cx="3043238" cy="4667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C216822B-C7B7-4A16-B27D-ECACD7D08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74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F252777D-34BE-49D8-B031-F39649BC43B5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89E8780C-7E89-419F-B35A-969A5E210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7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153" indent="-2915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389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2943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498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054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2609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164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5719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6FFA79-CFC0-4951-9540-96AC618EEB5B}" type="slidenum">
              <a:rPr lang="es-MX" altLang="en-US"/>
              <a:pPr eaLnBrk="1" hangingPunct="1">
                <a:spcBef>
                  <a:spcPct val="0"/>
                </a:spcBef>
              </a:pPr>
              <a:t>7</a:t>
            </a:fld>
            <a:endParaRPr lang="es-MX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695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153" indent="-2915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389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2943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498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054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2609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164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5719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2F61156-D478-4373-B1C2-60D12E622A8B}" type="slidenum">
              <a:rPr lang="es-MX" altLang="en-US"/>
              <a:pPr eaLnBrk="1" hangingPunct="1">
                <a:spcBef>
                  <a:spcPct val="0"/>
                </a:spcBef>
              </a:pPr>
              <a:t>8</a:t>
            </a:fld>
            <a:endParaRPr lang="es-MX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409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153" indent="-2915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389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2943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498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054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2609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164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5719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16062FC-01A6-4F20-B648-FD02F01DBA96}" type="slidenum">
              <a:rPr lang="es-MX" altLang="en-US"/>
              <a:pPr eaLnBrk="1" hangingPunct="1">
                <a:spcBef>
                  <a:spcPct val="0"/>
                </a:spcBef>
              </a:pPr>
              <a:t>10</a:t>
            </a:fld>
            <a:endParaRPr lang="es-MX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921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153" indent="-2915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389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2943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498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054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2609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164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5719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0D0A148-B222-4227-A835-A74863F53AA9}" type="slidenum">
              <a:rPr lang="es-MX" altLang="en-US"/>
              <a:pPr eaLnBrk="1" hangingPunct="1">
                <a:spcBef>
                  <a:spcPct val="0"/>
                </a:spcBef>
              </a:pPr>
              <a:t>11</a:t>
            </a:fld>
            <a:endParaRPr lang="es-MX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590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8153" indent="-29159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6389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32943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9498" indent="-2332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66054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32609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99164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65719" indent="-2332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99E2318-8783-4693-96B4-E0FDC005444C}" type="slidenum">
              <a:rPr lang="es-MX" altLang="en-US"/>
              <a:pPr eaLnBrk="1" hangingPunct="1">
                <a:spcBef>
                  <a:spcPct val="0"/>
                </a:spcBef>
              </a:pPr>
              <a:t>12</a:t>
            </a:fld>
            <a:endParaRPr lang="es-MX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111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Un64HY5bu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88" y="1438442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Warm Up: 2/13/17*</a:t>
            </a:r>
            <a:br>
              <a:rPr lang="en-US" sz="4800" dirty="0" smtClean="0"/>
            </a:br>
            <a:r>
              <a:rPr lang="en-US" sz="4800" dirty="0" smtClean="0"/>
              <a:t>Set up your warm up sheet like the example on the board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1" y="3253091"/>
            <a:ext cx="10993546" cy="590321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cap="none" dirty="0" smtClean="0">
                <a:solidFill>
                  <a:schemeClr val="bg1"/>
                </a:solidFill>
              </a:rPr>
              <a:t>Explain, in your own words, what is an enzyme?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cap="none" dirty="0" smtClean="0">
                <a:solidFill>
                  <a:schemeClr val="bg1"/>
                </a:solidFill>
              </a:rPr>
              <a:t>How does the lock and key model explain how an enzyme works? 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8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nzy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569753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MX" altLang="en-US" sz="4800" b="1" u="sng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What</a:t>
            </a:r>
            <a:r>
              <a:rPr lang="es-MX" altLang="en-US" sz="4800" b="1" u="sng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b="1" u="sng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factors</a:t>
            </a:r>
            <a:r>
              <a:rPr lang="es-MX" altLang="en-US" sz="4800" b="1" u="sng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b="1" u="sng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affect</a:t>
            </a:r>
            <a:r>
              <a:rPr lang="es-MX" altLang="en-US" sz="4800" b="1" u="sng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b="1" u="sng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enzyme</a:t>
            </a:r>
            <a:r>
              <a:rPr lang="es-MX" altLang="en-US" sz="4800" b="1" u="sng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s-MX" altLang="en-US" sz="4800" b="1" u="sng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function</a:t>
            </a:r>
            <a:r>
              <a:rPr lang="es-MX" altLang="en-US" sz="4800" b="1" u="sng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7243763" y="2057401"/>
            <a:ext cx="3429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pH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Temperature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400"/>
          </a:p>
        </p:txBody>
      </p:sp>
    </p:spTree>
    <p:extLst>
      <p:ext uri="{BB962C8B-B14F-4D97-AF65-F5344CB8AC3E}">
        <p14:creationId xmlns:p14="http://schemas.microsoft.com/office/powerpoint/2010/main" val="26359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744583" y="403582"/>
            <a:ext cx="10502537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5400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Graphing enzyme activity</a:t>
            </a:r>
          </a:p>
        </p:txBody>
      </p:sp>
      <p:grpSp>
        <p:nvGrpSpPr>
          <p:cNvPr id="21507" name="Group 20"/>
          <p:cNvGrpSpPr>
            <a:grpSpLocks/>
          </p:cNvGrpSpPr>
          <p:nvPr/>
        </p:nvGrpSpPr>
        <p:grpSpPr bwMode="auto">
          <a:xfrm>
            <a:off x="1676400" y="1600201"/>
            <a:ext cx="9067800" cy="5110163"/>
            <a:chOff x="152400" y="1600200"/>
            <a:chExt cx="9067800" cy="5109865"/>
          </a:xfrm>
        </p:grpSpPr>
        <p:sp>
          <p:nvSpPr>
            <p:cNvPr id="21508" name="TextBox 17"/>
            <p:cNvSpPr txBox="1">
              <a:spLocks noChangeArrowheads="1"/>
            </p:cNvSpPr>
            <p:nvPr/>
          </p:nvSpPr>
          <p:spPr bwMode="auto">
            <a:xfrm>
              <a:off x="2895600" y="3817203"/>
              <a:ext cx="2057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Increasing activity</a:t>
              </a:r>
            </a:p>
          </p:txBody>
        </p:sp>
        <p:sp>
          <p:nvSpPr>
            <p:cNvPr id="21509" name="TextBox 18"/>
            <p:cNvSpPr txBox="1">
              <a:spLocks noChangeArrowheads="1"/>
            </p:cNvSpPr>
            <p:nvPr/>
          </p:nvSpPr>
          <p:spPr bwMode="auto">
            <a:xfrm>
              <a:off x="6629400" y="3505200"/>
              <a:ext cx="2590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Denaturation: enzyme is ruined</a:t>
              </a:r>
            </a:p>
          </p:txBody>
        </p:sp>
        <p:sp>
          <p:nvSpPr>
            <p:cNvPr id="21510" name="TextBox 19"/>
            <p:cNvSpPr txBox="1">
              <a:spLocks noChangeArrowheads="1"/>
            </p:cNvSpPr>
            <p:nvPr/>
          </p:nvSpPr>
          <p:spPr bwMode="auto">
            <a:xfrm>
              <a:off x="4267200" y="2433935"/>
              <a:ext cx="2590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Optimum</a:t>
              </a:r>
            </a:p>
          </p:txBody>
        </p:sp>
        <p:grpSp>
          <p:nvGrpSpPr>
            <p:cNvPr id="21511" name="Group 15"/>
            <p:cNvGrpSpPr>
              <a:grpSpLocks/>
            </p:cNvGrpSpPr>
            <p:nvPr/>
          </p:nvGrpSpPr>
          <p:grpSpPr bwMode="auto">
            <a:xfrm>
              <a:off x="152400" y="1600200"/>
              <a:ext cx="8153400" cy="5109865"/>
              <a:chOff x="152400" y="1600200"/>
              <a:chExt cx="8153400" cy="5109865"/>
            </a:xfrm>
          </p:grpSpPr>
          <p:sp>
            <p:nvSpPr>
              <p:cNvPr id="21512" name="TextBox 7"/>
              <p:cNvSpPr txBox="1">
                <a:spLocks noChangeArrowheads="1"/>
              </p:cNvSpPr>
              <p:nvPr/>
            </p:nvSpPr>
            <p:spPr bwMode="auto">
              <a:xfrm>
                <a:off x="152400" y="3276600"/>
                <a:ext cx="25908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Enzyme activity</a:t>
                </a:r>
              </a:p>
            </p:txBody>
          </p:sp>
          <p:grpSp>
            <p:nvGrpSpPr>
              <p:cNvPr id="21513" name="Group 10"/>
              <p:cNvGrpSpPr>
                <a:grpSpLocks/>
              </p:cNvGrpSpPr>
              <p:nvPr/>
            </p:nvGrpSpPr>
            <p:grpSpPr bwMode="auto">
              <a:xfrm>
                <a:off x="2286000" y="1600200"/>
                <a:ext cx="6019800" cy="5109865"/>
                <a:chOff x="2286000" y="1600200"/>
                <a:chExt cx="6019800" cy="5109865"/>
              </a:xfrm>
            </p:grpSpPr>
            <p:grpSp>
              <p:nvGrpSpPr>
                <p:cNvPr id="21515" name="Group 5"/>
                <p:cNvGrpSpPr>
                  <a:grpSpLocks/>
                </p:cNvGrpSpPr>
                <p:nvPr/>
              </p:nvGrpSpPr>
              <p:grpSpPr bwMode="auto">
                <a:xfrm>
                  <a:off x="2286000" y="1600200"/>
                  <a:ext cx="5562600" cy="4114800"/>
                  <a:chOff x="2590800" y="1981200"/>
                  <a:chExt cx="5562600" cy="4114800"/>
                </a:xfrm>
              </p:grpSpPr>
              <p:cxnSp>
                <p:nvCxnSpPr>
                  <p:cNvPr id="3" name="Straight Connector 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590800" y="1981200"/>
                    <a:ext cx="0" cy="4114560"/>
                  </a:xfrm>
                  <a:prstGeom prst="line">
                    <a:avLst/>
                  </a:prstGeom>
                  <a:noFill/>
                  <a:ln w="25400">
                    <a:solidFill>
                      <a:schemeClr val="accent1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7" name="Straight Connector 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590800" y="6095760"/>
                    <a:ext cx="556260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accent1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21516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3962400" y="6248400"/>
                  <a:ext cx="2590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Temperature (C)</a:t>
                  </a:r>
                </a:p>
              </p:txBody>
            </p:sp>
            <p:sp>
              <p:nvSpPr>
                <p:cNvPr id="2151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2971800" y="5710535"/>
                  <a:ext cx="53340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20	30	40	50	60</a:t>
                  </a:r>
                </a:p>
              </p:txBody>
            </p:sp>
            <p:sp>
              <p:nvSpPr>
                <p:cNvPr id="10" name="Freeform 9"/>
                <p:cNvSpPr>
                  <a:spLocks/>
                </p:cNvSpPr>
                <p:nvPr/>
              </p:nvSpPr>
              <p:spPr bwMode="auto">
                <a:xfrm>
                  <a:off x="2327275" y="2920923"/>
                  <a:ext cx="5513388" cy="2658908"/>
                </a:xfrm>
                <a:custGeom>
                  <a:avLst/>
                  <a:gdLst>
                    <a:gd name="T0" fmla="*/ 22071 w 5513633"/>
                    <a:gd name="T1" fmla="*/ 2578885 h 2658319"/>
                    <a:gd name="T2" fmla="*/ 110967 w 5513633"/>
                    <a:gd name="T3" fmla="*/ 2578885 h 2658319"/>
                    <a:gd name="T4" fmla="*/ 1533304 w 5513633"/>
                    <a:gd name="T5" fmla="*/ 2426452 h 2658319"/>
                    <a:gd name="T6" fmla="*/ 2663554 w 5513633"/>
                    <a:gd name="T7" fmla="*/ 214 h 2658319"/>
                    <a:gd name="T8" fmla="*/ 5114545 w 5513633"/>
                    <a:gd name="T9" fmla="*/ 2286721 h 2658319"/>
                    <a:gd name="T10" fmla="*/ 5508227 w 5513633"/>
                    <a:gd name="T11" fmla="*/ 2604291 h 26583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513633" h="2658319">
                      <a:moveTo>
                        <a:pt x="22072" y="2578314"/>
                      </a:moveTo>
                      <a:cubicBezTo>
                        <a:pt x="-59420" y="2591014"/>
                        <a:pt x="110972" y="2578314"/>
                        <a:pt x="110972" y="2578314"/>
                      </a:cubicBezTo>
                      <a:cubicBezTo>
                        <a:pt x="362855" y="2552914"/>
                        <a:pt x="1107922" y="2855597"/>
                        <a:pt x="1533372" y="2425914"/>
                      </a:cubicBezTo>
                      <a:cubicBezTo>
                        <a:pt x="1958822" y="1996231"/>
                        <a:pt x="2066772" y="23497"/>
                        <a:pt x="2663672" y="214"/>
                      </a:cubicBezTo>
                      <a:cubicBezTo>
                        <a:pt x="3260572" y="-23069"/>
                        <a:pt x="4640639" y="1852297"/>
                        <a:pt x="5114772" y="2286214"/>
                      </a:cubicBezTo>
                      <a:cubicBezTo>
                        <a:pt x="5588905" y="2720131"/>
                        <a:pt x="5508472" y="2603714"/>
                        <a:pt x="5508472" y="260371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cxnSp>
            <p:nvCxnSpPr>
              <p:cNvPr id="15" name="Straight Arrow Connector 14"/>
              <p:cNvCxnSpPr>
                <a:cxnSpLocks noChangeShapeType="1"/>
              </p:cNvCxnSpPr>
              <p:nvPr/>
            </p:nvCxnSpPr>
            <p:spPr bwMode="auto">
              <a:xfrm flipV="1">
                <a:off x="1752600" y="1981178"/>
                <a:ext cx="0" cy="137152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9426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0"/>
          <p:cNvGrpSpPr>
            <a:grpSpLocks/>
          </p:cNvGrpSpPr>
          <p:nvPr/>
        </p:nvGrpSpPr>
        <p:grpSpPr bwMode="auto">
          <a:xfrm>
            <a:off x="1676400" y="1600201"/>
            <a:ext cx="9067800" cy="5110163"/>
            <a:chOff x="152400" y="1600200"/>
            <a:chExt cx="9067800" cy="5109865"/>
          </a:xfrm>
        </p:grpSpPr>
        <p:sp>
          <p:nvSpPr>
            <p:cNvPr id="22532" name="TextBox 17"/>
            <p:cNvSpPr txBox="1">
              <a:spLocks noChangeArrowheads="1"/>
            </p:cNvSpPr>
            <p:nvPr/>
          </p:nvSpPr>
          <p:spPr bwMode="auto">
            <a:xfrm>
              <a:off x="2895600" y="3817203"/>
              <a:ext cx="20574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Increasing activity</a:t>
              </a:r>
            </a:p>
          </p:txBody>
        </p:sp>
        <p:sp>
          <p:nvSpPr>
            <p:cNvPr id="22533" name="TextBox 18"/>
            <p:cNvSpPr txBox="1">
              <a:spLocks noChangeArrowheads="1"/>
            </p:cNvSpPr>
            <p:nvPr/>
          </p:nvSpPr>
          <p:spPr bwMode="auto">
            <a:xfrm>
              <a:off x="6629400" y="3505200"/>
              <a:ext cx="2590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Denaturation: enzyme is ruined</a:t>
              </a:r>
            </a:p>
          </p:txBody>
        </p:sp>
        <p:sp>
          <p:nvSpPr>
            <p:cNvPr id="22534" name="TextBox 19"/>
            <p:cNvSpPr txBox="1">
              <a:spLocks noChangeArrowheads="1"/>
            </p:cNvSpPr>
            <p:nvPr/>
          </p:nvSpPr>
          <p:spPr bwMode="auto">
            <a:xfrm>
              <a:off x="4267200" y="2433935"/>
              <a:ext cx="2590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Optimum</a:t>
              </a:r>
            </a:p>
          </p:txBody>
        </p:sp>
        <p:grpSp>
          <p:nvGrpSpPr>
            <p:cNvPr id="22535" name="Group 15"/>
            <p:cNvGrpSpPr>
              <a:grpSpLocks/>
            </p:cNvGrpSpPr>
            <p:nvPr/>
          </p:nvGrpSpPr>
          <p:grpSpPr bwMode="auto">
            <a:xfrm>
              <a:off x="152400" y="1600200"/>
              <a:ext cx="8153400" cy="5109865"/>
              <a:chOff x="152400" y="1600200"/>
              <a:chExt cx="8153400" cy="5109865"/>
            </a:xfrm>
          </p:grpSpPr>
          <p:sp>
            <p:nvSpPr>
              <p:cNvPr id="22536" name="TextBox 7"/>
              <p:cNvSpPr txBox="1">
                <a:spLocks noChangeArrowheads="1"/>
              </p:cNvSpPr>
              <p:nvPr/>
            </p:nvSpPr>
            <p:spPr bwMode="auto">
              <a:xfrm>
                <a:off x="152400" y="3276600"/>
                <a:ext cx="25908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Enzyme activity</a:t>
                </a:r>
              </a:p>
            </p:txBody>
          </p:sp>
          <p:grpSp>
            <p:nvGrpSpPr>
              <p:cNvPr id="22537" name="Group 10"/>
              <p:cNvGrpSpPr>
                <a:grpSpLocks/>
              </p:cNvGrpSpPr>
              <p:nvPr/>
            </p:nvGrpSpPr>
            <p:grpSpPr bwMode="auto">
              <a:xfrm>
                <a:off x="2286000" y="1600200"/>
                <a:ext cx="6019800" cy="5109865"/>
                <a:chOff x="2286000" y="1600200"/>
                <a:chExt cx="6019800" cy="5109865"/>
              </a:xfrm>
            </p:grpSpPr>
            <p:grpSp>
              <p:nvGrpSpPr>
                <p:cNvPr id="22539" name="Group 5"/>
                <p:cNvGrpSpPr>
                  <a:grpSpLocks/>
                </p:cNvGrpSpPr>
                <p:nvPr/>
              </p:nvGrpSpPr>
              <p:grpSpPr bwMode="auto">
                <a:xfrm>
                  <a:off x="2286000" y="1600200"/>
                  <a:ext cx="5562600" cy="4114800"/>
                  <a:chOff x="2590800" y="1981200"/>
                  <a:chExt cx="5562600" cy="4114800"/>
                </a:xfrm>
              </p:grpSpPr>
              <p:cxnSp>
                <p:nvCxnSpPr>
                  <p:cNvPr id="3" name="Straight Connector 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590800" y="1981200"/>
                    <a:ext cx="0" cy="4114560"/>
                  </a:xfrm>
                  <a:prstGeom prst="line">
                    <a:avLst/>
                  </a:prstGeom>
                  <a:noFill/>
                  <a:ln w="25400">
                    <a:solidFill>
                      <a:schemeClr val="accent1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7" name="Straight Connector 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590800" y="6095760"/>
                    <a:ext cx="556260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accent1"/>
                    </a:solidFill>
                    <a:round/>
                    <a:headEnd/>
                    <a:tailEnd/>
                  </a:ln>
                  <a:effectLst>
                    <a:outerShdw blurRad="40000" dist="20000" dir="5400000" rotWithShape="0">
                      <a:srgbClr val="80808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sp>
              <p:nvSpPr>
                <p:cNvPr id="22540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3962400" y="6248400"/>
                  <a:ext cx="25908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Temperature (C)</a:t>
                  </a:r>
                </a:p>
              </p:txBody>
            </p:sp>
            <p:sp>
              <p:nvSpPr>
                <p:cNvPr id="22541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2971800" y="5710535"/>
                  <a:ext cx="5334000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400"/>
                    <a:t>20	30	40	50	60</a:t>
                  </a:r>
                </a:p>
              </p:txBody>
            </p:sp>
            <p:sp>
              <p:nvSpPr>
                <p:cNvPr id="10" name="Freeform 9"/>
                <p:cNvSpPr>
                  <a:spLocks/>
                </p:cNvSpPr>
                <p:nvPr/>
              </p:nvSpPr>
              <p:spPr bwMode="auto">
                <a:xfrm>
                  <a:off x="2327275" y="2920923"/>
                  <a:ext cx="5513388" cy="2658908"/>
                </a:xfrm>
                <a:custGeom>
                  <a:avLst/>
                  <a:gdLst>
                    <a:gd name="T0" fmla="*/ 22071 w 5513633"/>
                    <a:gd name="T1" fmla="*/ 2578885 h 2658319"/>
                    <a:gd name="T2" fmla="*/ 110967 w 5513633"/>
                    <a:gd name="T3" fmla="*/ 2578885 h 2658319"/>
                    <a:gd name="T4" fmla="*/ 1533304 w 5513633"/>
                    <a:gd name="T5" fmla="*/ 2426452 h 2658319"/>
                    <a:gd name="T6" fmla="*/ 2663554 w 5513633"/>
                    <a:gd name="T7" fmla="*/ 214 h 2658319"/>
                    <a:gd name="T8" fmla="*/ 5114545 w 5513633"/>
                    <a:gd name="T9" fmla="*/ 2286721 h 2658319"/>
                    <a:gd name="T10" fmla="*/ 5508227 w 5513633"/>
                    <a:gd name="T11" fmla="*/ 2604291 h 265831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513633" h="2658319">
                      <a:moveTo>
                        <a:pt x="22072" y="2578314"/>
                      </a:moveTo>
                      <a:cubicBezTo>
                        <a:pt x="-59420" y="2591014"/>
                        <a:pt x="110972" y="2578314"/>
                        <a:pt x="110972" y="2578314"/>
                      </a:cubicBezTo>
                      <a:cubicBezTo>
                        <a:pt x="362855" y="2552914"/>
                        <a:pt x="1107922" y="2855597"/>
                        <a:pt x="1533372" y="2425914"/>
                      </a:cubicBezTo>
                      <a:cubicBezTo>
                        <a:pt x="1958822" y="1996231"/>
                        <a:pt x="2066772" y="23497"/>
                        <a:pt x="2663672" y="214"/>
                      </a:cubicBezTo>
                      <a:cubicBezTo>
                        <a:pt x="3260572" y="-23069"/>
                        <a:pt x="4640639" y="1852297"/>
                        <a:pt x="5114772" y="2286214"/>
                      </a:cubicBezTo>
                      <a:cubicBezTo>
                        <a:pt x="5588905" y="2720131"/>
                        <a:pt x="5508472" y="2603714"/>
                        <a:pt x="5508472" y="2603714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cxnSp>
            <p:nvCxnSpPr>
              <p:cNvPr id="15" name="Straight Arrow Connector 14"/>
              <p:cNvCxnSpPr>
                <a:cxnSpLocks noChangeShapeType="1"/>
              </p:cNvCxnSpPr>
              <p:nvPr/>
            </p:nvCxnSpPr>
            <p:spPr bwMode="auto">
              <a:xfrm flipV="1">
                <a:off x="1752600" y="1981178"/>
                <a:ext cx="0" cy="137152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22531" name="Rectangle 4"/>
          <p:cNvSpPr txBox="1">
            <a:spLocks noChangeArrowheads="1"/>
          </p:cNvSpPr>
          <p:nvPr/>
        </p:nvSpPr>
        <p:spPr bwMode="auto">
          <a:xfrm>
            <a:off x="1931126" y="304879"/>
            <a:ext cx="8001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The optimal temperature for this enzyme is __________</a:t>
            </a:r>
          </a:p>
        </p:txBody>
      </p:sp>
    </p:spTree>
    <p:extLst>
      <p:ext uri="{BB962C8B-B14F-4D97-AF65-F5344CB8AC3E}">
        <p14:creationId xmlns:p14="http://schemas.microsoft.com/office/powerpoint/2010/main" val="37098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the video plays: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5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List 10 key vocab. terms or concepts.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4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XUn64HY5bu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64510" y="352543"/>
            <a:ext cx="11046298" cy="621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Share your list with your group</a:t>
            </a:r>
          </a:p>
          <a:p>
            <a:r>
              <a:rPr lang="en-US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Write a </a:t>
            </a:r>
            <a:r>
              <a:rPr lang="en-US" altLang="en-US" sz="4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3-4 </a:t>
            </a:r>
            <a:r>
              <a:rPr lang="en-US" altLang="en-US" sz="4800" dirty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sentence summary on the video using your vocab.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cap="none" dirty="0" smtClean="0"/>
              <a:t>Lab part 2 page 84</a:t>
            </a:r>
            <a:endParaRPr lang="en-US" sz="4800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Helpful Hint: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	You need to conduct </a:t>
            </a:r>
            <a:r>
              <a:rPr lang="en-US" sz="4000" b="1" u="sng" dirty="0" smtClean="0">
                <a:solidFill>
                  <a:schemeClr val="tx1"/>
                </a:solidFill>
              </a:rPr>
              <a:t>3 tests</a:t>
            </a:r>
            <a:r>
              <a:rPr lang="en-US" sz="4000" dirty="0" smtClean="0">
                <a:solidFill>
                  <a:schemeClr val="tx1"/>
                </a:solidFill>
              </a:rPr>
              <a:t> for </a:t>
            </a:r>
            <a:r>
              <a:rPr lang="en-US" sz="4000" b="1" u="sng" dirty="0" smtClean="0">
                <a:solidFill>
                  <a:schemeClr val="tx1"/>
                </a:solidFill>
              </a:rPr>
              <a:t>each sample</a:t>
            </a:r>
            <a:r>
              <a:rPr lang="en-US" sz="4000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	</a:t>
            </a:r>
            <a:r>
              <a:rPr lang="en-US" sz="4000" u="sng" dirty="0" smtClean="0">
                <a:solidFill>
                  <a:schemeClr val="tx1"/>
                </a:solidFill>
              </a:rPr>
              <a:t>For Example:</a:t>
            </a:r>
            <a:r>
              <a:rPr lang="en-US" sz="4000" dirty="0" smtClean="0">
                <a:solidFill>
                  <a:schemeClr val="tx1"/>
                </a:solidFill>
              </a:rPr>
              <a:t>   If you are testing milk for example, you need to conduct 3 tests of milk, benedicts, biurets and iodine</a:t>
            </a:r>
            <a:r>
              <a:rPr lang="en-US" sz="4000" dirty="0" smtClean="0"/>
              <a:t>.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40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frayer </a:t>
            </a:r>
            <a:r>
              <a:rPr lang="en-US" sz="4800" dirty="0" smtClean="0"/>
              <a:t>Models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frayer models do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908" y="1899653"/>
            <a:ext cx="9855564" cy="506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4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Words for you to use: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4058185" cy="3678303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Monomer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Polymer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5400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Essential Question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81192" y="2180496"/>
            <a:ext cx="11306008" cy="3678303"/>
          </a:xfrm>
        </p:spPr>
        <p:txBody>
          <a:bodyPr>
            <a:normAutofit/>
          </a:bodyPr>
          <a:lstStyle/>
          <a:p>
            <a:r>
              <a:rPr lang="en-US" altLang="en-US" sz="62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Compare and contrast the two different types of enzymes. </a:t>
            </a:r>
          </a:p>
        </p:txBody>
      </p:sp>
    </p:spTree>
    <p:extLst>
      <p:ext uri="{BB962C8B-B14F-4D97-AF65-F5344CB8AC3E}">
        <p14:creationId xmlns:p14="http://schemas.microsoft.com/office/powerpoint/2010/main" val="127153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5400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Types of Enzymes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4000" b="1" u="sng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Anabolic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>
          <a:xfrm>
            <a:off x="228496" y="2912961"/>
            <a:ext cx="5636515" cy="2934999"/>
          </a:xfrm>
        </p:spPr>
        <p:txBody>
          <a:bodyPr>
            <a:normAutofit/>
          </a:bodyPr>
          <a:lstStyle/>
          <a:p>
            <a:r>
              <a:rPr lang="en-US" altLang="en-US" sz="40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Builds macromolecules</a:t>
            </a:r>
          </a:p>
          <a:p>
            <a:r>
              <a:rPr lang="en-US" altLang="en-US" sz="40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How does our body use these?</a:t>
            </a:r>
          </a:p>
        </p:txBody>
      </p:sp>
      <p:sp>
        <p:nvSpPr>
          <p:cNvPr id="12293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altLang="en-US" sz="4400" b="1" u="sng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Catabolic</a:t>
            </a:r>
          </a:p>
        </p:txBody>
      </p:sp>
      <p:sp>
        <p:nvSpPr>
          <p:cNvPr id="12294" name="Content Placeholder 5"/>
          <p:cNvSpPr>
            <a:spLocks noGrp="1"/>
          </p:cNvSpPr>
          <p:nvPr>
            <p:ph sz="quarter" idx="4"/>
          </p:nvPr>
        </p:nvSpPr>
        <p:spPr>
          <a:xfrm>
            <a:off x="6217708" y="2926052"/>
            <a:ext cx="5734805" cy="2934999"/>
          </a:xfrm>
        </p:spPr>
        <p:txBody>
          <a:bodyPr>
            <a:noAutofit/>
          </a:bodyPr>
          <a:lstStyle/>
          <a:p>
            <a:r>
              <a:rPr lang="en-US" altLang="en-US" sz="44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Break macromolecules apart into monomers</a:t>
            </a:r>
          </a:p>
          <a:p>
            <a:r>
              <a:rPr lang="en-US" altLang="en-US" sz="44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How does our body use these?</a:t>
            </a:r>
          </a:p>
        </p:txBody>
      </p:sp>
    </p:spTree>
    <p:extLst>
      <p:ext uri="{BB962C8B-B14F-4D97-AF65-F5344CB8AC3E}">
        <p14:creationId xmlns:p14="http://schemas.microsoft.com/office/powerpoint/2010/main" val="13160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1143000"/>
          </a:xfrm>
        </p:spPr>
        <p:txBody>
          <a:bodyPr/>
          <a:lstStyle/>
          <a:p>
            <a:r>
              <a:rPr lang="en-US" altLang="en-US" sz="4000">
                <a:latin typeface="Calibri" panose="020F0502020204030204" pitchFamily="34" charset="0"/>
                <a:ea typeface="ＭＳ Ｐゴシック" panose="020B0600070205080204" pitchFamily="34" charset="-128"/>
              </a:rPr>
              <a:t>Partner A/B activity: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40080" y="1841863"/>
            <a:ext cx="11038113" cy="4855028"/>
          </a:xfrm>
        </p:spPr>
        <p:txBody>
          <a:bodyPr>
            <a:no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Use the cutouts to make: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Walk through and work together: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Catabolic lipid enzyme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Anabolic lipid enzyme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Partner A: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Catabolic protein enzyme 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Anabolic carbohydrate enzyme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Partner B: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Anabolic protein enzyme</a:t>
            </a:r>
          </a:p>
          <a:p>
            <a:pPr lvl="2"/>
            <a:r>
              <a:rPr lang="en-US" altLang="en-US" sz="20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Catabolic carbohydrate enzyme</a:t>
            </a:r>
          </a:p>
          <a:p>
            <a:r>
              <a:rPr lang="en-US" altLang="en-US" sz="28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For each model: explain what is happening!</a:t>
            </a:r>
          </a:p>
        </p:txBody>
      </p:sp>
    </p:spTree>
    <p:extLst>
      <p:ext uri="{BB962C8B-B14F-4D97-AF65-F5344CB8AC3E}">
        <p14:creationId xmlns:p14="http://schemas.microsoft.com/office/powerpoint/2010/main" val="1939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7830"/>
            <a:ext cx="11312434" cy="6858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In Biology when a word ends in –</a:t>
            </a:r>
            <a:r>
              <a:rPr lang="en-US" altLang="en-US" sz="3600" dirty="0" err="1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ase</a:t>
            </a:r>
            <a:r>
              <a:rPr lang="en-US" altLang="en-US" sz="3600" dirty="0" smtClean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it is more than likely it’s an enzyme.</a:t>
            </a:r>
          </a:p>
          <a:p>
            <a:pPr marL="0" indent="0">
              <a:buNone/>
            </a:pPr>
            <a:r>
              <a:rPr lang="en-US" altLang="en-US" sz="36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Guess what polymers are broken down by these enzymes and what monomers are created?</a:t>
            </a:r>
          </a:p>
          <a:p>
            <a:pPr marL="0" indent="0">
              <a:buNone/>
            </a:pPr>
            <a:r>
              <a:rPr lang="en-US" altLang="en-US" sz="440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             	</a:t>
            </a:r>
            <a:r>
              <a:rPr lang="en-US" altLang="en-US" sz="44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Polymer</a:t>
            </a:r>
            <a:r>
              <a:rPr lang="en-US" altLang="en-US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sz="4400" b="1" u="sng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Monomer</a:t>
            </a:r>
          </a:p>
          <a:p>
            <a:pPr marL="0" indent="0"/>
            <a:r>
              <a:rPr lang="en-US" altLang="en-US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Protease ________     ___________</a:t>
            </a:r>
          </a:p>
          <a:p>
            <a:pPr marL="0" indent="0"/>
            <a:r>
              <a:rPr lang="en-US" altLang="en-US" sz="44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Sucrase</a:t>
            </a:r>
            <a:r>
              <a:rPr lang="en-US" altLang="en-US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 ________     ___________</a:t>
            </a:r>
          </a:p>
          <a:p>
            <a:pPr marL="0" indent="0"/>
            <a:r>
              <a:rPr lang="en-US" altLang="en-US" sz="4400" b="1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Lipase    ________     ___________</a:t>
            </a:r>
          </a:p>
          <a:p>
            <a:pPr marL="0" indent="0"/>
            <a:endParaRPr lang="en-US" altLang="en-US" sz="4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46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nzy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5" y="1959557"/>
            <a:ext cx="5791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5952565" y="1959557"/>
            <a:ext cx="5732930" cy="38795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cap="none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Enzymes are very complex structures whose shapes and functions can be affected by many factors</a:t>
            </a:r>
            <a:endParaRPr lang="en-US" altLang="en-US" sz="4800" cap="none" dirty="0">
              <a:solidFill>
                <a:schemeClr val="tx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4000" cap="none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Review:   What factors affect the rate of reaction?</a:t>
            </a:r>
          </a:p>
        </p:txBody>
      </p:sp>
    </p:spTree>
    <p:extLst>
      <p:ext uri="{BB962C8B-B14F-4D97-AF65-F5344CB8AC3E}">
        <p14:creationId xmlns:p14="http://schemas.microsoft.com/office/powerpoint/2010/main" val="257338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1107</TotalTime>
  <Words>280</Words>
  <Application>Microsoft Office PowerPoint</Application>
  <PresentationFormat>Widescreen</PresentationFormat>
  <Paragraphs>66</Paragraphs>
  <Slides>16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Calibri</vt:lpstr>
      <vt:lpstr>Gill Sans MT</vt:lpstr>
      <vt:lpstr>Wingdings 2</vt:lpstr>
      <vt:lpstr>Dividend</vt:lpstr>
      <vt:lpstr>Warm Up: 2/13/17* Set up your warm up sheet like the example on the board</vt:lpstr>
      <vt:lpstr>frayer Models </vt:lpstr>
      <vt:lpstr>Words for you to use: </vt:lpstr>
      <vt:lpstr>Essential Question</vt:lpstr>
      <vt:lpstr>Types of Enzymes</vt:lpstr>
      <vt:lpstr>Partner A/B activity:</vt:lpstr>
      <vt:lpstr>PowerPoint Presentation</vt:lpstr>
      <vt:lpstr>Enzymes are very complex structures whose shapes and functions can be affected by many factors</vt:lpstr>
      <vt:lpstr>Review:   What factors affect the rate of reaction?</vt:lpstr>
      <vt:lpstr>What factors affect enzyme function?</vt:lpstr>
      <vt:lpstr>Graphing enzyme activity</vt:lpstr>
      <vt:lpstr>PowerPoint Presentation</vt:lpstr>
      <vt:lpstr>While the video plays: </vt:lpstr>
      <vt:lpstr>PowerPoint Presentation</vt:lpstr>
      <vt:lpstr>PowerPoint Presentation</vt:lpstr>
      <vt:lpstr>Lab part 2 page 84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2/10/17</dc:title>
  <dc:creator>Spencer, Deidra</dc:creator>
  <cp:lastModifiedBy>Spencer, Deidra</cp:lastModifiedBy>
  <cp:revision>15</cp:revision>
  <cp:lastPrinted>2017-02-13T20:17:54Z</cp:lastPrinted>
  <dcterms:created xsi:type="dcterms:W3CDTF">2017-02-08T17:38:46Z</dcterms:created>
  <dcterms:modified xsi:type="dcterms:W3CDTF">2017-02-16T00:48:48Z</dcterms:modified>
</cp:coreProperties>
</file>